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png" ContentType="image/png"/>
  <Default Extension="wmf" ContentType="image/x-wmf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4" r:id="rId3"/>
    <p:sldId id="363" r:id="rId5"/>
    <p:sldId id="398" r:id="rId6"/>
    <p:sldId id="401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350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7A"/>
    <a:srgbClr val="374A92"/>
    <a:srgbClr val="1A92A2"/>
    <a:srgbClr val="F8CA9D"/>
    <a:srgbClr val="F69230"/>
    <a:srgbClr val="21AB82"/>
    <a:srgbClr val="05BAC8"/>
    <a:srgbClr val="152F47"/>
    <a:srgbClr val="FFC000"/>
    <a:srgbClr val="B12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3895" autoAdjust="0"/>
  </p:normalViewPr>
  <p:slideViewPr>
    <p:cSldViewPr snapToGrid="0">
      <p:cViewPr>
        <p:scale>
          <a:sx n="50" d="100"/>
          <a:sy n="50" d="100"/>
        </p:scale>
        <p:origin x="-2988" y="-1404"/>
      </p:cViewPr>
      <p:guideLst>
        <p:guide orient="horz" pos="1099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角三角形 17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五边形 18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研究方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060848"/>
            <a:ext cx="1691680" cy="788186"/>
            <a:chOff x="0" y="1272662"/>
            <a:chExt cx="1691680" cy="788186"/>
          </a:xfrm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直角三角形 11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五边形 17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键技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854273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关键技术与难点</a:t>
              </a:r>
              <a:endParaRPr lang="zh-CN" altLang="en-US" sz="1600" kern="12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成果与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0" y="3648260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成果与应用</a:t>
              </a:r>
              <a:endParaRPr lang="zh-CN" altLang="en-US" sz="1600" kern="12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直角三角形 13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五边形 14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关建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4439981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相关建议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论文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5231615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论文总结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185" y="3122930"/>
            <a:ext cx="91852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模块八  数据库编程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24057" y="540507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93" y="9339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2" y="796768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65" y="1124585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36054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99870" y="546100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连接数据库步骤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907" name="Rectangle 3"/>
          <p:cNvSpPr>
            <a:spLocks noGrp="1"/>
          </p:cNvSpPr>
          <p:nvPr/>
        </p:nvSpPr>
        <p:spPr>
          <a:xfrm>
            <a:off x="1632585" y="1575435"/>
            <a:ext cx="9369425" cy="1079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连接数据库的步骤：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、定义连接字符串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1908" name="Rectangle 4"/>
          <p:cNvSpPr/>
          <p:nvPr/>
        </p:nvSpPr>
        <p:spPr>
          <a:xfrm>
            <a:off x="1126490" y="3779520"/>
            <a:ext cx="9369425" cy="431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、创建 </a:t>
            </a: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 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</a:t>
            </a:r>
            <a:endParaRPr lang="zh-CN" altLang="en-US" sz="2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1909" name="Rectangle 5"/>
          <p:cNvSpPr/>
          <p:nvPr/>
        </p:nvSpPr>
        <p:spPr>
          <a:xfrm>
            <a:off x="1016635" y="5220970"/>
            <a:ext cx="4128770" cy="431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、打开与数据库的连接</a:t>
            </a:r>
            <a:endParaRPr lang="zh-CN" altLang="en-US" sz="2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1910" name="AutoShape 6"/>
          <p:cNvSpPr/>
          <p:nvPr/>
        </p:nvSpPr>
        <p:spPr>
          <a:xfrm>
            <a:off x="4792345" y="2118995"/>
            <a:ext cx="6517005" cy="1124518"/>
          </a:xfrm>
          <a:prstGeom prst="roundRect">
            <a:avLst>
              <a:gd name="adj" fmla="val 16667"/>
            </a:avLst>
          </a:prstGeom>
          <a:solidFill>
            <a:srgbClr val="1A92A2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 Source=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服务器名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;Initial Catalog=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数据库名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 User ID=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用户名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;Pwd=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1911" name="AutoShape 7"/>
          <p:cNvSpPr/>
          <p:nvPr/>
        </p:nvSpPr>
        <p:spPr>
          <a:xfrm>
            <a:off x="1286510" y="4525645"/>
            <a:ext cx="10414000" cy="617747"/>
          </a:xfrm>
          <a:prstGeom prst="roundRect">
            <a:avLst>
              <a:gd name="adj" fmla="val 16667"/>
            </a:avLst>
          </a:prstGeom>
          <a:solidFill>
            <a:srgbClr val="1A92A2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SqlConnection connection =  new SqlConnection(connString);</a:t>
            </a:r>
            <a:endParaRPr lang="en-US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913" name="AutoShape 9"/>
          <p:cNvSpPr/>
          <p:nvPr/>
        </p:nvSpPr>
        <p:spPr>
          <a:xfrm>
            <a:off x="1698625" y="5924550"/>
            <a:ext cx="4273550" cy="713998"/>
          </a:xfrm>
          <a:prstGeom prst="roundRect">
            <a:avLst>
              <a:gd name="adj" fmla="val 16667"/>
            </a:avLst>
          </a:prstGeom>
          <a:solidFill>
            <a:srgbClr val="1A92A2"/>
          </a:solidFill>
          <a:ln w="952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connection.Open( );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59090" y="3689350"/>
            <a:ext cx="2769314" cy="5220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 anchor="t">
            <a:spAutoFit/>
          </a:bodyPr>
          <a:p>
            <a:r>
              <a:rPr lang="zh-CN" altLang="en-US" sz="25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没有密码，可省略</a:t>
            </a:r>
            <a:endParaRPr lang="zh-CN" altLang="en-US" sz="2500" b="1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9145270" y="3162935"/>
            <a:ext cx="396240" cy="49339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175750" y="5741035"/>
            <a:ext cx="1981200" cy="5274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t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5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连接字符串</a:t>
            </a:r>
            <a:endParaRPr lang="zh-CN" altLang="en-US" sz="2500" b="1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9968230" y="5159375"/>
            <a:ext cx="396240" cy="49339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190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190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  <p:bldP spid="251908" grpId="0"/>
      <p:bldP spid="251909" grpId="0"/>
      <p:bldP spid="251910" grpId="0" bldLvl="0" animBg="1"/>
      <p:bldP spid="251911" grpId="0" bldLvl="0" animBg="1"/>
      <p:bldP spid="2519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2605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实作任务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9870" y="1687830"/>
            <a:ext cx="361188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连接到本机的数据库</a:t>
            </a:r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366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25" y="2434590"/>
            <a:ext cx="9144000" cy="4176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96582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550862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为什么使用 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Command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4212273" y="4144963"/>
            <a:ext cx="3529013" cy="36036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Connection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95" name="Text Box 8"/>
          <p:cNvSpPr txBox="1"/>
          <p:nvPr/>
        </p:nvSpPr>
        <p:spPr>
          <a:xfrm>
            <a:off x="4714240" y="4925695"/>
            <a:ext cx="27635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怎样处理数据？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2" name="WordArt 9"/>
          <p:cNvSpPr>
            <a:spLocks noTextEdit="1"/>
          </p:cNvSpPr>
          <p:nvPr/>
        </p:nvSpPr>
        <p:spPr>
          <a:xfrm>
            <a:off x="4939665" y="3456305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  <a:scene3d>
              <a:camera prst="orthographicFront"/>
              <a:lightRig rig="threePt" dir="t"/>
            </a:scene3d>
          </a:bodyPr>
          <a:p>
            <a:pPr algn="l"/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2458" name="AutoShape 10"/>
          <p:cNvSpPr>
            <a:spLocks noChangeArrowheads="1"/>
          </p:cNvSpPr>
          <p:nvPr/>
        </p:nvSpPr>
        <p:spPr bwMode="auto">
          <a:xfrm>
            <a:off x="3751898" y="2201863"/>
            <a:ext cx="4751388" cy="636588"/>
          </a:xfrm>
          <a:prstGeom prst="wedgeRoundRectCallout">
            <a:avLst>
              <a:gd name="adj1" fmla="val 9106"/>
              <a:gd name="adj2" fmla="val 14750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执行命令并从数据源中返回结果 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8390" y="3479800"/>
            <a:ext cx="215836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Command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8625" y="4979035"/>
            <a:ext cx="2147570" cy="17891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5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应用程序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5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打开数据库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5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处理数据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5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……</a:t>
            </a:r>
            <a:endParaRPr lang="en-US" altLang="zh-CN" sz="2500" b="1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 descr="223390816083830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820" y="2651760"/>
            <a:ext cx="2193290" cy="2209800"/>
          </a:xfrm>
          <a:prstGeom prst="rect">
            <a:avLst/>
          </a:prstGeom>
        </p:spPr>
      </p:pic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030" y="3105785"/>
            <a:ext cx="3111500" cy="3111500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879523" y="5028248"/>
            <a:ext cx="1441450" cy="5101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数据源</a:t>
            </a:r>
            <a:endParaRPr kumimoji="0" lang="zh-CN" altLang="en-US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2458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bldLvl="0" animBg="1"/>
      <p:bldP spid="232458" grpId="0" animBg="1" build="allAtOnce"/>
      <p:bldP spid="105485" grpId="0" animBg="1" build="allAtOnce"/>
      <p:bldP spid="105485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05345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550862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Command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的主要成员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563370" y="1870710"/>
          <a:ext cx="9036050" cy="1831975"/>
        </p:xfrm>
        <a:graphic>
          <a:graphicData uri="http://schemas.openxmlformats.org/drawingml/2006/table">
            <a:tbl>
              <a:tblPr/>
              <a:tblGrid>
                <a:gridCol w="3399155"/>
                <a:gridCol w="5636895"/>
              </a:tblGrid>
              <a:tr h="6096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</a:tr>
              <a:tr h="68897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Connection 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Command</a:t>
                      </a: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对象使用的数据库连接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CommandText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执行的</a:t>
                      </a: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SQL</a:t>
                      </a: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语句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4513" name="Group 17"/>
          <p:cNvGraphicFramePr>
            <a:graphicFrameLocks noGrp="1"/>
          </p:cNvGraphicFramePr>
          <p:nvPr/>
        </p:nvGraphicFramePr>
        <p:xfrm>
          <a:off x="1568450" y="3693160"/>
          <a:ext cx="9036685" cy="2519680"/>
        </p:xfrm>
        <a:graphic>
          <a:graphicData uri="http://schemas.openxmlformats.org/drawingml/2006/table">
            <a:tbl>
              <a:tblPr/>
              <a:tblGrid>
                <a:gridCol w="3399155"/>
                <a:gridCol w="5637530"/>
              </a:tblGrid>
              <a:tr h="6096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方法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</a:tr>
              <a:tr h="68897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ExecuteNonQuery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执行不返回行的语句，如</a:t>
                      </a: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UPDATE</a:t>
                      </a: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等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03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ExecuteReader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</a:t>
                      </a: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DataReader</a:t>
                      </a: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对象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0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ExecuteScalar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返回单个值，如执行</a:t>
                      </a: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COUNT(*)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76326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99870" y="546735"/>
            <a:ext cx="515175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Command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步骤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6" name="Rectangle 3"/>
          <p:cNvSpPr>
            <a:spLocks noGrp="1"/>
          </p:cNvSpPr>
          <p:nvPr/>
        </p:nvSpPr>
        <p:spPr>
          <a:xfrm>
            <a:off x="1480820" y="1430020"/>
            <a:ext cx="8944610" cy="2303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Command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、创建数据库连接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、定义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、创建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Command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、执行命令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6548" name="AutoShape 4"/>
          <p:cNvSpPr>
            <a:spLocks noChangeArrowheads="1"/>
          </p:cNvSpPr>
          <p:nvPr/>
        </p:nvSpPr>
        <p:spPr bwMode="auto">
          <a:xfrm>
            <a:off x="1480820" y="3902710"/>
            <a:ext cx="9904095" cy="2450734"/>
          </a:xfrm>
          <a:prstGeom prst="roundRect">
            <a:avLst>
              <a:gd name="adj" fmla="val 9870"/>
            </a:avLst>
          </a:prstGeom>
          <a:solidFill>
            <a:srgbClr val="1A92A2"/>
          </a:solidFill>
          <a:ln w="9525" algn="ctr">
            <a:solidFill>
              <a:srgbClr val="008080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SqlConnection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connection = new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SqlConnection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connString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);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string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 "SELECT COUNT(*) FROM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Studentinfo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";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connection.Open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();//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打开数据库连接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SqlCommand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command = new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SqlCommand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connection);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num = 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command.ExecuteScalar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();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6550" name="AutoShape 6"/>
          <p:cNvSpPr>
            <a:spLocks noChangeArrowheads="1"/>
          </p:cNvSpPr>
          <p:nvPr/>
        </p:nvSpPr>
        <p:spPr bwMode="auto">
          <a:xfrm>
            <a:off x="6144260" y="2750820"/>
            <a:ext cx="5349875" cy="657860"/>
          </a:xfrm>
          <a:prstGeom prst="roundRect">
            <a:avLst/>
          </a:prstGeom>
          <a:solidFill>
            <a:srgbClr val="F69230"/>
          </a:solidFill>
          <a:ln w="9525" algn="ctr">
            <a:solidFill>
              <a:srgbClr val="FFB37A"/>
            </a:solidFill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执行命令前，必须打开数据库连接！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552" name="AutoShape 8"/>
          <p:cNvSpPr>
            <a:spLocks noChangeArrowheads="1"/>
          </p:cNvSpPr>
          <p:nvPr/>
        </p:nvSpPr>
        <p:spPr bwMode="auto">
          <a:xfrm>
            <a:off x="8840470" y="6118860"/>
            <a:ext cx="2941320" cy="503555"/>
          </a:xfrm>
          <a:prstGeom prst="roundRect">
            <a:avLst/>
          </a:prstGeom>
          <a:solidFill>
            <a:schemeClr val="accent5"/>
          </a:solidFill>
          <a:ln w="9525" algn="ctr">
            <a:solidFill>
              <a:srgbClr val="FF9900"/>
            </a:solidFill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要进行类型转换！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382010" y="3040380"/>
            <a:ext cx="2658745" cy="4159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563370" y="5824855"/>
            <a:ext cx="6699885" cy="4540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3"/>
            <a:endCxn id="236552" idx="1"/>
          </p:cNvCxnSpPr>
          <p:nvPr/>
        </p:nvCxnSpPr>
        <p:spPr>
          <a:xfrm>
            <a:off x="8263255" y="6052185"/>
            <a:ext cx="577215" cy="3187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ldLvl="0" animBg="1"/>
      <p:bldP spid="236550" grpId="0" bldLvl="0" animBg="1"/>
      <p:bldP spid="23655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844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综合示例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10965" y="3013075"/>
            <a:ext cx="424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533400" indent="-533400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完成系统登录功能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52132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495617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登录界面实现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1)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618" y="1467485"/>
            <a:ext cx="7872412" cy="5387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49084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495617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登录界面实现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2)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8205" y="1553210"/>
            <a:ext cx="8018780" cy="530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35622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100"/>
            <a:ext cx="495617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登录界面实现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3)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533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7845" y="1575435"/>
            <a:ext cx="9181465" cy="5033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26490" y="435610"/>
            <a:ext cx="64776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59074" name="AutoShape 2"/>
          <p:cNvSpPr/>
          <p:nvPr/>
        </p:nvSpPr>
        <p:spPr>
          <a:xfrm>
            <a:off x="3682048" y="4639628"/>
            <a:ext cx="4537075" cy="1439862"/>
          </a:xfrm>
          <a:custGeom>
            <a:avLst/>
            <a:gdLst>
              <a:gd name="txL" fmla="*/ 5 w 21600"/>
              <a:gd name="txT" fmla="*/ 0 h 21600"/>
              <a:gd name="txR" fmla="*/ 21595 w 21600"/>
              <a:gd name="txB" fmla="*/ 10553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3295" y="8526"/>
                </a:moveTo>
                <a:cubicBezTo>
                  <a:pt x="4297" y="5220"/>
                  <a:pt x="7345" y="2958"/>
                  <a:pt x="10800" y="2959"/>
                </a:cubicBezTo>
                <a:cubicBezTo>
                  <a:pt x="14254" y="2959"/>
                  <a:pt x="17302" y="5220"/>
                  <a:pt x="18304" y="8526"/>
                </a:cubicBezTo>
                <a:lnTo>
                  <a:pt x="21135" y="7668"/>
                </a:lnTo>
                <a:cubicBezTo>
                  <a:pt x="19756" y="3114"/>
                  <a:pt x="15558" y="-1"/>
                  <a:pt x="10799" y="0"/>
                </a:cubicBezTo>
                <a:cubicBezTo>
                  <a:pt x="6041" y="0"/>
                  <a:pt x="1843" y="3114"/>
                  <a:pt x="464" y="7668"/>
                </a:cubicBezTo>
                <a:lnTo>
                  <a:pt x="3295" y="8526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9077" name="AutoShape 5"/>
          <p:cNvSpPr/>
          <p:nvPr/>
        </p:nvSpPr>
        <p:spPr>
          <a:xfrm>
            <a:off x="4377055" y="5375275"/>
            <a:ext cx="2738438" cy="549275"/>
          </a:xfrm>
          <a:prstGeom prst="leftArrow">
            <a:avLst>
              <a:gd name="adj1" fmla="val 50000"/>
              <a:gd name="adj2" fmla="val 124638"/>
            </a:avLst>
          </a:prstGeom>
          <a:solidFill>
            <a:schemeClr val="accent1"/>
          </a:solidFill>
          <a:ln w="15875" cap="flat" cmpd="sng">
            <a:solidFill>
              <a:srgbClr val="152F4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59" name="Rectangle 6"/>
          <p:cNvSpPr>
            <a:spLocks noGrp="1"/>
          </p:cNvSpPr>
          <p:nvPr/>
        </p:nvSpPr>
        <p:spPr>
          <a:xfrm>
            <a:off x="1424623" y="1575435"/>
            <a:ext cx="8459787" cy="1152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大批量的查询、修改数据怎么办？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想在断开数据库连接的情况下操所数据怎么办？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079" name="AutoShape 7"/>
          <p:cNvSpPr>
            <a:spLocks noChangeArrowheads="1"/>
          </p:cNvSpPr>
          <p:nvPr/>
        </p:nvSpPr>
        <p:spPr bwMode="auto">
          <a:xfrm>
            <a:off x="2666048" y="2939415"/>
            <a:ext cx="5616575" cy="5286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2">
                <a:lumMod val="50000"/>
              </a:schemeClr>
            </a:solidFill>
            <a:rou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    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9080" name="AutoShape 8"/>
          <p:cNvSpPr>
            <a:spLocks noChangeArrowheads="1"/>
          </p:cNvSpPr>
          <p:nvPr/>
        </p:nvSpPr>
        <p:spPr bwMode="auto">
          <a:xfrm>
            <a:off x="4827905" y="3558540"/>
            <a:ext cx="1655763" cy="790575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chemeClr val="tx2"/>
              </a:gs>
              <a:gs pos="50000">
                <a:srgbClr val="0066FF"/>
              </a:gs>
              <a:gs pos="100000">
                <a:schemeClr val="tx2"/>
              </a:gs>
            </a:gsLst>
            <a:lin ang="0" scaled="1"/>
          </a:gradFill>
          <a:ln w="19050" cap="rnd">
            <a:solidFill>
              <a:srgbClr val="33CCCC"/>
            </a:solidFill>
            <a:miter lim="800000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rPr>
              <a:t>DataSet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0820" y="546100"/>
            <a:ext cx="60515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为什么使用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对象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4325" y="3646805"/>
            <a:ext cx="3111500" cy="3111500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826818" y="5569268"/>
            <a:ext cx="1441450" cy="5101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数据库</a:t>
            </a:r>
            <a:endParaRPr kumimoji="0" lang="en-US" altLang="zh-CN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 descr="223390816083830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90" y="3359785"/>
            <a:ext cx="2193290" cy="2209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9045" y="5630545"/>
            <a:ext cx="2251075" cy="1127732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应用程序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大量的数据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来自多个数据源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ldLvl="0" animBg="1"/>
      <p:bldP spid="259077" grpId="0" bldLvl="0" animBg="1"/>
      <p:bldP spid="259077" grpId="1" bldLvl="0" animBg="1"/>
      <p:bldP spid="259079" grpId="0" bldLvl="0" animBg="1"/>
      <p:bldP spid="259080" grpId="0" bldLvl="0" animBg="1"/>
      <p:bldP spid="105485" grpId="0" animBg="1" build="allAtOnce"/>
      <p:bldP spid="105485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26490" y="435610"/>
            <a:ext cx="7383145" cy="928370"/>
          </a:xfrm>
          <a:prstGeom prst="roundRect">
            <a:avLst/>
          </a:prstGeom>
          <a:noFill/>
          <a:ln w="76200">
            <a:solidFill>
              <a:srgbClr val="F692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48590" y="224155"/>
            <a:ext cx="1351280" cy="1351280"/>
          </a:xfrm>
          <a:prstGeom prst="ellipse">
            <a:avLst/>
          </a:prstGeom>
          <a:solidFill>
            <a:srgbClr val="F6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05105" y="6114415"/>
            <a:ext cx="1275715" cy="1031875"/>
            <a:chOff x="550" y="8932"/>
            <a:chExt cx="3289" cy="2660"/>
          </a:xfrm>
        </p:grpSpPr>
        <p:sp>
          <p:nvSpPr>
            <p:cNvPr id="23" name="等腰三角形 22"/>
            <p:cNvSpPr/>
            <p:nvPr/>
          </p:nvSpPr>
          <p:spPr>
            <a:xfrm rot="3600000">
              <a:off x="2282" y="9438"/>
              <a:ext cx="1119" cy="965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>
              <a:off x="2721" y="9876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18000000" flipV="1">
              <a:off x="366" y="9116"/>
              <a:ext cx="2660" cy="2293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13135" y="5980430"/>
            <a:ext cx="1003300" cy="868045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flipV="1">
              <a:off x="16108" y="8164"/>
              <a:ext cx="3095" cy="2668"/>
            </a:xfrm>
            <a:prstGeom prst="triangle">
              <a:avLst/>
            </a:prstGeom>
            <a:solidFill>
              <a:srgbClr val="F69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>
              <a:off x="16354" y="9876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476"/>
          <p:cNvSpPr>
            <a:spLocks noEditPoints="1"/>
          </p:cNvSpPr>
          <p:nvPr/>
        </p:nvSpPr>
        <p:spPr bwMode="auto">
          <a:xfrm>
            <a:off x="303818" y="522901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9870" y="546735"/>
            <a:ext cx="440245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838200" indent="-838200"/>
            <a:r>
              <a:rPr lang="en-GB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ADO.NET </a:t>
            </a:r>
            <a:r>
              <a:rPr lang="zh-CN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简介 </a:t>
            </a:r>
            <a:r>
              <a:rPr lang="en-GB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 rot="5400000">
            <a:off x="4856321" y="3443764"/>
            <a:ext cx="685800" cy="1779588"/>
          </a:xfrm>
          <a:prstGeom prst="upDownArrow">
            <a:avLst>
              <a:gd name="adj1" fmla="val 50000"/>
              <a:gd name="adj2" fmla="val 51898"/>
            </a:avLst>
          </a:prstGeom>
          <a:solidFill>
            <a:schemeClr val="accent5"/>
          </a:solidFill>
          <a:ln w="6350" algn="ctr">
            <a:noFill/>
            <a:miter lim="800000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031615" y="6023928"/>
            <a:ext cx="4752975" cy="526257"/>
          </a:xfrm>
          <a:prstGeom prst="roundRect">
            <a:avLst/>
          </a:prstGeom>
          <a:solidFill>
            <a:schemeClr val="accent5"/>
          </a:solidFill>
          <a:ln w="12700" algn="ctr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5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用户需要时，可以随时访问数据</a:t>
            </a:r>
            <a:endParaRPr kumimoji="0" lang="zh-CN" altLang="en-US" sz="25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1065530" y="2783840"/>
            <a:ext cx="5838190" cy="5220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5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用户计算机向数据库服务器发送请求</a:t>
            </a:r>
            <a:endParaRPr kumimoji="0" lang="zh-CN" altLang="en-US" sz="25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1861503" y="5518468"/>
            <a:ext cx="1441450" cy="5053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客户端</a:t>
            </a:r>
            <a:endParaRPr kumimoji="0" lang="zh-CN" altLang="en-US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1161415" y="2178685"/>
            <a:ext cx="4015105" cy="5310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5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不同的访问方法和技术</a:t>
            </a:r>
            <a:endParaRPr kumimoji="0" lang="zh-CN" altLang="en-US" sz="25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9870" y="1575435"/>
            <a:ext cx="208661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ADO .NET</a:t>
            </a:r>
            <a:endParaRPr lang="zh-CN" altLang="en-US" sz="3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云服务器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1160" y="2859405"/>
            <a:ext cx="3111500" cy="3111500"/>
          </a:xfrm>
          <a:prstGeom prst="rect">
            <a:avLst/>
          </a:prstGeom>
        </p:spPr>
      </p:pic>
      <p:pic>
        <p:nvPicPr>
          <p:cNvPr id="13" name="图片 12" descr="6490417203783113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10" y="3352165"/>
            <a:ext cx="1652270" cy="2126615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638098" y="4676458"/>
            <a:ext cx="1441450" cy="9197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中央数据库</a:t>
            </a:r>
            <a:endParaRPr kumimoji="0" lang="zh-CN" altLang="en-US" sz="2400" b="1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05482" grpId="0" bldLvl="0" animBg="1"/>
      <p:bldP spid="105482" grpId="1" bldLvl="0" animBg="1"/>
      <p:bldP spid="105483" grpId="0" bldLvl="0" animBg="1"/>
      <p:bldP spid="105484" grpId="0" bldLvl="0" animBg="1"/>
      <p:bldP spid="105484" grpId="1" bldLvl="0" animBg="1"/>
      <p:bldP spid="105485" grpId="0" animBg="1" build="allAtOnce"/>
      <p:bldP spid="105485" grpId="1" build="allAtOnce"/>
      <p:bldP spid="105486" grpId="0" bldLvl="0" animBg="1"/>
      <p:bldP spid="10" grpId="0" animBg="1" build="allAtOnce"/>
      <p:bldP spid="10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53021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50355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什么是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对象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580" name="Rectangle 3"/>
          <p:cNvSpPr>
            <a:spLocks noGrp="1"/>
          </p:cNvSpPr>
          <p:nvPr/>
        </p:nvSpPr>
        <p:spPr>
          <a:xfrm>
            <a:off x="1906588" y="1449388"/>
            <a:ext cx="7991475" cy="18716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简单理解为一个临时数据库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将数据源的数据保存在内存中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lvl="1" indent="0"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独立于任何数据库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0100" name="AutoShape 4"/>
          <p:cNvSpPr>
            <a:spLocks noChangeArrowheads="1"/>
          </p:cNvSpPr>
          <p:nvPr/>
        </p:nvSpPr>
        <p:spPr bwMode="auto">
          <a:xfrm>
            <a:off x="2409825" y="5770563"/>
            <a:ext cx="1801813" cy="93503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chemeClr val="tx2"/>
              </a:gs>
              <a:gs pos="50000">
                <a:srgbClr val="0066FF"/>
              </a:gs>
              <a:gs pos="100000">
                <a:schemeClr val="tx2"/>
              </a:gs>
            </a:gsLst>
            <a:lin ang="0" scaled="1"/>
          </a:gradFill>
          <a:ln w="19050" cap="rnd">
            <a:solidFill>
              <a:srgbClr val="33CCCC"/>
            </a:solidFill>
            <a:rou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工厂的仓库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582" name="AutoShape 5"/>
          <p:cNvSpPr/>
          <p:nvPr/>
        </p:nvSpPr>
        <p:spPr>
          <a:xfrm>
            <a:off x="4210050" y="6129338"/>
            <a:ext cx="1511300" cy="288925"/>
          </a:xfrm>
          <a:prstGeom prst="leftRightArrow">
            <a:avLst>
              <a:gd name="adj1" fmla="val 50000"/>
              <a:gd name="adj2" fmla="val 104615"/>
            </a:avLst>
          </a:prstGeom>
          <a:solidFill>
            <a:schemeClr val="accent1"/>
          </a:solidFill>
          <a:ln w="28575" cap="flat" cmpd="sng">
            <a:solidFill>
              <a:srgbClr val="374A9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722938" y="5770563"/>
            <a:ext cx="1368425" cy="935038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50000">
                <a:srgbClr val="0066FF"/>
              </a:gs>
              <a:gs pos="100000">
                <a:schemeClr val="tx2"/>
              </a:gs>
            </a:gsLst>
            <a:lin ang="0" scaled="1"/>
          </a:gradFill>
          <a:ln w="19050" cap="rnd" algn="ctr">
            <a:solidFill>
              <a:srgbClr val="33CCCC"/>
            </a:solidFill>
            <a:miter lim="800000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车间的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临时仓库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584" name="AutoShape 7"/>
          <p:cNvSpPr/>
          <p:nvPr/>
        </p:nvSpPr>
        <p:spPr>
          <a:xfrm>
            <a:off x="7246303" y="6118543"/>
            <a:ext cx="1152525" cy="288925"/>
          </a:xfrm>
          <a:prstGeom prst="leftRightArrow">
            <a:avLst>
              <a:gd name="adj1" fmla="val 50000"/>
              <a:gd name="adj2" fmla="val 79780"/>
            </a:avLst>
          </a:prstGeom>
          <a:solidFill>
            <a:schemeClr val="accent1"/>
          </a:solidFill>
          <a:ln w="28575" cap="flat" cmpd="sng">
            <a:solidFill>
              <a:srgbClr val="374A9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8600758" y="5842000"/>
            <a:ext cx="1296988" cy="863600"/>
          </a:xfrm>
          <a:prstGeom prst="ellipse">
            <a:avLst/>
          </a:prstGeom>
          <a:gradFill rotWithShape="1">
            <a:gsLst>
              <a:gs pos="0">
                <a:srgbClr val="0099CC"/>
              </a:gs>
              <a:gs pos="50000">
                <a:srgbClr val="33CCFF"/>
              </a:gs>
              <a:gs pos="100000">
                <a:srgbClr val="0099CC"/>
              </a:gs>
            </a:gsLst>
            <a:lin ang="0" scaled="1"/>
          </a:gradFill>
          <a:ln w="9525" algn="ctr">
            <a:solidFill>
              <a:schemeClr val="tx1"/>
            </a:solidFill>
            <a:rou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rPr>
              <a:t>生产线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  <p:sp>
        <p:nvSpPr>
          <p:cNvPr id="24587" name="AutoShape 10"/>
          <p:cNvSpPr/>
          <p:nvPr/>
        </p:nvSpPr>
        <p:spPr>
          <a:xfrm>
            <a:off x="4318635" y="3960178"/>
            <a:ext cx="1152525" cy="360362"/>
          </a:xfrm>
          <a:prstGeom prst="leftRightArrow">
            <a:avLst>
              <a:gd name="adj1" fmla="val 50000"/>
              <a:gd name="adj2" fmla="val 63964"/>
            </a:avLst>
          </a:prstGeom>
          <a:solidFill>
            <a:schemeClr val="accent1"/>
          </a:solidFill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0" name="AutoShape 13"/>
          <p:cNvSpPr/>
          <p:nvPr/>
        </p:nvSpPr>
        <p:spPr>
          <a:xfrm>
            <a:off x="7246303" y="3960178"/>
            <a:ext cx="1223962" cy="360362"/>
          </a:xfrm>
          <a:prstGeom prst="leftRightArrow">
            <a:avLst>
              <a:gd name="adj1" fmla="val 50000"/>
              <a:gd name="adj2" fmla="val 67929"/>
            </a:avLst>
          </a:prstGeom>
          <a:solidFill>
            <a:schemeClr val="accent1"/>
          </a:solidFill>
          <a:ln w="28575" cap="flat" cmpd="sng">
            <a:solidFill>
              <a:srgbClr val="374A9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0110" name="AutoShape 14"/>
          <p:cNvSpPr>
            <a:spLocks noChangeArrowheads="1"/>
          </p:cNvSpPr>
          <p:nvPr/>
        </p:nvSpPr>
        <p:spPr bwMode="auto">
          <a:xfrm>
            <a:off x="7246620" y="2105660"/>
            <a:ext cx="2364105" cy="970280"/>
          </a:xfrm>
          <a:prstGeom prst="wedgeRoundRectCallout">
            <a:avLst>
              <a:gd name="adj1" fmla="val -72940"/>
              <a:gd name="adj2" fmla="val 10450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驻留于内存，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临时存储数据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0111" name="AutoShape 15"/>
          <p:cNvSpPr/>
          <p:nvPr/>
        </p:nvSpPr>
        <p:spPr>
          <a:xfrm>
            <a:off x="1698625" y="4411663"/>
            <a:ext cx="360363" cy="1871662"/>
          </a:xfrm>
          <a:prstGeom prst="curvedRightArrow">
            <a:avLst>
              <a:gd name="adj1" fmla="val 103876"/>
              <a:gd name="adj2" fmla="val 207752"/>
              <a:gd name="adj3" fmla="val 33333"/>
            </a:avLst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60112" name="Text Box 16"/>
          <p:cNvSpPr txBox="1"/>
          <p:nvPr/>
        </p:nvSpPr>
        <p:spPr>
          <a:xfrm>
            <a:off x="2122488" y="5121275"/>
            <a:ext cx="1327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类似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223390816083830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4205" y="3134995"/>
            <a:ext cx="1500505" cy="1511935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315325" y="4646930"/>
            <a:ext cx="1513205" cy="4767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2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应用程序</a:t>
            </a:r>
            <a:endParaRPr kumimoji="0" lang="zh-CN" altLang="en-US" sz="22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2941787288120960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5" y="2506980"/>
            <a:ext cx="2368550" cy="29121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649913" y="4872673"/>
            <a:ext cx="1441450" cy="4770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2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数据集</a:t>
            </a:r>
            <a:endParaRPr kumimoji="0" lang="en-US" altLang="zh-CN" sz="22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80" y="3166745"/>
            <a:ext cx="1957070" cy="1957070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638425" y="4411980"/>
            <a:ext cx="1186815" cy="4764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2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数据源</a:t>
            </a:r>
            <a:endParaRPr kumimoji="0" lang="en-US" altLang="zh-CN" sz="22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50"/>
                            </p:stCondLst>
                            <p:childTnLst>
                              <p:par>
                                <p:cTn id="60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50"/>
                            </p:stCondLst>
                            <p:childTnLst>
                              <p:par>
                                <p:cTn id="67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50"/>
                            </p:stCondLst>
                            <p:childTnLst>
                              <p:par>
                                <p:cTn id="84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50"/>
                            </p:stCondLst>
                            <p:childTnLst>
                              <p:par>
                                <p:cTn id="91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0" grpId="0" bldLvl="0" animBg="1"/>
      <p:bldP spid="260111" grpId="0" bldLvl="0" animBg="1"/>
      <p:bldP spid="260112" grpId="0"/>
      <p:bldP spid="105485" grpId="0" animBg="1" build="allAtOnce"/>
      <p:bldP spid="105485" grpId="1" build="allAtOnce"/>
      <p:bldP spid="5" grpId="0" animBg="1" build="allAtOnce"/>
      <p:bldP spid="5" grpId="1" build="allAtOnce"/>
      <p:bldP spid="6" grpId="0" animBg="1" build="allAtOnce"/>
      <p:bldP spid="6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67" name="Line 23"/>
          <p:cNvSpPr/>
          <p:nvPr/>
        </p:nvSpPr>
        <p:spPr>
          <a:xfrm>
            <a:off x="7663498" y="5902643"/>
            <a:ext cx="0" cy="2159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93141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440309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的结构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2146" name="Line 2"/>
          <p:cNvSpPr/>
          <p:nvPr/>
        </p:nvSpPr>
        <p:spPr>
          <a:xfrm>
            <a:off x="5957888" y="4576128"/>
            <a:ext cx="0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2148" name="AutoShape 4"/>
          <p:cNvSpPr>
            <a:spLocks noChangeArrowheads="1"/>
          </p:cNvSpPr>
          <p:nvPr/>
        </p:nvSpPr>
        <p:spPr bwMode="gray">
          <a:xfrm>
            <a:off x="2891790" y="1480503"/>
            <a:ext cx="5400675" cy="469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mpd="sng" algn="ctr">
            <a:solidFill>
              <a:schemeClr val="tx1"/>
            </a:solidFill>
            <a:prstDash val="solid"/>
            <a:rou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 </a:t>
            </a: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的基本结构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2149" name="AutoShape 5"/>
          <p:cNvSpPr>
            <a:spLocks noChangeArrowheads="1"/>
          </p:cNvSpPr>
          <p:nvPr/>
        </p:nvSpPr>
        <p:spPr bwMode="auto">
          <a:xfrm>
            <a:off x="4081145" y="2272665"/>
            <a:ext cx="3694430" cy="4699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DataSet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2150" name="AutoShape 6"/>
          <p:cNvSpPr>
            <a:spLocks noChangeArrowheads="1"/>
          </p:cNvSpPr>
          <p:nvPr/>
        </p:nvSpPr>
        <p:spPr bwMode="auto">
          <a:xfrm>
            <a:off x="4152265" y="4144645"/>
            <a:ext cx="3694430" cy="4699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DataTable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1849120" y="5196840"/>
            <a:ext cx="4280535" cy="758825"/>
            <a:chOff x="2064" y="1887"/>
            <a:chExt cx="2268" cy="478"/>
          </a:xfrm>
          <a:solidFill>
            <a:schemeClr val="bg2">
              <a:lumMod val="50000"/>
            </a:schemeClr>
          </a:solidFill>
        </p:grpSpPr>
        <p:sp>
          <p:nvSpPr>
            <p:cNvPr id="10273" name="AutoShape 8"/>
            <p:cNvSpPr>
              <a:spLocks noChangeArrowheads="1"/>
            </p:cNvSpPr>
            <p:nvPr/>
          </p:nvSpPr>
          <p:spPr bwMode="auto">
            <a:xfrm>
              <a:off x="2245" y="1887"/>
              <a:ext cx="2087" cy="318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74" name="AutoShape 9"/>
            <p:cNvSpPr>
              <a:spLocks noChangeArrowheads="1"/>
            </p:cNvSpPr>
            <p:nvPr/>
          </p:nvSpPr>
          <p:spPr bwMode="auto">
            <a:xfrm>
              <a:off x="2154" y="1978"/>
              <a:ext cx="2087" cy="363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75" name="AutoShape 10"/>
            <p:cNvSpPr>
              <a:spLocks noChangeArrowheads="1"/>
            </p:cNvSpPr>
            <p:nvPr/>
          </p:nvSpPr>
          <p:spPr bwMode="auto">
            <a:xfrm>
              <a:off x="2064" y="2069"/>
              <a:ext cx="2086" cy="29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angal" panose="02040503050203030202" pitchFamily="2"/>
                </a:rPr>
                <a:t>DataColumnCollection</a:t>
              </a:r>
              <a:endPara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5736590" y="5189220"/>
            <a:ext cx="3862070" cy="758825"/>
            <a:chOff x="2064" y="1887"/>
            <a:chExt cx="2268" cy="478"/>
          </a:xfrm>
          <a:solidFill>
            <a:schemeClr val="bg2">
              <a:lumMod val="50000"/>
            </a:schemeClr>
          </a:solidFill>
        </p:grpSpPr>
        <p:sp>
          <p:nvSpPr>
            <p:cNvPr id="10270" name="AutoShape 12"/>
            <p:cNvSpPr>
              <a:spLocks noChangeArrowheads="1"/>
            </p:cNvSpPr>
            <p:nvPr/>
          </p:nvSpPr>
          <p:spPr bwMode="auto">
            <a:xfrm>
              <a:off x="2244" y="1887"/>
              <a:ext cx="2088" cy="318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71" name="AutoShape 13"/>
            <p:cNvSpPr>
              <a:spLocks noChangeArrowheads="1"/>
            </p:cNvSpPr>
            <p:nvPr/>
          </p:nvSpPr>
          <p:spPr bwMode="auto">
            <a:xfrm>
              <a:off x="2154" y="1978"/>
              <a:ext cx="2084" cy="363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72" name="AutoShape 14"/>
            <p:cNvSpPr>
              <a:spLocks noChangeArrowheads="1"/>
            </p:cNvSpPr>
            <p:nvPr/>
          </p:nvSpPr>
          <p:spPr bwMode="auto">
            <a:xfrm>
              <a:off x="2064" y="2069"/>
              <a:ext cx="2086" cy="29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angal" panose="02040503050203030202" pitchFamily="2"/>
                </a:rPr>
                <a:t>DataRowCollection</a:t>
              </a:r>
              <a:endPara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endParaRPr>
            </a:p>
          </p:txBody>
        </p:sp>
      </p:grpSp>
      <p:sp>
        <p:nvSpPr>
          <p:cNvPr id="262159" name="AutoShape 15"/>
          <p:cNvSpPr>
            <a:spLocks noChangeArrowheads="1"/>
          </p:cNvSpPr>
          <p:nvPr/>
        </p:nvSpPr>
        <p:spPr bwMode="auto">
          <a:xfrm>
            <a:off x="2712720" y="6233795"/>
            <a:ext cx="2602230" cy="4699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DataColumn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2160" name="AutoShape 16"/>
          <p:cNvSpPr>
            <a:spLocks noChangeArrowheads="1"/>
          </p:cNvSpPr>
          <p:nvPr/>
        </p:nvSpPr>
        <p:spPr bwMode="auto">
          <a:xfrm>
            <a:off x="6168390" y="6160770"/>
            <a:ext cx="2517140" cy="4699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DataRow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2161" name="Line 17"/>
          <p:cNvSpPr/>
          <p:nvPr/>
        </p:nvSpPr>
        <p:spPr>
          <a:xfrm>
            <a:off x="5957888" y="2808923"/>
            <a:ext cx="0" cy="2889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2162" name="Line 18"/>
          <p:cNvSpPr/>
          <p:nvPr/>
        </p:nvSpPr>
        <p:spPr>
          <a:xfrm>
            <a:off x="5957888" y="3783965"/>
            <a:ext cx="0" cy="3603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2163" name="Line 19"/>
          <p:cNvSpPr/>
          <p:nvPr/>
        </p:nvSpPr>
        <p:spPr>
          <a:xfrm>
            <a:off x="4151948" y="4936490"/>
            <a:ext cx="35274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2164" name="Line 20"/>
          <p:cNvSpPr/>
          <p:nvPr/>
        </p:nvSpPr>
        <p:spPr>
          <a:xfrm>
            <a:off x="4159568" y="4936490"/>
            <a:ext cx="0" cy="2159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2165" name="Line 21"/>
          <p:cNvSpPr/>
          <p:nvPr/>
        </p:nvSpPr>
        <p:spPr>
          <a:xfrm>
            <a:off x="7663498" y="4936490"/>
            <a:ext cx="0" cy="2159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2166" name="Line 22"/>
          <p:cNvSpPr/>
          <p:nvPr/>
        </p:nvSpPr>
        <p:spPr>
          <a:xfrm>
            <a:off x="4163378" y="5944553"/>
            <a:ext cx="0" cy="2889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" name="Group 24"/>
          <p:cNvGrpSpPr/>
          <p:nvPr/>
        </p:nvGrpSpPr>
        <p:grpSpPr>
          <a:xfrm>
            <a:off x="3828415" y="3098165"/>
            <a:ext cx="4197985" cy="758825"/>
            <a:chOff x="2064" y="1887"/>
            <a:chExt cx="2268" cy="478"/>
          </a:xfrm>
          <a:solidFill>
            <a:schemeClr val="bg2">
              <a:lumMod val="50000"/>
            </a:schemeClr>
          </a:solidFill>
        </p:grpSpPr>
        <p:sp>
          <p:nvSpPr>
            <p:cNvPr id="10267" name="AutoShape 25"/>
            <p:cNvSpPr>
              <a:spLocks noChangeArrowheads="1"/>
            </p:cNvSpPr>
            <p:nvPr/>
          </p:nvSpPr>
          <p:spPr bwMode="auto">
            <a:xfrm>
              <a:off x="2245" y="1887"/>
              <a:ext cx="2087" cy="318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68" name="AutoShape 26"/>
            <p:cNvSpPr>
              <a:spLocks noChangeArrowheads="1"/>
            </p:cNvSpPr>
            <p:nvPr/>
          </p:nvSpPr>
          <p:spPr bwMode="auto">
            <a:xfrm>
              <a:off x="2154" y="1978"/>
              <a:ext cx="2087" cy="363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69" name="AutoShape 27"/>
            <p:cNvSpPr>
              <a:spLocks noChangeArrowheads="1"/>
            </p:cNvSpPr>
            <p:nvPr/>
          </p:nvSpPr>
          <p:spPr bwMode="auto">
            <a:xfrm>
              <a:off x="2064" y="2069"/>
              <a:ext cx="2086" cy="29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1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angal" panose="02040503050203030202" pitchFamily="2"/>
                </a:rPr>
                <a:t>DataTableCollection</a:t>
              </a:r>
              <a:endPara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endParaRPr>
            </a:p>
          </p:txBody>
        </p:sp>
      </p:grpSp>
      <p:sp>
        <p:nvSpPr>
          <p:cNvPr id="262172" name="AutoShape 28"/>
          <p:cNvSpPr>
            <a:spLocks noChangeArrowheads="1"/>
          </p:cNvSpPr>
          <p:nvPr/>
        </p:nvSpPr>
        <p:spPr bwMode="auto">
          <a:xfrm>
            <a:off x="8347075" y="2132648"/>
            <a:ext cx="1655763" cy="609600"/>
          </a:xfrm>
          <a:prstGeom prst="wedgeRoundRectCallout">
            <a:avLst>
              <a:gd name="adj1" fmla="val -81542"/>
              <a:gd name="adj2" fmla="val 2187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数据集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2173" name="AutoShape 29"/>
          <p:cNvSpPr>
            <a:spLocks noChangeArrowheads="1"/>
          </p:cNvSpPr>
          <p:nvPr/>
        </p:nvSpPr>
        <p:spPr bwMode="auto">
          <a:xfrm>
            <a:off x="1417320" y="2742565"/>
            <a:ext cx="2219960" cy="647700"/>
          </a:xfrm>
          <a:prstGeom prst="wedgeRoundRectCallout">
            <a:avLst>
              <a:gd name="adj1" fmla="val 58352"/>
              <a:gd name="adj2" fmla="val 9882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数据表的集合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2174" name="AutoShape 30"/>
          <p:cNvSpPr>
            <a:spLocks noChangeArrowheads="1"/>
          </p:cNvSpPr>
          <p:nvPr/>
        </p:nvSpPr>
        <p:spPr bwMode="auto">
          <a:xfrm>
            <a:off x="8292148" y="3317240"/>
            <a:ext cx="1655763" cy="609600"/>
          </a:xfrm>
          <a:prstGeom prst="wedgeRoundRectCallout">
            <a:avLst>
              <a:gd name="adj1" fmla="val -81542"/>
              <a:gd name="adj2" fmla="val 10469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数据表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2175" name="AutoShape 31"/>
          <p:cNvSpPr>
            <a:spLocks noChangeArrowheads="1"/>
          </p:cNvSpPr>
          <p:nvPr/>
        </p:nvSpPr>
        <p:spPr bwMode="auto">
          <a:xfrm>
            <a:off x="938530" y="3999865"/>
            <a:ext cx="2279015" cy="576580"/>
          </a:xfrm>
          <a:prstGeom prst="wedgeRoundRectCallout">
            <a:avLst>
              <a:gd name="adj1" fmla="val 32894"/>
              <a:gd name="adj2" fmla="val 15082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数据列的集合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2176" name="AutoShape 32"/>
          <p:cNvSpPr>
            <a:spLocks noChangeArrowheads="1"/>
          </p:cNvSpPr>
          <p:nvPr/>
        </p:nvSpPr>
        <p:spPr bwMode="auto">
          <a:xfrm>
            <a:off x="8239125" y="4378325"/>
            <a:ext cx="2215515" cy="503555"/>
          </a:xfrm>
          <a:prstGeom prst="wedgeRoundRectCallout">
            <a:avLst>
              <a:gd name="adj1" fmla="val -24218"/>
              <a:gd name="adj2" fmla="val 10331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数据行的集合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2178" name="AutoShape 34"/>
          <p:cNvSpPr>
            <a:spLocks noChangeArrowheads="1"/>
          </p:cNvSpPr>
          <p:nvPr/>
        </p:nvSpPr>
        <p:spPr bwMode="auto">
          <a:xfrm>
            <a:off x="8837295" y="6102350"/>
            <a:ext cx="1403350" cy="576263"/>
          </a:xfrm>
          <a:prstGeom prst="wedgeRoundRectCallout">
            <a:avLst>
              <a:gd name="adj1" fmla="val -75227"/>
              <a:gd name="adj2" fmla="val 2162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数据行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bldLvl="0" animBg="1"/>
      <p:bldP spid="262149" grpId="0" bldLvl="0" animBg="1"/>
      <p:bldP spid="262150" grpId="0" bldLvl="0" animBg="1"/>
      <p:bldP spid="262159" grpId="0" bldLvl="0" animBg="1"/>
      <p:bldP spid="262160" grpId="0" bldLvl="0" animBg="1"/>
      <p:bldP spid="262172" grpId="0" bldLvl="0" animBg="1"/>
      <p:bldP spid="262173" grpId="0" bldLvl="0" animBg="1"/>
      <p:bldP spid="262174" grpId="0" bldLvl="0" animBg="1"/>
      <p:bldP spid="262175" grpId="0" bldLvl="0" animBg="1"/>
      <p:bldP spid="262176" grpId="0" bldLvl="0" animBg="1"/>
      <p:bldP spid="26217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99935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440309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的结构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4997450" y="2184083"/>
            <a:ext cx="3457575" cy="2808288"/>
          </a:xfrm>
          <a:prstGeom prst="roundRect">
            <a:avLst>
              <a:gd name="adj" fmla="val 4806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GradeTable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4781550" y="2688908"/>
            <a:ext cx="3529013" cy="2952750"/>
          </a:xfrm>
          <a:prstGeom prst="roundRect">
            <a:avLst>
              <a:gd name="adj" fmla="val 4356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ClassTable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4494213" y="3314383"/>
            <a:ext cx="3671888" cy="3024188"/>
          </a:xfrm>
          <a:prstGeom prst="roundRect">
            <a:avLst>
              <a:gd name="adj" fmla="val 4722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rou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StudentTable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4198" name="AutoShape 6"/>
          <p:cNvSpPr/>
          <p:nvPr/>
        </p:nvSpPr>
        <p:spPr>
          <a:xfrm rot="1297625">
            <a:off x="4278313" y="1968183"/>
            <a:ext cx="360362" cy="1381125"/>
          </a:xfrm>
          <a:prstGeom prst="leftBrace">
            <a:avLst>
              <a:gd name="adj1" fmla="val 31938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632" name="表格 26631"/>
          <p:cNvGraphicFramePr/>
          <p:nvPr/>
        </p:nvGraphicFramePr>
        <p:xfrm>
          <a:off x="4854575" y="3962083"/>
          <a:ext cx="3167063" cy="2087563"/>
        </p:xfrm>
        <a:graphic>
          <a:graphicData uri="http://schemas.openxmlformats.org/drawingml/2006/table">
            <a:tbl>
              <a:tblPr/>
              <a:tblGrid>
                <a:gridCol w="503238"/>
                <a:gridCol w="1008062"/>
                <a:gridCol w="936625"/>
                <a:gridCol w="719138"/>
              </a:tblGrid>
              <a:tr h="522288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name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class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sex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7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小菲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小薇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女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小强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男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4226" name="AutoShape 34"/>
          <p:cNvSpPr>
            <a:spLocks noChangeArrowheads="1"/>
          </p:cNvSpPr>
          <p:nvPr/>
        </p:nvSpPr>
        <p:spPr bwMode="auto">
          <a:xfrm>
            <a:off x="743585" y="2019300"/>
            <a:ext cx="3462020" cy="81470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DataTableCollection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数据表集合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4227" name="Line 35"/>
          <p:cNvSpPr/>
          <p:nvPr/>
        </p:nvSpPr>
        <p:spPr>
          <a:xfrm flipV="1">
            <a:off x="7518400" y="2688908"/>
            <a:ext cx="1223963" cy="9128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4228" name="AutoShape 36"/>
          <p:cNvSpPr>
            <a:spLocks noChangeArrowheads="1"/>
          </p:cNvSpPr>
          <p:nvPr/>
        </p:nvSpPr>
        <p:spPr bwMode="auto">
          <a:xfrm>
            <a:off x="8742680" y="2237740"/>
            <a:ext cx="2268220" cy="84137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DataTable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数据表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4229" name="AutoShape 37"/>
          <p:cNvSpPr/>
          <p:nvPr/>
        </p:nvSpPr>
        <p:spPr>
          <a:xfrm>
            <a:off x="4421188" y="4609783"/>
            <a:ext cx="361950" cy="1295400"/>
          </a:xfrm>
          <a:prstGeom prst="leftBrace">
            <a:avLst>
              <a:gd name="adj1" fmla="val 21937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4230" name="AutoShape 38"/>
          <p:cNvSpPr>
            <a:spLocks noChangeArrowheads="1"/>
          </p:cNvSpPr>
          <p:nvPr/>
        </p:nvSpPr>
        <p:spPr bwMode="auto">
          <a:xfrm>
            <a:off x="1652270" y="4861560"/>
            <a:ext cx="2384425" cy="12573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DataRow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Collection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数据行集合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4231" name="Rectangle 39"/>
          <p:cNvSpPr/>
          <p:nvPr/>
        </p:nvSpPr>
        <p:spPr>
          <a:xfrm>
            <a:off x="4854575" y="4992370"/>
            <a:ext cx="3167063" cy="5048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4232" name="Line 40"/>
          <p:cNvSpPr/>
          <p:nvPr/>
        </p:nvSpPr>
        <p:spPr>
          <a:xfrm>
            <a:off x="7878763" y="5208270"/>
            <a:ext cx="7207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4233" name="AutoShape 41"/>
          <p:cNvSpPr>
            <a:spLocks noChangeArrowheads="1"/>
          </p:cNvSpPr>
          <p:nvPr/>
        </p:nvSpPr>
        <p:spPr bwMode="auto">
          <a:xfrm>
            <a:off x="8742680" y="4861560"/>
            <a:ext cx="2355850" cy="79248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DataRow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数据行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4234" name="Rectangle 42"/>
          <p:cNvSpPr/>
          <p:nvPr/>
        </p:nvSpPr>
        <p:spPr>
          <a:xfrm>
            <a:off x="4854575" y="3984308"/>
            <a:ext cx="3167063" cy="5048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4235" name="AutoShape 43"/>
          <p:cNvSpPr>
            <a:spLocks noChangeArrowheads="1"/>
          </p:cNvSpPr>
          <p:nvPr/>
        </p:nvSpPr>
        <p:spPr bwMode="auto">
          <a:xfrm>
            <a:off x="1563370" y="3366770"/>
            <a:ext cx="2642235" cy="126682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DataColumn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Collection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数据列集合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4236" name="Oval 44"/>
          <p:cNvSpPr/>
          <p:nvPr/>
        </p:nvSpPr>
        <p:spPr>
          <a:xfrm>
            <a:off x="7302500" y="4093210"/>
            <a:ext cx="647700" cy="2873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4237" name="Line 45"/>
          <p:cNvSpPr/>
          <p:nvPr/>
        </p:nvSpPr>
        <p:spPr>
          <a:xfrm>
            <a:off x="7950200" y="4295775"/>
            <a:ext cx="792480" cy="190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4238" name="AutoShape 46"/>
          <p:cNvSpPr>
            <a:spLocks noChangeArrowheads="1"/>
          </p:cNvSpPr>
          <p:nvPr/>
        </p:nvSpPr>
        <p:spPr bwMode="auto">
          <a:xfrm>
            <a:off x="8742680" y="3817620"/>
            <a:ext cx="2355850" cy="81597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DataColumn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数据列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4239" name="Line 47"/>
          <p:cNvSpPr/>
          <p:nvPr/>
        </p:nvSpPr>
        <p:spPr>
          <a:xfrm flipH="1">
            <a:off x="4349750" y="4177983"/>
            <a:ext cx="433388" cy="222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bldLvl="0" animBg="1"/>
      <p:bldP spid="264226" grpId="0" bldLvl="0" animBg="1"/>
      <p:bldP spid="264228" grpId="0" bldLvl="0" animBg="1"/>
      <p:bldP spid="264229" grpId="0" bldLvl="0" animBg="1"/>
      <p:bldP spid="264230" grpId="0" bldLvl="0" animBg="1"/>
      <p:bldP spid="264231" grpId="0" bldLvl="0" animBg="1"/>
      <p:bldP spid="264233" grpId="0" bldLvl="0" animBg="1"/>
      <p:bldP spid="264234" grpId="0" bldLvl="0" animBg="1"/>
      <p:bldP spid="264235" grpId="0" bldLvl="0" animBg="1"/>
      <p:bldP spid="264236" grpId="0" bldLvl="0" animBg="1"/>
      <p:bldP spid="26423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26490" y="435610"/>
            <a:ext cx="47377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243" name="Line 3"/>
          <p:cNvSpPr/>
          <p:nvPr/>
        </p:nvSpPr>
        <p:spPr>
          <a:xfrm flipV="1">
            <a:off x="1815465" y="2705735"/>
            <a:ext cx="11430" cy="937260"/>
          </a:xfrm>
          <a:prstGeom prst="line">
            <a:avLst/>
          </a:prstGeom>
          <a:ln w="38100" cap="flat" cmpd="sng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244" name="Line 4"/>
          <p:cNvSpPr/>
          <p:nvPr/>
        </p:nvSpPr>
        <p:spPr>
          <a:xfrm>
            <a:off x="1815465" y="2705735"/>
            <a:ext cx="8559800" cy="635"/>
          </a:xfrm>
          <a:prstGeom prst="line">
            <a:avLst/>
          </a:prstGeom>
          <a:ln w="38100" cap="flat" cmpd="sng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245" name="Line 5"/>
          <p:cNvSpPr/>
          <p:nvPr/>
        </p:nvSpPr>
        <p:spPr>
          <a:xfrm>
            <a:off x="10375265" y="2706370"/>
            <a:ext cx="0" cy="1008063"/>
          </a:xfrm>
          <a:prstGeom prst="line">
            <a:avLst/>
          </a:prstGeom>
          <a:ln w="38100" cap="flat" cmpd="sng">
            <a:solidFill>
              <a:schemeClr val="accent5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247" name="Line 7"/>
          <p:cNvSpPr/>
          <p:nvPr/>
        </p:nvSpPr>
        <p:spPr>
          <a:xfrm flipH="1">
            <a:off x="6524943" y="4817745"/>
            <a:ext cx="1871662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248" name="Line 8"/>
          <p:cNvSpPr/>
          <p:nvPr/>
        </p:nvSpPr>
        <p:spPr>
          <a:xfrm>
            <a:off x="2666365" y="5031740"/>
            <a:ext cx="1524000" cy="1588"/>
          </a:xfrm>
          <a:prstGeom prst="line">
            <a:avLst/>
          </a:prstGeom>
          <a:ln w="38100" cap="flat" cmpd="sng">
            <a:solidFill>
              <a:srgbClr val="CE303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249" name="AutoShape 9"/>
          <p:cNvSpPr>
            <a:spLocks noChangeArrowheads="1"/>
          </p:cNvSpPr>
          <p:nvPr/>
        </p:nvSpPr>
        <p:spPr bwMode="auto">
          <a:xfrm>
            <a:off x="6474460" y="4250690"/>
            <a:ext cx="1972945" cy="40957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发送数据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6250" name="Line 10"/>
          <p:cNvSpPr/>
          <p:nvPr/>
        </p:nvSpPr>
        <p:spPr>
          <a:xfrm flipH="1">
            <a:off x="2666365" y="4816158"/>
            <a:ext cx="1600200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251" name="AutoShape 11"/>
          <p:cNvSpPr>
            <a:spLocks noChangeArrowheads="1"/>
          </p:cNvSpPr>
          <p:nvPr/>
        </p:nvSpPr>
        <p:spPr bwMode="auto">
          <a:xfrm>
            <a:off x="2441575" y="5209540"/>
            <a:ext cx="1972945" cy="40957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修改数据集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6252" name="AutoShape 12"/>
          <p:cNvSpPr>
            <a:spLocks noChangeArrowheads="1"/>
          </p:cNvSpPr>
          <p:nvPr/>
        </p:nvSpPr>
        <p:spPr bwMode="auto">
          <a:xfrm>
            <a:off x="2547620" y="4250690"/>
            <a:ext cx="1774190" cy="40957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传递数据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6253" name="AutoShape 13"/>
          <p:cNvSpPr>
            <a:spLocks noChangeArrowheads="1"/>
          </p:cNvSpPr>
          <p:nvPr/>
        </p:nvSpPr>
        <p:spPr bwMode="auto">
          <a:xfrm>
            <a:off x="6193790" y="5209540"/>
            <a:ext cx="2833370" cy="40957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提交修改后的数据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6254" name="AutoShape 14"/>
          <p:cNvSpPr>
            <a:spLocks noChangeArrowheads="1"/>
          </p:cNvSpPr>
          <p:nvPr/>
        </p:nvSpPr>
        <p:spPr bwMode="auto">
          <a:xfrm>
            <a:off x="4613910" y="1744980"/>
            <a:ext cx="1911350" cy="4699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请求数据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66255" name="Line 15"/>
          <p:cNvSpPr/>
          <p:nvPr/>
        </p:nvSpPr>
        <p:spPr>
          <a:xfrm flipV="1">
            <a:off x="6524943" y="5033645"/>
            <a:ext cx="1871662" cy="0"/>
          </a:xfrm>
          <a:prstGeom prst="line">
            <a:avLst/>
          </a:prstGeom>
          <a:ln w="38100" cap="flat" cmpd="sng">
            <a:solidFill>
              <a:srgbClr val="CE303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" name="文本框 2"/>
          <p:cNvSpPr txBox="1"/>
          <p:nvPr/>
        </p:nvSpPr>
        <p:spPr>
          <a:xfrm>
            <a:off x="1480820" y="546735"/>
            <a:ext cx="424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数据集的工作原理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294178728812096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5435" y="3342005"/>
            <a:ext cx="2368550" cy="2912110"/>
          </a:xfrm>
          <a:prstGeom prst="rect">
            <a:avLst/>
          </a:prstGeom>
        </p:spPr>
      </p:pic>
      <p:pic>
        <p:nvPicPr>
          <p:cNvPr id="11" name="图片 10" descr="223390816083830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3642995"/>
            <a:ext cx="2193290" cy="2209800"/>
          </a:xfrm>
          <a:prstGeom prst="rect">
            <a:avLst/>
          </a:prstGeom>
        </p:spPr>
      </p:pic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160" y="3476625"/>
            <a:ext cx="3111500" cy="3111500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9923463" y="5399088"/>
            <a:ext cx="1441450" cy="5101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数据库</a:t>
            </a:r>
            <a:endParaRPr kumimoji="0" lang="en-US" altLang="zh-CN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8668" y="5908993"/>
            <a:ext cx="1441450" cy="5462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数据集</a:t>
            </a:r>
            <a:endParaRPr kumimoji="0" lang="en-US" altLang="zh-CN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21018" y="6041708"/>
            <a:ext cx="1441450" cy="510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客户端</a:t>
            </a:r>
            <a:endParaRPr kumimoji="0" lang="zh-CN" altLang="en-US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449"/>
                            </p:stCondLst>
                            <p:childTnLst>
                              <p:par>
                                <p:cTn id="96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449"/>
                            </p:stCondLst>
                            <p:childTnLst>
                              <p:par>
                                <p:cTn id="103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649"/>
                            </p:stCondLst>
                            <p:childTnLst>
                              <p:par>
                                <p:cTn id="120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649"/>
                            </p:stCondLst>
                            <p:childTnLst>
                              <p:par>
                                <p:cTn id="127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9" grpId="0" bldLvl="0" animBg="1"/>
      <p:bldP spid="266251" grpId="0" bldLvl="0" animBg="1"/>
      <p:bldP spid="266252" grpId="0" bldLvl="0" animBg="1"/>
      <p:bldP spid="266253" grpId="0" bldLvl="0" animBg="1"/>
      <p:bldP spid="266254" grpId="0" bldLvl="0" animBg="1"/>
      <p:bldP spid="105485" grpId="0" animBg="1" build="allAtOnce"/>
      <p:bldP spid="105485" grpId="1" build="allAtOnce"/>
      <p:bldP spid="5" grpId="0" animBg="1" build="allAtOnce"/>
      <p:bldP spid="5" grpId="1" build="allAtOnce"/>
      <p:bldP spid="6" grpId="0" animBg="1" build="allAtOnce"/>
      <p:bldP spid="6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09219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55435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如何创建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对象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52" name="Rectangle 3"/>
          <p:cNvSpPr>
            <a:spLocks noGrp="1"/>
          </p:cNvSpPr>
          <p:nvPr/>
        </p:nvSpPr>
        <p:spPr>
          <a:xfrm>
            <a:off x="1753870" y="1513205"/>
            <a:ext cx="9592945" cy="17983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创建一个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可以指定一个数据集的名称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如果不指定名称，则默认被设为</a:t>
            </a:r>
            <a:r>
              <a:rPr lang="zh-CN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NewDataSet"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8292" name="AutoShape 4"/>
          <p:cNvSpPr/>
          <p:nvPr/>
        </p:nvSpPr>
        <p:spPr>
          <a:xfrm>
            <a:off x="1753870" y="4263390"/>
            <a:ext cx="5855335" cy="612923"/>
          </a:xfrm>
          <a:prstGeom prst="roundRect">
            <a:avLst>
              <a:gd name="adj" fmla="val 16667"/>
            </a:avLst>
          </a:prstGeom>
          <a:solidFill>
            <a:srgbClr val="1A92A2"/>
          </a:solidFill>
          <a:ln w="952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DataSet dataSet = new DataSet();</a:t>
            </a:r>
            <a:endParaRPr lang="en-US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8293" name="AutoShape 5"/>
          <p:cNvSpPr/>
          <p:nvPr/>
        </p:nvSpPr>
        <p:spPr>
          <a:xfrm>
            <a:off x="1698625" y="5400675"/>
            <a:ext cx="8223250" cy="1121784"/>
          </a:xfrm>
          <a:prstGeom prst="roundRect">
            <a:avLst>
              <a:gd name="adj" fmla="val 16667"/>
            </a:avLst>
          </a:prstGeom>
          <a:solidFill>
            <a:srgbClr val="1A92A2"/>
          </a:solidFill>
          <a:ln w="952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 dataSet = new DataSet(“MySchool”); </a:t>
            </a:r>
            <a:endParaRPr lang="en-US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//MySchool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为数据集名称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8294" name="AutoShape 6"/>
          <p:cNvSpPr/>
          <p:nvPr/>
        </p:nvSpPr>
        <p:spPr>
          <a:xfrm>
            <a:off x="1753870" y="3253105"/>
            <a:ext cx="9430385" cy="617803"/>
          </a:xfrm>
          <a:prstGeom prst="roundRect">
            <a:avLst>
              <a:gd name="adj" fmla="val 16667"/>
            </a:avLst>
          </a:prstGeom>
          <a:solidFill>
            <a:srgbClr val="1A92A2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数据集对象 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 new DataSet(</a:t>
            </a:r>
            <a:r>
              <a:rPr lang="zh-CN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数据集的名称字符串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");</a:t>
            </a:r>
            <a:endParaRPr lang="en-US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9152890" y="1764665"/>
            <a:ext cx="1612265" cy="398780"/>
          </a:xfrm>
          <a:prstGeom prst="roundRect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可选的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5" name="上箭头 4"/>
          <p:cNvSpPr/>
          <p:nvPr/>
        </p:nvSpPr>
        <p:spPr>
          <a:xfrm>
            <a:off x="9721850" y="2444750"/>
            <a:ext cx="473710" cy="66675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bldLvl="0" animBg="1"/>
      <p:bldP spid="268293" grpId="0" bldLvl="0" animBg="1"/>
      <p:bldP spid="268294" grpId="0" bldLvl="0" animBg="1"/>
      <p:bldP spid="26829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67131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614362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为什么使用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DataAdapter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76" name="Rectangle 3"/>
          <p:cNvSpPr>
            <a:spLocks noGrp="1"/>
          </p:cNvSpPr>
          <p:nvPr/>
        </p:nvSpPr>
        <p:spPr>
          <a:xfrm>
            <a:off x="1698308" y="1461770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如何将数据库的数据放在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中？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0341" name="AutoShape 5"/>
          <p:cNvSpPr/>
          <p:nvPr/>
        </p:nvSpPr>
        <p:spPr>
          <a:xfrm>
            <a:off x="4177348" y="2894330"/>
            <a:ext cx="3600450" cy="358775"/>
          </a:xfrm>
          <a:prstGeom prst="leftRightArrow">
            <a:avLst>
              <a:gd name="adj1" fmla="val 57518"/>
              <a:gd name="adj2" fmla="val 114384"/>
            </a:avLst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79" name="WordArt 6"/>
          <p:cNvSpPr>
            <a:spLocks noTextEdit="1"/>
          </p:cNvSpPr>
          <p:nvPr/>
        </p:nvSpPr>
        <p:spPr>
          <a:xfrm>
            <a:off x="4753610" y="2318068"/>
            <a:ext cx="25923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l"/>
            <a:endParaRPr lang="zh-CN" altLang="en-US" sz="4400" b="1">
              <a:ln w="9525" cap="flat" cmpd="sng">
                <a:solidFill>
                  <a:srgbClr val="0033CC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3366FF"/>
                  </a:gs>
                  <a:gs pos="50000">
                    <a:srgbClr val="C6D4FF"/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70343" name="Picture 7" descr="data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7848" y="4550093"/>
            <a:ext cx="5759450" cy="1646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0344" name="AutoShape 8"/>
          <p:cNvSpPr>
            <a:spLocks noChangeArrowheads="1"/>
          </p:cNvSpPr>
          <p:nvPr/>
        </p:nvSpPr>
        <p:spPr bwMode="auto">
          <a:xfrm>
            <a:off x="8498523" y="4189730"/>
            <a:ext cx="1511300" cy="504825"/>
          </a:xfrm>
          <a:prstGeom prst="wedgeRoundRectCallout">
            <a:avLst>
              <a:gd name="adj1" fmla="val -53991"/>
              <a:gd name="adj2" fmla="val 9276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数据库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70345" name="AutoShape 9"/>
          <p:cNvSpPr>
            <a:spLocks noChangeArrowheads="1"/>
          </p:cNvSpPr>
          <p:nvPr/>
        </p:nvSpPr>
        <p:spPr bwMode="auto">
          <a:xfrm>
            <a:off x="939165" y="4737735"/>
            <a:ext cx="1954530" cy="900430"/>
          </a:xfrm>
          <a:prstGeom prst="wedgeRoundRectCallout">
            <a:avLst>
              <a:gd name="adj1" fmla="val 71702"/>
              <a:gd name="adj2" fmla="val 6911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0346" name="AutoShape 10"/>
          <p:cNvSpPr>
            <a:spLocks noChangeArrowheads="1"/>
          </p:cNvSpPr>
          <p:nvPr/>
        </p:nvSpPr>
        <p:spPr bwMode="auto">
          <a:xfrm>
            <a:off x="4898390" y="5989955"/>
            <a:ext cx="2280285" cy="778510"/>
          </a:xfrm>
          <a:prstGeom prst="wedgeRoundRectCallout">
            <a:avLst>
              <a:gd name="adj1" fmla="val -23551"/>
              <a:gd name="adj2" fmla="val -9632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数据库连接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0347" name="AutoShape 11"/>
          <p:cNvSpPr>
            <a:spLocks noChangeArrowheads="1"/>
          </p:cNvSpPr>
          <p:nvPr/>
        </p:nvSpPr>
        <p:spPr bwMode="auto">
          <a:xfrm>
            <a:off x="4610735" y="3902710"/>
            <a:ext cx="2529840" cy="792480"/>
          </a:xfrm>
          <a:prstGeom prst="wedgeRoundRectCallout">
            <a:avLst>
              <a:gd name="adj1" fmla="val -2546"/>
              <a:gd name="adj2" fmla="val 10811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DataAdapter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数据适配器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60" y="1278890"/>
            <a:ext cx="2867025" cy="2867025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717280" y="3014980"/>
            <a:ext cx="1327785" cy="510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数据库</a:t>
            </a:r>
            <a:endParaRPr kumimoji="0" lang="en-US" altLang="zh-CN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294178728812096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40" y="1278890"/>
            <a:ext cx="2368550" cy="29121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229485" y="3627120"/>
            <a:ext cx="1637030" cy="923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数据集</a:t>
            </a:r>
            <a:endParaRPr kumimoji="0" lang="en-US" altLang="zh-CN" sz="2400" b="1" kern="1200" cap="none" spc="0" normalizeH="0" baseline="0" noProof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08525" y="2451735"/>
            <a:ext cx="24701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DataAdapter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199"/>
                            </p:stCondLst>
                            <p:childTnLst>
                              <p:par>
                                <p:cTn id="82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199"/>
                            </p:stCondLst>
                            <p:childTnLst>
                              <p:par>
                                <p:cTn id="8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bldLvl="0" animBg="1"/>
      <p:bldP spid="270344" grpId="0" bldLvl="0" animBg="1"/>
      <p:bldP spid="270345" grpId="0" bldLvl="0" animBg="1"/>
      <p:bldP spid="270346" grpId="0" bldLvl="0" animBg="1"/>
      <p:bldP spid="270347" grpId="0" bldLvl="0" animBg="1"/>
      <p:bldP spid="105485" grpId="0" animBg="1" build="allAtOnce"/>
      <p:bldP spid="105485" grpId="1" build="allAtOnce"/>
      <p:bldP spid="5" grpId="0" animBg="1" build="allAtOnce"/>
      <p:bldP spid="5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35991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如何填充数据集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0" name="Rectangle 3"/>
          <p:cNvSpPr>
            <a:spLocks noGrp="1"/>
          </p:cNvSpPr>
          <p:nvPr/>
        </p:nvSpPr>
        <p:spPr>
          <a:xfrm>
            <a:off x="1563053" y="163766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DataAdapter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对象填充数据集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3413" name="AutoShape 5"/>
          <p:cNvSpPr>
            <a:spLocks noChangeArrowheads="1"/>
          </p:cNvSpPr>
          <p:nvPr/>
        </p:nvSpPr>
        <p:spPr bwMode="auto">
          <a:xfrm>
            <a:off x="3323273" y="5828348"/>
            <a:ext cx="5545138" cy="647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Fill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() </a:t>
            </a: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</a:t>
            </a:r>
            <a:r>
              <a:rPr kumimoji="0" lang="zh-CN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填充 DataSet 中的表</a:t>
            </a:r>
            <a:endParaRPr kumimoji="0" lang="zh-CN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3414" name="AutoShape 6"/>
          <p:cNvSpPr>
            <a:spLocks noChangeArrowheads="1"/>
          </p:cNvSpPr>
          <p:nvPr/>
        </p:nvSpPr>
        <p:spPr bwMode="auto">
          <a:xfrm>
            <a:off x="2730183" y="4834573"/>
            <a:ext cx="5040313" cy="647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 </a:t>
            </a: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连接数据源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4115435" y="3208020"/>
            <a:ext cx="4176713" cy="35877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Connection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73417" name="Text Box 9"/>
          <p:cNvSpPr txBox="1"/>
          <p:nvPr/>
        </p:nvSpPr>
        <p:spPr>
          <a:xfrm>
            <a:off x="4115435" y="2732088"/>
            <a:ext cx="4169410" cy="4756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DataAdapter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Fill()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3418" name="Line 10"/>
          <p:cNvSpPr/>
          <p:nvPr/>
        </p:nvSpPr>
        <p:spPr>
          <a:xfrm flipH="1">
            <a:off x="4115435" y="3208020"/>
            <a:ext cx="4176713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8995" y="2285365"/>
            <a:ext cx="2139950" cy="2139950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752840" y="3716655"/>
            <a:ext cx="1572260" cy="5140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数据库</a:t>
            </a:r>
            <a:endParaRPr kumimoji="0" lang="en-US" altLang="zh-CN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2941787288120960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80" y="1810385"/>
            <a:ext cx="1861820" cy="22898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74875" y="3716655"/>
            <a:ext cx="1637030" cy="923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数据集</a:t>
            </a:r>
            <a:endParaRPr kumimoji="0" lang="en-US" altLang="zh-CN" sz="2400" b="1" kern="1200" cap="none" spc="0" normalizeH="0" baseline="0" noProof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99"/>
                            </p:stCondLst>
                            <p:childTnLst>
                              <p:par>
                                <p:cTn id="68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bldLvl="0" animBg="1"/>
      <p:bldP spid="273414" grpId="0" bldLvl="0" animBg="1"/>
      <p:bldP spid="273415" grpId="0" bldLvl="0" animBg="1"/>
      <p:bldP spid="273417" grpId="0"/>
      <p:bldP spid="105485" grpId="0" animBg="1" build="allAtOnce"/>
      <p:bldP spid="105485" grpId="1" build="allAtOnce"/>
      <p:bldP spid="5" grpId="0" animBg="1" build="allAtOnce"/>
      <p:bldP spid="5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31660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填充数据集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4" name="AutoShape 3"/>
          <p:cNvSpPr/>
          <p:nvPr/>
        </p:nvSpPr>
        <p:spPr>
          <a:xfrm>
            <a:off x="1480820" y="2753360"/>
            <a:ext cx="7912735" cy="1124524"/>
          </a:xfrm>
          <a:prstGeom prst="roundRect">
            <a:avLst>
              <a:gd name="adj" fmla="val 16667"/>
            </a:avLst>
          </a:prstGeom>
          <a:solidFill>
            <a:srgbClr val="1A92A2"/>
          </a:solidFill>
          <a:ln w="952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SqlDataAdapter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对象名 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  </a:t>
            </a:r>
            <a:endParaRPr lang="en-US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new SqlDataAdapter(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查询用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数据库连接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);</a:t>
            </a:r>
            <a:endParaRPr lang="en-US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1499870" y="1728470"/>
            <a:ext cx="4439920" cy="54991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 algn="ctr">
            <a:noFill/>
            <a:rou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 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SqlDataAdapter </a:t>
            </a: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27" name="AutoShape 6"/>
          <p:cNvSpPr/>
          <p:nvPr/>
        </p:nvSpPr>
        <p:spPr>
          <a:xfrm>
            <a:off x="1480820" y="5506085"/>
            <a:ext cx="8794750" cy="612923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DataAdapter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Fill(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数据集对象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"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数据表名称字符串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");</a:t>
            </a:r>
            <a:endParaRPr lang="en-US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1499870" y="4413250"/>
            <a:ext cx="3124835" cy="650875"/>
          </a:xfrm>
          <a:prstGeom prst="roundRect">
            <a:avLst>
              <a:gd name="adj" fmla="val 16667"/>
            </a:avLst>
          </a:prstGeom>
          <a:solidFill>
            <a:srgbClr val="1A92A2"/>
          </a:solidFill>
          <a:ln w="9525" algn="ctr">
            <a:noFill/>
            <a:rou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填充 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726186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65595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如何保存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中的数据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7510" name="AutoShape 6"/>
          <p:cNvSpPr/>
          <p:nvPr/>
        </p:nvSpPr>
        <p:spPr>
          <a:xfrm>
            <a:off x="2299335" y="4040188"/>
            <a:ext cx="6732588" cy="611555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28575" cap="flat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dataAdapter.Update(dataSet,"Teacher");</a:t>
            </a:r>
            <a:endParaRPr lang="en-US" altLang="zh-CN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7511" name="Text Box 7"/>
          <p:cNvSpPr txBox="1"/>
          <p:nvPr/>
        </p:nvSpPr>
        <p:spPr>
          <a:xfrm>
            <a:off x="3447733" y="2797175"/>
            <a:ext cx="4876800" cy="4756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DataAdapter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Update()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7512" name="AutoShape 8"/>
          <p:cNvSpPr>
            <a:spLocks noChangeArrowheads="1"/>
          </p:cNvSpPr>
          <p:nvPr/>
        </p:nvSpPr>
        <p:spPr bwMode="auto">
          <a:xfrm>
            <a:off x="2263140" y="5242560"/>
            <a:ext cx="6395720" cy="936625"/>
          </a:xfrm>
          <a:prstGeom prst="wedgeRoundRectCallout">
            <a:avLst>
              <a:gd name="adj1" fmla="val -25138"/>
              <a:gd name="adj2" fmla="val -10376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调用前，要先设置更新需要的相关命令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可以使用 </a:t>
            </a: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SqlCommandBuilder </a:t>
            </a: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3670935" y="2330450"/>
            <a:ext cx="4176713" cy="358775"/>
          </a:xfrm>
          <a:prstGeom prst="roundRect">
            <a:avLst/>
          </a:prstGeom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Connection</a:t>
            </a:r>
            <a:endParaRPr kumimoji="0" lang="en-US" altLang="zh-CN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277514" name="Line 10"/>
          <p:cNvSpPr/>
          <p:nvPr/>
        </p:nvSpPr>
        <p:spPr>
          <a:xfrm flipH="1">
            <a:off x="3670935" y="2797175"/>
            <a:ext cx="4176713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triangle" w="med" len="med"/>
            <a:tailEnd type="none" w="med" len="med"/>
          </a:ln>
        </p:spPr>
      </p:sp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4240" y="1330960"/>
            <a:ext cx="2306955" cy="2306955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808085" y="2762250"/>
            <a:ext cx="1694815" cy="5106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数据库</a:t>
            </a:r>
            <a:endParaRPr kumimoji="0" lang="en-US" altLang="zh-CN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2941787288120960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992505"/>
            <a:ext cx="1861820" cy="22898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499870" y="2898775"/>
            <a:ext cx="1637030" cy="9232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DataSet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数据集</a:t>
            </a:r>
            <a:endParaRPr kumimoji="0" lang="en-US" altLang="zh-CN" sz="2400" b="1" kern="1200" cap="none" spc="0" normalizeH="0" baseline="0" noProof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99"/>
                            </p:stCondLst>
                            <p:childTnLst>
                              <p:par>
                                <p:cTn id="69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0" grpId="0" bldLvl="0" animBg="1"/>
      <p:bldP spid="277511" grpId="0"/>
      <p:bldP spid="277512" grpId="0" bldLvl="0" animBg="1"/>
      <p:bldP spid="277513" grpId="0" bldLvl="0" animBg="1"/>
      <p:bldP spid="105485" grpId="0" animBg="1" build="allAtOnce"/>
      <p:bldP spid="105485" grpId="1" build="allAtOnce"/>
      <p:bldP spid="5" grpId="0" animBg="1" build="allAtOnce"/>
      <p:bldP spid="5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24649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563562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DataAdapter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对象小结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0820" y="1797685"/>
            <a:ext cx="579691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DataAdapter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的主要属性和方法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83652" name="Group 4"/>
          <p:cNvGraphicFramePr>
            <a:graphicFrameLocks noGrp="1"/>
          </p:cNvGraphicFramePr>
          <p:nvPr/>
        </p:nvGraphicFramePr>
        <p:xfrm>
          <a:off x="1459230" y="2753995"/>
          <a:ext cx="9272905" cy="3170555"/>
        </p:xfrm>
        <a:graphic>
          <a:graphicData uri="http://schemas.openxmlformats.org/drawingml/2006/table">
            <a:tbl>
              <a:tblPr/>
              <a:tblGrid>
                <a:gridCol w="3693160"/>
                <a:gridCol w="5579745"/>
              </a:tblGrid>
              <a:tr h="5746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9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SelectCommand  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从数据库检索数据的 </a:t>
                      </a: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Command </a:t>
                      </a: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对象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方法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9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Fill 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向 </a:t>
                      </a: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DataSet </a:t>
                      </a: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中的表填充数据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Update</a:t>
                      </a:r>
                      <a:endParaRPr kumimoji="0" lang="en-US" altLang="zh-CN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2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0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100" b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 </a:t>
                      </a: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DataSet </a:t>
                      </a: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中的数据提交到数据库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96951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499870" y="546100"/>
            <a:ext cx="440245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838200" indent="-838200"/>
            <a:r>
              <a:rPr lang="en-GB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ADO.NET </a:t>
            </a:r>
            <a:r>
              <a:rPr lang="zh-CN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简介 </a:t>
            </a:r>
            <a:r>
              <a:rPr lang="en-GB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006918" y="1471930"/>
            <a:ext cx="2952750" cy="50532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.NET Framework</a:t>
            </a:r>
            <a:endParaRPr kumimoji="0" lang="en-US" altLang="zh-CN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2150110" y="4328160"/>
            <a:ext cx="3752215" cy="5101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System.Data </a:t>
            </a: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命名空间</a:t>
            </a:r>
            <a:endParaRPr kumimoji="0" lang="zh-CN" altLang="en-US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2008505" y="2810510"/>
            <a:ext cx="7559675" cy="1082207"/>
          </a:xfrm>
          <a:prstGeom prst="roundRect">
            <a:avLst/>
          </a:prstGeom>
          <a:solidFill>
            <a:srgbClr val="1A92A2"/>
          </a:solidFill>
          <a:ln w="12700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 </a:t>
            </a:r>
            <a:r>
              <a:rPr kumimoji="0" lang="en-GB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ActiveX </a:t>
            </a:r>
            <a:r>
              <a:rPr kumimoji="0" lang="zh-CN" alt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数据对象 </a:t>
            </a:r>
            <a:r>
              <a:rPr kumimoji="0" lang="en-GB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(ADO) </a:t>
            </a:r>
            <a:r>
              <a:rPr kumimoji="0" lang="zh-CN" alt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为基础</a:t>
            </a:r>
            <a:endParaRPr kumimoji="0" lang="zh-CN" altLang="en-GB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 </a:t>
            </a:r>
            <a:r>
              <a:rPr kumimoji="0" lang="en-GB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XML</a:t>
            </a:r>
            <a:r>
              <a:rPr kumimoji="0" lang="zh-CN" altLang="en-GB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（扩展标记语言）为格式传送和接收数据</a:t>
            </a:r>
            <a:endParaRPr kumimoji="0" lang="zh-CN" altLang="en-GB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2161540" y="4838065"/>
          <a:ext cx="7406005" cy="213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6644005" imgH="1929130" progId="Visio.Drawing.11">
                  <p:embed/>
                </p:oleObj>
              </mc:Choice>
              <mc:Fallback>
                <p:oleObj name="" r:id="rId1" imgW="6644005" imgH="192913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61540" y="4838065"/>
                        <a:ext cx="7406005" cy="21393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008505" y="2155825"/>
            <a:ext cx="17056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ADO .NET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bldLvl="0" animBg="1"/>
      <p:bldP spid="107527" grpId="0" bldLvl="0" animBg="1"/>
      <p:bldP spid="10752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23113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99870" y="546100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实作任务：操作数据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4455" y="15754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界面设计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7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9860" y="1534160"/>
            <a:ext cx="7972425" cy="5233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6353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77215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浏览记录功能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820" y="1691005"/>
            <a:ext cx="9032240" cy="4500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1221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查询记录功能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5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605" y="1484630"/>
            <a:ext cx="8606790" cy="5038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5158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增加记录功能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9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3405" y="1688465"/>
            <a:ext cx="8813165" cy="4735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1284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删除记录功能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1698625" y="1794510"/>
          <a:ext cx="9534525" cy="403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4747260" imgH="982980" progId="Paint.Picture">
                  <p:embed/>
                </p:oleObj>
              </mc:Choice>
              <mc:Fallback>
                <p:oleObj name="" r:id="rId1" imgW="4747260" imgH="98298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98625" y="1794510"/>
                        <a:ext cx="9534525" cy="4030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8968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修改记录功能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891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820" y="1595120"/>
            <a:ext cx="9016365" cy="4598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070860" y="1077595"/>
            <a:ext cx="6436360" cy="1320800"/>
          </a:xfrm>
          <a:prstGeom prst="rect">
            <a:avLst/>
          </a:prstGeom>
        </p:spPr>
        <p:txBody>
          <a:bodyPr wrap="square" lIns="91432" tIns="45716" rIns="91432" bIns="45716" anchor="t">
            <a:spAutoFit/>
          </a:bodyPr>
          <a:lstStyle/>
          <a:p>
            <a:pPr algn="ctr" fontAlgn="ctr"/>
            <a:r>
              <a:rPr lang="zh-CN" altLang="en-US" sz="8000" b="1" spc="800" dirty="0" smtClean="0">
                <a:solidFill>
                  <a:srgbClr val="1A92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8000" b="1" spc="800" dirty="0">
              <a:solidFill>
                <a:srgbClr val="1A92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949560" y="618460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9903177" y="629562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-1" y="530054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1784512" y="647243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10609343" y="618460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11357048" y="539466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257300" y="3117850"/>
            <a:ext cx="9678035" cy="0"/>
          </a:xfrm>
          <a:prstGeom prst="line">
            <a:avLst/>
          </a:prstGeom>
          <a:ln w="76200">
            <a:solidFill>
              <a:srgbClr val="1A92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5"/>
          <p:cNvSpPr txBox="1"/>
          <p:nvPr/>
        </p:nvSpPr>
        <p:spPr>
          <a:xfrm>
            <a:off x="3687582" y="4196670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77672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625665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ADO.NET 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对数据库的访问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Text Box 16"/>
          <p:cNvSpPr txBox="1"/>
          <p:nvPr/>
        </p:nvSpPr>
        <p:spPr>
          <a:xfrm>
            <a:off x="1563370" y="1575435"/>
            <a:ext cx="68802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Insert,Update,Delete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等单向操作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1982153" y="3918585"/>
            <a:ext cx="1657350" cy="23764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000080"/>
            </a:solidFill>
            <a:miter lim="800000"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18" charset="0"/>
              </a:rPr>
              <a:t>应用程序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Mangal" panose="02040503050203030202" pitchFamily="18" charset="0"/>
              </a:rPr>
              <a:t>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Mangal" panose="02040503050203030202" pitchFamily="18" charset="0"/>
            </a:endParaRPr>
          </a:p>
        </p:txBody>
      </p:sp>
      <p:sp>
        <p:nvSpPr>
          <p:cNvPr id="6" name="Line 20"/>
          <p:cNvSpPr/>
          <p:nvPr/>
        </p:nvSpPr>
        <p:spPr>
          <a:xfrm flipV="1">
            <a:off x="3639503" y="4566285"/>
            <a:ext cx="4462462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3639503" y="5431473"/>
            <a:ext cx="4462462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3639503" y="6079173"/>
            <a:ext cx="4462462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Text Box 24"/>
          <p:cNvSpPr txBox="1"/>
          <p:nvPr/>
        </p:nvSpPr>
        <p:spPr>
          <a:xfrm>
            <a:off x="3712845" y="4134485"/>
            <a:ext cx="4464050" cy="431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Connection.Open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打开数据库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ext Box 25"/>
          <p:cNvSpPr txBox="1"/>
          <p:nvPr/>
        </p:nvSpPr>
        <p:spPr>
          <a:xfrm>
            <a:off x="3639820" y="4711065"/>
            <a:ext cx="4462780" cy="7080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63855" indent="-363855"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DataAdaptor.Command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Command.Execute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执行命令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26"/>
          <p:cNvSpPr/>
          <p:nvPr/>
        </p:nvSpPr>
        <p:spPr>
          <a:xfrm>
            <a:off x="3782378" y="5666423"/>
            <a:ext cx="2233612" cy="3413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、关闭数据库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87825" y="2310130"/>
            <a:ext cx="4753610" cy="1014729"/>
          </a:xfrm>
          <a:prstGeom prst="wedgeRectCallout">
            <a:avLst>
              <a:gd name="adj1" fmla="val 49332"/>
              <a:gd name="adj2" fmla="val 12728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Insert</a:t>
            </a:r>
            <a:r>
              <a:rPr lang="zh-CN" altLang="en-US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en-US" altLang="zh-CN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InsertCommand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Delete </a:t>
            </a:r>
            <a:r>
              <a:rPr lang="zh-CN" altLang="en-US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en-US" altLang="zh-CN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DeleteCommand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Update</a:t>
            </a:r>
            <a:r>
              <a:rPr lang="zh-CN" altLang="en-US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en-US" altLang="zh-CN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UpdateCommand</a:t>
            </a:r>
            <a:endParaRPr lang="zh-CN" altLang="en-US" sz="2000"/>
          </a:p>
        </p:txBody>
      </p:sp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7030" y="3743960"/>
            <a:ext cx="3111500" cy="3111500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879523" y="5666423"/>
            <a:ext cx="1441450" cy="5101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数据库</a:t>
            </a:r>
            <a:endParaRPr kumimoji="0" lang="zh-CN" altLang="en-US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 build="allAtOnce"/>
      <p:bldP spid="105485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76910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312545" y="3146108"/>
            <a:ext cx="1728788" cy="2449513"/>
          </a:xfrm>
          <a:prstGeom prst="rect">
            <a:avLst/>
          </a:prstGeom>
          <a:solidFill>
            <a:schemeClr val="accent1"/>
          </a:solidFill>
          <a:ln w="15875" algn="ctr">
            <a:solidFill>
              <a:srgbClr val="000080"/>
            </a:solidFill>
            <a:miter lim="800000"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18" charset="0"/>
              </a:rPr>
              <a:t>应用程序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Mangal" panose="02040503050203030202" pitchFamily="18" charset="0"/>
              </a:rPr>
              <a:t>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Mangal" panose="02040503050203030202" pitchFamily="18" charset="0"/>
            </a:endParaRPr>
          </a:p>
        </p:txBody>
      </p:sp>
      <p:sp>
        <p:nvSpPr>
          <p:cNvPr id="9222" name="Line 6"/>
          <p:cNvSpPr/>
          <p:nvPr/>
        </p:nvSpPr>
        <p:spPr>
          <a:xfrm>
            <a:off x="3112770" y="3423920"/>
            <a:ext cx="4862195" cy="9525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3" name="Line 8"/>
          <p:cNvSpPr/>
          <p:nvPr/>
        </p:nvSpPr>
        <p:spPr>
          <a:xfrm>
            <a:off x="3112770" y="4225925"/>
            <a:ext cx="4871720" cy="635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4" name="Line 9"/>
          <p:cNvSpPr/>
          <p:nvPr/>
        </p:nvSpPr>
        <p:spPr>
          <a:xfrm flipV="1">
            <a:off x="3070225" y="5450840"/>
            <a:ext cx="4899660" cy="635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5" name="Line 11"/>
          <p:cNvSpPr/>
          <p:nvPr/>
        </p:nvSpPr>
        <p:spPr>
          <a:xfrm flipH="1">
            <a:off x="5416550" y="4801870"/>
            <a:ext cx="2548255" cy="635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6" name="Line 12"/>
          <p:cNvSpPr/>
          <p:nvPr/>
        </p:nvSpPr>
        <p:spPr>
          <a:xfrm flipH="1">
            <a:off x="3074670" y="4801870"/>
            <a:ext cx="685800" cy="0"/>
          </a:xfrm>
          <a:prstGeom prst="line">
            <a:avLst/>
          </a:prstGeom>
          <a:ln w="381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7" name="Rectangle 14"/>
          <p:cNvSpPr/>
          <p:nvPr/>
        </p:nvSpPr>
        <p:spPr>
          <a:xfrm>
            <a:off x="3904933" y="5035233"/>
            <a:ext cx="1598612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关闭数据库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8" name="Text Box 15"/>
          <p:cNvSpPr txBox="1"/>
          <p:nvPr/>
        </p:nvSpPr>
        <p:spPr>
          <a:xfrm>
            <a:off x="3184525" y="3003550"/>
            <a:ext cx="4537710" cy="3587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 .Open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建立连接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229" name="Text Box 16"/>
          <p:cNvSpPr txBox="1"/>
          <p:nvPr/>
        </p:nvSpPr>
        <p:spPr>
          <a:xfrm>
            <a:off x="3184525" y="3506470"/>
            <a:ext cx="5843905" cy="644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DataAdaptor.SelectCommand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执行命令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230" name="Text Box 17"/>
          <p:cNvSpPr txBox="1"/>
          <p:nvPr/>
        </p:nvSpPr>
        <p:spPr>
          <a:xfrm>
            <a:off x="5468620" y="4370070"/>
            <a:ext cx="225425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DataAdaptor.Fill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1" name="Text Box 18"/>
          <p:cNvSpPr txBox="1"/>
          <p:nvPr/>
        </p:nvSpPr>
        <p:spPr>
          <a:xfrm>
            <a:off x="1457008" y="1922145"/>
            <a:ext cx="3449955" cy="4756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Select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的双向操作 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232" name="Rectangle 10"/>
          <p:cNvSpPr/>
          <p:nvPr/>
        </p:nvSpPr>
        <p:spPr>
          <a:xfrm>
            <a:off x="3689033" y="4443095"/>
            <a:ext cx="1727200" cy="5032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  <a:tileRect/>
          </a:gradFill>
          <a:ln w="127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just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DataSet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9870" y="546100"/>
            <a:ext cx="625665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ADO.NET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对数据库的访问</a:t>
            </a:r>
            <a:endParaRPr lang="zh-CN" altLang="en-US" sz="4000"/>
          </a:p>
        </p:txBody>
      </p:sp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7350" y="2736215"/>
            <a:ext cx="3277870" cy="3277870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842375" y="4768850"/>
            <a:ext cx="1518285" cy="510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数据库</a:t>
            </a:r>
            <a:endParaRPr kumimoji="0" lang="zh-CN" altLang="en-US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 build="allAtOnce"/>
      <p:bldP spid="10548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83057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525589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838200" indent="-838200"/>
            <a:r>
              <a:rPr lang="en-GB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.NET </a:t>
            </a:r>
            <a:r>
              <a:rPr lang="zh-CN" alt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数据提供程序 </a:t>
            </a:r>
            <a:r>
              <a:rPr lang="en-GB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1387475" y="1648460"/>
            <a:ext cx="2092325" cy="572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ADO.NET</a:t>
            </a:r>
            <a:endParaRPr kumimoji="0" lang="en-US" altLang="zh-CN" sz="28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4907915" y="2085975"/>
            <a:ext cx="1847850" cy="505321"/>
          </a:xfrm>
          <a:prstGeom prst="roundRect">
            <a:avLst/>
          </a:prstGeom>
          <a:solidFill>
            <a:srgbClr val="F69230"/>
          </a:solidFill>
          <a:ln w="3175" algn="ctr">
            <a:solidFill>
              <a:schemeClr val="accent5">
                <a:lumMod val="75000"/>
              </a:schemeClr>
            </a:solidFill>
            <a:miter lim="800000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</a:rPr>
              <a:t>DataSet</a:t>
            </a:r>
            <a:endParaRPr kumimoji="0" lang="en-US" altLang="zh-CN" sz="24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2"/>
            </a:endParaRPr>
          </a:p>
        </p:txBody>
      </p:sp>
      <p:sp>
        <p:nvSpPr>
          <p:cNvPr id="111642" name="Text Box 26"/>
          <p:cNvSpPr txBox="1">
            <a:spLocks noChangeArrowheads="1"/>
          </p:cNvSpPr>
          <p:nvPr/>
        </p:nvSpPr>
        <p:spPr bwMode="auto">
          <a:xfrm>
            <a:off x="6026150" y="2654935"/>
            <a:ext cx="5249545" cy="505321"/>
          </a:xfrm>
          <a:prstGeom prst="roundRect">
            <a:avLst/>
          </a:prstGeom>
          <a:solidFill>
            <a:srgbClr val="1A92A2"/>
          </a:solidFill>
          <a:ln w="3175" algn="ctr">
            <a:solidFill>
              <a:schemeClr val="accent4">
                <a:lumMod val="75000"/>
              </a:schemeClr>
            </a:solidFill>
            <a:miter lim="800000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.NET Framework </a:t>
            </a:r>
            <a:r>
              <a:rPr kumimoji="0" lang="zh-CN" altLang="en-US" sz="24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数据提供程序 </a:t>
            </a:r>
            <a:endParaRPr kumimoji="0" lang="zh-CN" altLang="en-US" sz="24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11643" name="AutoShape 27"/>
          <p:cNvCxnSpPr>
            <a:stCxn id="111640" idx="3"/>
          </p:cNvCxnSpPr>
          <p:nvPr/>
        </p:nvCxnSpPr>
        <p:spPr>
          <a:xfrm>
            <a:off x="3479800" y="1934845"/>
            <a:ext cx="1254125" cy="498475"/>
          </a:xfrm>
          <a:prstGeom prst="bentConnector3">
            <a:avLst>
              <a:gd name="adj1" fmla="val 55185"/>
            </a:avLst>
          </a:prstGeom>
          <a:ln w="34925" cap="flat" cmpd="sng">
            <a:solidFill>
              <a:srgbClr val="FF66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11644" name="AutoShape 28"/>
          <p:cNvCxnSpPr>
            <a:stCxn id="111640" idx="2"/>
            <a:endCxn id="111646" idx="0"/>
          </p:cNvCxnSpPr>
          <p:nvPr/>
        </p:nvCxnSpPr>
        <p:spPr>
          <a:xfrm rot="5400000" flipV="1">
            <a:off x="3422015" y="1233170"/>
            <a:ext cx="1092200" cy="3068320"/>
          </a:xfrm>
          <a:prstGeom prst="bentConnector3">
            <a:avLst>
              <a:gd name="adj1" fmla="val 50000"/>
            </a:avLst>
          </a:prstGeom>
          <a:ln w="34925" cap="flat" cmpd="sng">
            <a:solidFill>
              <a:srgbClr val="FF66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11645" name="Text Box 29"/>
          <p:cNvSpPr txBox="1"/>
          <p:nvPr/>
        </p:nvSpPr>
        <p:spPr>
          <a:xfrm>
            <a:off x="1197610" y="4015105"/>
            <a:ext cx="2622550" cy="2330057"/>
          </a:xfrm>
          <a:prstGeom prst="roundRect">
            <a:avLst/>
          </a:prstGeom>
          <a:solidFill>
            <a:srgbClr val="F6923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SQLClient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OLEDB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Oracle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ODBC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3769995" y="3313430"/>
            <a:ext cx="3464560" cy="5053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FF9900"/>
            </a:solidFill>
            <a:miter lim="800000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由以下各项组成的集合：</a:t>
            </a:r>
            <a:endParaRPr kumimoji="0" lang="zh-CN" altLang="en-US" sz="24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1647" name="AutoShape 31"/>
          <p:cNvSpPr/>
          <p:nvPr/>
        </p:nvSpPr>
        <p:spPr>
          <a:xfrm>
            <a:off x="3984625" y="3943985"/>
            <a:ext cx="574675" cy="2492375"/>
          </a:xfrm>
          <a:prstGeom prst="leftBrace">
            <a:avLst>
              <a:gd name="adj1" fmla="val 41142"/>
              <a:gd name="adj2" fmla="val 50000"/>
            </a:avLst>
          </a:prstGeom>
          <a:noFill/>
          <a:ln w="349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30445" y="3877310"/>
            <a:ext cx="2531110" cy="578444"/>
          </a:xfrm>
          <a:prstGeom prst="roundRect">
            <a:avLst/>
          </a:prstGeom>
          <a:solidFill>
            <a:srgbClr val="1A92A2"/>
          </a:solidFill>
        </p:spPr>
        <p:txBody>
          <a:bodyPr wrap="square" rtlCol="0" anchor="t">
            <a:spAutoFit/>
          </a:bodyPr>
          <a:p>
            <a:pPr algn="ctr"/>
            <a:r>
              <a:rPr lang="en-US" altLang="zh-CN" sz="28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  <a:sym typeface="+mn-ea"/>
              </a:rPr>
              <a:t>Connection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4847590" y="4582160"/>
            <a:ext cx="2532380" cy="578444"/>
          </a:xfrm>
          <a:prstGeom prst="roundRect">
            <a:avLst/>
          </a:prstGeom>
          <a:solidFill>
            <a:srgbClr val="1A92A2"/>
          </a:solidFill>
        </p:spPr>
        <p:txBody>
          <a:bodyPr wrap="square" rtlCol="0" anchor="t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sz="28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  <a:sym typeface="+mn-ea"/>
              </a:rPr>
              <a:t>Command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4847590" y="5346065"/>
            <a:ext cx="2531110" cy="578486"/>
          </a:xfrm>
          <a:prstGeom prst="roundRect">
            <a:avLst/>
          </a:prstGeom>
          <a:solidFill>
            <a:srgbClr val="1A92A2"/>
          </a:solidFill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sz="28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  <a:sym typeface="+mn-ea"/>
              </a:rPr>
              <a:t>DataReader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4848225" y="6118860"/>
            <a:ext cx="2531745" cy="578444"/>
          </a:xfrm>
          <a:prstGeom prst="roundRect">
            <a:avLst/>
          </a:prstGeom>
          <a:solidFill>
            <a:srgbClr val="1A92A2"/>
          </a:solidFill>
        </p:spPr>
        <p:txBody>
          <a:bodyPr wrap="square" rtlCol="0" anchor="t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sz="2800" b="1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2"/>
                <a:sym typeface="+mn-ea"/>
              </a:rPr>
              <a:t>DataAdapter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0" grpId="0" bldLvl="0" animBg="1"/>
      <p:bldP spid="111641" grpId="0" bldLvl="0" animBg="1"/>
      <p:bldP spid="111642" grpId="0" bldLvl="0" animBg="1"/>
      <p:bldP spid="111645" grpId="0" bldLvl="0" animBg="1"/>
      <p:bldP spid="111646" grpId="0" bldLvl="0" animBg="1"/>
      <p:bldP spid="11164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34301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578993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为什么使用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Connection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6789" name="AutoShape 5"/>
          <p:cNvSpPr>
            <a:spLocks noChangeArrowheads="1"/>
          </p:cNvSpPr>
          <p:nvPr/>
        </p:nvSpPr>
        <p:spPr bwMode="auto">
          <a:xfrm>
            <a:off x="1958340" y="1871028"/>
            <a:ext cx="1873250" cy="611188"/>
          </a:xfrm>
          <a:prstGeom prst="wedgeRoundRectCallout">
            <a:avLst>
              <a:gd name="adj1" fmla="val -49324"/>
              <a:gd name="adj2" fmla="val 16922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请求数据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790" name="Text Box 6"/>
          <p:cNvSpPr txBox="1"/>
          <p:nvPr/>
        </p:nvSpPr>
        <p:spPr>
          <a:xfrm>
            <a:off x="4439920" y="3645853"/>
            <a:ext cx="2005965" cy="4756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Connection</a:t>
            </a:r>
            <a:endParaRPr lang="en-US" altLang="zh-CN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3030855" y="3909695"/>
            <a:ext cx="4826000" cy="1153795"/>
            <a:chOff x="2023" y="1889"/>
            <a:chExt cx="1996" cy="477"/>
          </a:xfrm>
          <a:solidFill>
            <a:schemeClr val="accent1"/>
          </a:solidFill>
        </p:grpSpPr>
        <p:sp>
          <p:nvSpPr>
            <p:cNvPr id="26633" name="AutoShape 8"/>
            <p:cNvSpPr>
              <a:spLocks noChangeArrowheads="1"/>
            </p:cNvSpPr>
            <p:nvPr/>
          </p:nvSpPr>
          <p:spPr bwMode="auto">
            <a:xfrm rot="5400000">
              <a:off x="2782" y="1129"/>
              <a:ext cx="477" cy="1996"/>
            </a:xfrm>
            <a:prstGeom prst="upDownArrow">
              <a:avLst>
                <a:gd name="adj1" fmla="val 50000"/>
                <a:gd name="adj2" fmla="val 83690"/>
              </a:avLst>
            </a:prstGeom>
            <a:grpFill/>
            <a:ln w="9525" algn="ctr">
              <a:noFill/>
              <a:miter lim="800000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1274" name="Text Box 9"/>
            <p:cNvSpPr txBox="1"/>
            <p:nvPr/>
          </p:nvSpPr>
          <p:spPr>
            <a:xfrm>
              <a:off x="2744" y="2020"/>
              <a:ext cx="515" cy="1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/>
              <a:r>
                <a: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桥梁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17" descr="云服务器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2755" y="2813050"/>
            <a:ext cx="3111500" cy="3111500"/>
          </a:xfrm>
          <a:prstGeom prst="rect">
            <a:avLst/>
          </a:prstGeom>
        </p:spPr>
      </p:pic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907463" y="4702493"/>
            <a:ext cx="1441450" cy="5101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数据源</a:t>
            </a:r>
            <a:endParaRPr kumimoji="0" lang="zh-CN" altLang="en-US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030605" y="5605145"/>
            <a:ext cx="1666875" cy="5137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zh-CN" sz="2400" b="1" kern="1200" cap="none" spc="0" normalizeH="0" baseline="0" noProof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应用程序</a:t>
            </a:r>
            <a:endParaRPr kumimoji="0" lang="zh-CN" altLang="zh-CN" sz="2400" b="1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 descr="223390816083830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3101340"/>
            <a:ext cx="219329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99"/>
                            </p:stCondLst>
                            <p:childTnLst>
                              <p:par>
                                <p:cTn id="68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bldLvl="0" animBg="1"/>
      <p:bldP spid="246790" grpId="0"/>
      <p:bldP spid="105485" grpId="0" animBg="1" build="allAtOnce"/>
      <p:bldP spid="105485" grpId="1" build="allAtOnce"/>
      <p:bldP spid="5" grpId="0" animBg="1" build="allAtOnce"/>
      <p:bldP spid="5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3211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384619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示例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  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案例分析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292" name="Rectangle 3"/>
          <p:cNvSpPr>
            <a:spLocks noGrp="1"/>
          </p:cNvSpPr>
          <p:nvPr/>
        </p:nvSpPr>
        <p:spPr>
          <a:xfrm>
            <a:off x="1947228" y="1541145"/>
            <a:ext cx="2951162" cy="576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关键代码分析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7812" name="AutoShape 4"/>
          <p:cNvSpPr/>
          <p:nvPr/>
        </p:nvSpPr>
        <p:spPr>
          <a:xfrm>
            <a:off x="1837690" y="2070100"/>
            <a:ext cx="8844915" cy="4599073"/>
          </a:xfrm>
          <a:prstGeom prst="roundRect">
            <a:avLst>
              <a:gd name="adj" fmla="val 3958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//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数据库连接字符串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string connString =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"Data Source= . ;Initial Catalog=MySchool;User ID=sa";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//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SqlConnection connection = new SqlConnection(connString);    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//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打开数据库连接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connection.Open();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MessageBox.Show("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打开数据库连接成功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");                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//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关闭数据库连接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connection.Close();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MessageBox.Show("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关闭数据库连接成功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");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7813" name="AutoShape 5"/>
          <p:cNvSpPr>
            <a:spLocks noChangeArrowheads="1"/>
          </p:cNvSpPr>
          <p:nvPr/>
        </p:nvSpPr>
        <p:spPr bwMode="auto">
          <a:xfrm>
            <a:off x="7675880" y="338455"/>
            <a:ext cx="1795145" cy="558800"/>
          </a:xfrm>
          <a:prstGeom prst="roundRect">
            <a:avLst/>
          </a:prstGeom>
          <a:solidFill>
            <a:srgbClr val="F69230"/>
          </a:solidFill>
          <a:ln w="9525" algn="ctr">
            <a:noFill/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表示本机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4780" y="3195320"/>
            <a:ext cx="173990" cy="193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箭头连接符 4"/>
          <p:cNvCxnSpPr>
            <a:stCxn id="4" idx="0"/>
          </p:cNvCxnSpPr>
          <p:nvPr/>
        </p:nvCxnSpPr>
        <p:spPr>
          <a:xfrm flipV="1">
            <a:off x="4041775" y="913130"/>
            <a:ext cx="4167505" cy="2282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bldLvl="0" animBg="1"/>
      <p:bldP spid="2478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91756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100"/>
            <a:ext cx="528193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Connection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主要成员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9859" name="AutoShape 3"/>
          <p:cNvSpPr>
            <a:spLocks noChangeArrowheads="1"/>
          </p:cNvSpPr>
          <p:nvPr/>
        </p:nvSpPr>
        <p:spPr bwMode="auto">
          <a:xfrm>
            <a:off x="2207260" y="5732780"/>
            <a:ext cx="3437255" cy="708660"/>
          </a:xfrm>
          <a:prstGeom prst="roundRect">
            <a:avLst>
              <a:gd name="adj" fmla="val 16667"/>
            </a:avLst>
          </a:prstGeom>
          <a:solidFill>
            <a:srgbClr val="F69230"/>
          </a:solidFill>
          <a:ln w="9525" algn="ctr">
            <a:noFill/>
            <a:rou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必须显式关闭连接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49860" name="Group 4"/>
          <p:cNvGraphicFramePr>
            <a:graphicFrameLocks noGrp="1"/>
          </p:cNvGraphicFramePr>
          <p:nvPr/>
        </p:nvGraphicFramePr>
        <p:xfrm>
          <a:off x="1981200" y="1913573"/>
          <a:ext cx="8229600" cy="3373439"/>
        </p:xfrm>
        <a:graphic>
          <a:graphicData uri="http://schemas.openxmlformats.org/drawingml/2006/table">
            <a:tbl>
              <a:tblPr/>
              <a:tblGrid>
                <a:gridCol w="3929063"/>
                <a:gridCol w="4300537"/>
              </a:tblGrid>
              <a:tr h="5651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</a:tr>
              <a:tr h="792163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ConnectionString 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连接字符串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方法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</a:tr>
              <a:tr h="72072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Open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打开数据库连接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Close</a:t>
                      </a:r>
                      <a:endParaRPr kumimoji="0" lang="en-US" altLang="zh-CN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关闭数据库连接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9880" name="Line 24"/>
          <p:cNvSpPr/>
          <p:nvPr/>
        </p:nvSpPr>
        <p:spPr>
          <a:xfrm>
            <a:off x="3925888" y="5071110"/>
            <a:ext cx="0" cy="6477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3304</Words>
  <Application>WPS 演示</Application>
  <PresentationFormat>自定义</PresentationFormat>
  <Paragraphs>512</Paragraphs>
  <Slides>36</Slides>
  <Notes>37</Notes>
  <HiddenSlides>0</HiddenSlides>
  <MMClips>1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Arial Unicode MS</vt:lpstr>
      <vt:lpstr>Calibri</vt:lpstr>
      <vt:lpstr>Mangal</vt:lpstr>
      <vt:lpstr>黑体</vt:lpstr>
      <vt:lpstr>Mangal</vt:lpstr>
      <vt:lpstr>Verdana</vt:lpstr>
      <vt:lpstr>Office 主题</vt:lpstr>
      <vt:lpstr>Visio.Drawing.11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大侠素材铺</Company>
  <LinksUpToDate>false</LinksUpToDate>
  <SharedDoc>false</SharedDoc>
  <HyperlinksChanged>false</HyperlinksChanged>
  <AppVersion>14.0000</AppVersion>
  <Manager>大侠素材铺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cp:keywords>https:/dxpu.taobao.com</cp:keywords>
  <dc:description>https://dxpu.taobao.com/</dc:description>
  <dc:subject>大侠素材铺</dc:subject>
  <cp:category>https://dxpu.taobao.com/</cp:category>
  <cp:lastModifiedBy>Administrator</cp:lastModifiedBy>
  <cp:revision>509</cp:revision>
  <dcterms:created xsi:type="dcterms:W3CDTF">2014-06-18T03:33:00Z</dcterms:created>
  <dcterms:modified xsi:type="dcterms:W3CDTF">2018-10-13T05:24:28Z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