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7" r:id="rId2"/>
    <p:sldId id="349" r:id="rId3"/>
    <p:sldId id="351" r:id="rId4"/>
    <p:sldId id="350" r:id="rId5"/>
    <p:sldId id="353" r:id="rId6"/>
    <p:sldId id="532" r:id="rId7"/>
    <p:sldId id="410" r:id="rId8"/>
    <p:sldId id="352" r:id="rId9"/>
    <p:sldId id="425" r:id="rId10"/>
    <p:sldId id="533" r:id="rId11"/>
    <p:sldId id="426" r:id="rId12"/>
    <p:sldId id="427" r:id="rId13"/>
    <p:sldId id="428" r:id="rId14"/>
    <p:sldId id="534" r:id="rId15"/>
    <p:sldId id="429" r:id="rId16"/>
    <p:sldId id="539" r:id="rId17"/>
    <p:sldId id="413" r:id="rId18"/>
    <p:sldId id="430" r:id="rId19"/>
    <p:sldId id="431" r:id="rId20"/>
    <p:sldId id="414" r:id="rId21"/>
    <p:sldId id="432" r:id="rId22"/>
    <p:sldId id="538" r:id="rId23"/>
    <p:sldId id="486" r:id="rId24"/>
    <p:sldId id="487" r:id="rId25"/>
    <p:sldId id="488" r:id="rId26"/>
    <p:sldId id="489" r:id="rId27"/>
    <p:sldId id="537" r:id="rId28"/>
    <p:sldId id="491" r:id="rId29"/>
    <p:sldId id="490" r:id="rId30"/>
    <p:sldId id="492" r:id="rId31"/>
    <p:sldId id="493" r:id="rId32"/>
    <p:sldId id="495" r:id="rId33"/>
    <p:sldId id="496" r:id="rId34"/>
    <p:sldId id="497" r:id="rId35"/>
    <p:sldId id="531" r:id="rId36"/>
    <p:sldId id="498" r:id="rId37"/>
    <p:sldId id="535" r:id="rId38"/>
    <p:sldId id="536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10" r:id="rId50"/>
    <p:sldId id="530" r:id="rId51"/>
    <p:sldId id="348" r:id="rId52"/>
  </p:sldIdLst>
  <p:sldSz cx="9144000" cy="6858000" type="screen4x3"/>
  <p:notesSz cx="6858000" cy="9144000"/>
  <p:custShowLst>
    <p:custShow name="自定义放映 1" id="0">
      <p:sldLst>
        <p:sld r:id="rId3"/>
        <p:sld r:id="rId4"/>
        <p:sld r:id="rId9"/>
        <p:sld r:id="rId10"/>
        <p:sld r:id="rId12"/>
        <p:sld r:id="rId13"/>
        <p:sld r:id="rId14"/>
        <p:sld r:id="rId16"/>
        <p:sld r:id="rId18"/>
        <p:sld r:id="rId19"/>
        <p:sld r:id="rId20"/>
        <p:sld r:id="rId21"/>
        <p:sld r:id="rId22"/>
        <p:sld r:id="rId52"/>
      </p:sldLst>
    </p:custShow>
  </p:custShowLst>
  <p:custDataLst>
    <p:tags r:id="rId5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3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" initials="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9B2"/>
    <a:srgbClr val="E7F1F9"/>
    <a:srgbClr val="CBE3F3"/>
    <a:srgbClr val="596B9D"/>
    <a:srgbClr val="ECF6FE"/>
    <a:srgbClr val="F29111"/>
    <a:srgbClr val="0D74C9"/>
    <a:srgbClr val="29C7FF"/>
    <a:srgbClr val="E7F1F8"/>
    <a:srgbClr val="86D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0" autoAdjust="0"/>
    <p:restoredTop sz="94667" autoAdjust="0"/>
  </p:normalViewPr>
  <p:slideViewPr>
    <p:cSldViewPr snapToGrid="0" snapToObjects="1">
      <p:cViewPr>
        <p:scale>
          <a:sx n="125" d="100"/>
          <a:sy n="125" d="100"/>
        </p:scale>
        <p:origin x="90" y="90"/>
      </p:cViewPr>
      <p:guideLst>
        <p:guide orient="horz" pos="2113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6E6E6"/>
            </a:solidFill>
          </c:spPr>
          <c:explosion val="1"/>
          <c:dPt>
            <c:idx val="0"/>
            <c:bubble3D val="0"/>
            <c:spPr>
              <a:solidFill>
                <a:srgbClr val="596B9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E63-4236-926C-7EAC56BD9184}"/>
              </c:ext>
            </c:extLst>
          </c:dPt>
          <c:dPt>
            <c:idx val="1"/>
            <c:bubble3D val="0"/>
            <c:spPr>
              <a:solidFill>
                <a:srgbClr val="596B9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E63-4236-926C-7EAC56BD9184}"/>
              </c:ext>
            </c:extLst>
          </c:dPt>
          <c:dPt>
            <c:idx val="2"/>
            <c:bubble3D val="0"/>
            <c:spPr>
              <a:solidFill>
                <a:srgbClr val="596B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E63-4236-926C-7EAC56BD9184}"/>
              </c:ext>
            </c:extLst>
          </c:dPt>
          <c:dPt>
            <c:idx val="3"/>
            <c:bubble3D val="0"/>
            <c:spPr>
              <a:solidFill>
                <a:srgbClr val="BFC6E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E63-4236-926C-7EAC56BD9184}"/>
              </c:ext>
            </c:extLst>
          </c:dPt>
          <c:cat>
            <c:strRef>
              <c:f>Sheet1!$A$2:$A$5</c:f>
              <c:strCache>
                <c:ptCount val="4"/>
                <c:pt idx="0">
                  <c:v>熟悉知识</c:v>
                </c:pt>
                <c:pt idx="1">
                  <c:v>熟悉知识</c:v>
                </c:pt>
                <c:pt idx="2">
                  <c:v>熟悉知识</c:v>
                </c:pt>
                <c:pt idx="3">
                  <c:v>熟悉知识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63-4236-926C-7EAC56BD9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67">
          <a:noFill/>
        </a:ln>
      </c:spPr>
    </c:plotArea>
    <c:plotVisOnly val="1"/>
    <c:dispBlanksAs val="gap"/>
    <c:showDLblsOverMax val="0"/>
  </c:chart>
  <c:txPr>
    <a:bodyPr/>
    <a:lstStyle/>
    <a:p>
      <a:pPr>
        <a:defRPr sz="179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0.26508</cdr:x>
      <cdr:y>0.68908</cdr:y>
    </cdr:from>
    <cdr:to>
      <cdr:x>0.45319</cdr:x>
      <cdr:y>0.83059</cdr:y>
    </cdr:to>
    <cdr:sp macro="" textlink="">
      <cdr:nvSpPr>
        <cdr:cNvPr id="2" name="TextBox 43"/>
        <cdr:cNvSpPr txBox="1"/>
      </cdr:nvSpPr>
      <cdr:spPr bwMode="auto">
        <a:xfrm xmlns:a="http://schemas.openxmlformats.org/drawingml/2006/main" rot="13345873" flipH="1" flipV="1">
          <a:off x="1492192" y="2727083"/>
          <a:ext cx="1058911" cy="5600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zh-CN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zh-CN" altLang="en-US" sz="2000" b="1" kern="0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掌握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1D9A08C-7B15-4BEA-961D-FA666E108851}" type="datetimeFigureOut">
              <a:rPr lang="zh-CN" altLang="en-US"/>
              <a:pPr>
                <a:defRPr/>
              </a:pPr>
              <a:t>2022/6/8</a:t>
            </a:fld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D756AC0-31E3-4018-9413-C726DFA106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475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75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2B1E0274-5C6B-431D-9FE8-4A4BE2092600}" type="slidenum">
              <a:rPr lang="zh-CN" altLang="en-US" smtClean="0"/>
              <a:pPr>
                <a:buFont typeface="Arial" pitchFamily="34" charset="0"/>
                <a:buNone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86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8AEB7285-B87D-4FB4-A04D-F5CE6C1A6F3A}" type="slidenum">
              <a:rPr lang="zh-CN" altLang="en-US" smtClean="0"/>
              <a:pPr>
                <a:buFont typeface="Arial" pitchFamily="34" charset="0"/>
                <a:buNone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7569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13DC3C35-3F0B-47FE-97B6-441A80082726}" type="slidenum">
              <a:rPr lang="zh-CN" altLang="en-US" smtClean="0"/>
              <a:pPr>
                <a:buFont typeface="Arial" pitchFamily="34" charset="0"/>
                <a:buNone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63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741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F9CCDC10-EA03-4C0D-A998-35C832305280}" type="slidenum">
              <a:rPr lang="zh-CN" altLang="en-US" smtClean="0"/>
              <a:pPr>
                <a:buFont typeface="Arial" pitchFamily="34" charset="0"/>
                <a:buNone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959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831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52666592-7F2B-4DB0-9D7C-DBE8B2B32C5F}" type="slidenum">
              <a:rPr lang="zh-CN" altLang="en-US" smtClean="0"/>
              <a:pPr>
                <a:buFont typeface="Arial" pitchFamily="34" charset="0"/>
                <a:buNone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3701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9C272C40-5D23-4872-8A70-77DD2EC8347F}" type="slidenum">
              <a:rPr lang="zh-CN" altLang="en-US" smtClean="0"/>
              <a:pPr>
                <a:buFont typeface="Arial" pitchFamily="34" charset="0"/>
                <a:buNone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410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43BF46E5-016D-452C-908A-22D8A8945590}" type="slidenum">
              <a:rPr lang="zh-CN" altLang="en-US" smtClean="0"/>
              <a:pPr>
                <a:buFont typeface="Arial" pitchFamily="34" charset="0"/>
                <a:buNone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6675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A3A02316-28E7-4366-AE6B-B04342068FBD}" type="slidenum">
              <a:rPr lang="zh-CN" altLang="en-US" smtClean="0"/>
              <a:pPr>
                <a:buFont typeface="Arial" pitchFamily="34" charset="0"/>
                <a:buNone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74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8693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2E0788A4-FD60-4FC8-B80E-E674EFB4B1A3}" type="slidenum">
              <a:rPr lang="zh-CN" altLang="en-US" smtClean="0"/>
              <a:pPr>
                <a:buFont typeface="Arial" pitchFamily="34" charset="0"/>
                <a:buNone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00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25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8695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9317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4238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8290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1154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7684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6079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81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5113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4575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112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845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6043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7955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445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21910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0780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0391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508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2377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334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2777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4002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1131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7319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3447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61758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3032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02155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617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565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526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34146CC7-97F4-412F-87C2-50E418A2FD5D}" type="slidenum">
              <a:rPr lang="zh-CN" altLang="en-US" smtClean="0"/>
              <a:pPr>
                <a:buFont typeface="Arial" pitchFamily="34" charset="0"/>
                <a:buNone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79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BCF6A4F3-04F3-4B98-9EB0-0C8D45149F18}" type="slidenum">
              <a:rPr lang="zh-CN" altLang="en-US" smtClean="0"/>
              <a:pPr>
                <a:buFont typeface="Arial" pitchFamily="34" charset="0"/>
                <a:buNone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46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56AC0-31E3-4018-9413-C726DFA1062A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7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"/>
          <p:cNvGrpSpPr>
            <a:grpSpLocks/>
          </p:cNvGrpSpPr>
          <p:nvPr userDrawn="1"/>
        </p:nvGrpSpPr>
        <p:grpSpPr bwMode="auto">
          <a:xfrm>
            <a:off x="1636712" y="5554663"/>
            <a:ext cx="793750" cy="792162"/>
            <a:chOff x="847232" y="5631842"/>
            <a:chExt cx="793462" cy="792000"/>
          </a:xfrm>
        </p:grpSpPr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847232" y="5631842"/>
              <a:ext cx="793462" cy="792000"/>
            </a:xfrm>
            <a:prstGeom prst="ellipse">
              <a:avLst/>
            </a:prstGeom>
            <a:solidFill>
              <a:srgbClr val="86D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847232" y="5814572"/>
              <a:ext cx="793462" cy="42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Vue.js</a:t>
              </a:r>
              <a:r>
                <a:rPr lang="zh-CN" altLang="en-US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前端开发实战</a:t>
              </a:r>
              <a:endParaRPr lang="en-US" altLang="zh-CN" sz="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2709863" y="5480050"/>
            <a:ext cx="2714625" cy="35083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dirty="0">
              <a:sym typeface="微软雅黑" pitchFamily="34" charset="-122"/>
            </a:endParaRP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532438" y="5483225"/>
            <a:ext cx="2714625" cy="35083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29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690563" y="220663"/>
            <a:ext cx="78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31ACCE8-BEC0-D1BB-C45A-8D8FCAB6B7C4}"/>
              </a:ext>
            </a:extLst>
          </p:cNvPr>
          <p:cNvSpPr/>
          <p:nvPr userDrawn="1"/>
        </p:nvSpPr>
        <p:spPr bwMode="auto">
          <a:xfrm>
            <a:off x="369455" y="6637337"/>
            <a:ext cx="1468581" cy="207818"/>
          </a:xfrm>
          <a:prstGeom prst="rect">
            <a:avLst/>
          </a:prstGeom>
          <a:solidFill>
            <a:srgbClr val="1369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928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架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690563" y="220663"/>
            <a:ext cx="92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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36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3DF436-4D6E-9256-9B74-600018264B03}"/>
              </a:ext>
            </a:extLst>
          </p:cNvPr>
          <p:cNvSpPr/>
          <p:nvPr userDrawn="1"/>
        </p:nvSpPr>
        <p:spPr bwMode="auto">
          <a:xfrm>
            <a:off x="369455" y="6637337"/>
            <a:ext cx="1468581" cy="207818"/>
          </a:xfrm>
          <a:prstGeom prst="rect">
            <a:avLst/>
          </a:prstGeom>
          <a:solidFill>
            <a:srgbClr val="1369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0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08CDA2-6ED4-9B82-50FA-9BC232EDE265}"/>
              </a:ext>
            </a:extLst>
          </p:cNvPr>
          <p:cNvSpPr/>
          <p:nvPr userDrawn="1"/>
        </p:nvSpPr>
        <p:spPr bwMode="auto">
          <a:xfrm>
            <a:off x="2290618" y="1754909"/>
            <a:ext cx="4433455" cy="82203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63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DBC0C3D-FC1E-173D-A5A9-D8BB40FD611C}"/>
              </a:ext>
            </a:extLst>
          </p:cNvPr>
          <p:cNvSpPr/>
          <p:nvPr userDrawn="1"/>
        </p:nvSpPr>
        <p:spPr bwMode="auto">
          <a:xfrm>
            <a:off x="369455" y="6637337"/>
            <a:ext cx="1468581" cy="207818"/>
          </a:xfrm>
          <a:prstGeom prst="rect">
            <a:avLst/>
          </a:prstGeom>
          <a:solidFill>
            <a:srgbClr val="1369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35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2857" cy="68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913174-99BB-8B34-1157-F894FF3D35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6049818" y="286327"/>
            <a:ext cx="2678546" cy="609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Downloa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n.vuej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odejs.cn/download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packjs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7" name="Freeform 2147"/>
          <p:cNvSpPr/>
          <p:nvPr/>
        </p:nvSpPr>
        <p:spPr bwMode="auto">
          <a:xfrm>
            <a:off x="-2382" y="5747693"/>
            <a:ext cx="1147709" cy="1136908"/>
          </a:xfrm>
          <a:custGeom>
            <a:avLst/>
            <a:gdLst>
              <a:gd name="T0" fmla="*/ 452 w 452"/>
              <a:gd name="T1" fmla="*/ 319 h 446"/>
              <a:gd name="T2" fmla="*/ 299 w 452"/>
              <a:gd name="T3" fmla="*/ 44 h 446"/>
              <a:gd name="T4" fmla="*/ 0 w 452"/>
              <a:gd name="T5" fmla="*/ 83 h 446"/>
              <a:gd name="T6" fmla="*/ 0 w 452"/>
              <a:gd name="T7" fmla="*/ 446 h 446"/>
              <a:gd name="T8" fmla="*/ 302 w 452"/>
              <a:gd name="T9" fmla="*/ 446 h 446"/>
              <a:gd name="T10" fmla="*/ 445 w 452"/>
              <a:gd name="T11" fmla="*/ 324 h 446"/>
              <a:gd name="T12" fmla="*/ 452 w 452"/>
              <a:gd name="T13" fmla="*/ 319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2" h="446">
                <a:moveTo>
                  <a:pt x="452" y="319"/>
                </a:moveTo>
                <a:cubicBezTo>
                  <a:pt x="427" y="179"/>
                  <a:pt x="376" y="79"/>
                  <a:pt x="299" y="44"/>
                </a:cubicBezTo>
                <a:cubicBezTo>
                  <a:pt x="221" y="0"/>
                  <a:pt x="115" y="25"/>
                  <a:pt x="0" y="83"/>
                </a:cubicBezTo>
                <a:cubicBezTo>
                  <a:pt x="0" y="446"/>
                  <a:pt x="0" y="446"/>
                  <a:pt x="0" y="446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347" y="405"/>
                  <a:pt x="396" y="363"/>
                  <a:pt x="445" y="324"/>
                </a:cubicBezTo>
                <a:cubicBezTo>
                  <a:pt x="447" y="322"/>
                  <a:pt x="450" y="321"/>
                  <a:pt x="452" y="319"/>
                </a:cubicBezTo>
                <a:close/>
              </a:path>
            </a:pathLst>
          </a:custGeom>
          <a:solidFill>
            <a:srgbClr val="FF850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48" name="Freeform 2148"/>
          <p:cNvSpPr/>
          <p:nvPr/>
        </p:nvSpPr>
        <p:spPr bwMode="auto">
          <a:xfrm>
            <a:off x="1145327" y="5897571"/>
            <a:ext cx="1563585" cy="987031"/>
          </a:xfrm>
          <a:custGeom>
            <a:avLst/>
            <a:gdLst>
              <a:gd name="T0" fmla="*/ 589 w 616"/>
              <a:gd name="T1" fmla="*/ 177 h 387"/>
              <a:gd name="T2" fmla="*/ 616 w 616"/>
              <a:gd name="T3" fmla="*/ 157 h 387"/>
              <a:gd name="T4" fmla="*/ 528 w 616"/>
              <a:gd name="T5" fmla="*/ 73 h 387"/>
              <a:gd name="T6" fmla="*/ 0 w 616"/>
              <a:gd name="T7" fmla="*/ 260 h 387"/>
              <a:gd name="T8" fmla="*/ 14 w 616"/>
              <a:gd name="T9" fmla="*/ 387 h 387"/>
              <a:gd name="T10" fmla="*/ 355 w 616"/>
              <a:gd name="T11" fmla="*/ 387 h 387"/>
              <a:gd name="T12" fmla="*/ 589 w 616"/>
              <a:gd name="T13" fmla="*/ 17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387">
                <a:moveTo>
                  <a:pt x="589" y="177"/>
                </a:moveTo>
                <a:cubicBezTo>
                  <a:pt x="598" y="170"/>
                  <a:pt x="607" y="164"/>
                  <a:pt x="616" y="157"/>
                </a:cubicBezTo>
                <a:cubicBezTo>
                  <a:pt x="592" y="118"/>
                  <a:pt x="562" y="89"/>
                  <a:pt x="528" y="73"/>
                </a:cubicBezTo>
                <a:cubicBezTo>
                  <a:pt x="399" y="0"/>
                  <a:pt x="192" y="116"/>
                  <a:pt x="0" y="260"/>
                </a:cubicBezTo>
                <a:cubicBezTo>
                  <a:pt x="7" y="300"/>
                  <a:pt x="11" y="342"/>
                  <a:pt x="14" y="387"/>
                </a:cubicBezTo>
                <a:cubicBezTo>
                  <a:pt x="355" y="387"/>
                  <a:pt x="355" y="387"/>
                  <a:pt x="355" y="387"/>
                </a:cubicBezTo>
                <a:cubicBezTo>
                  <a:pt x="425" y="316"/>
                  <a:pt x="505" y="244"/>
                  <a:pt x="589" y="177"/>
                </a:cubicBezTo>
                <a:close/>
              </a:path>
            </a:pathLst>
          </a:custGeom>
          <a:solidFill>
            <a:srgbClr val="8FC90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49" name="Freeform 2149"/>
          <p:cNvSpPr/>
          <p:nvPr/>
        </p:nvSpPr>
        <p:spPr bwMode="auto">
          <a:xfrm>
            <a:off x="764559" y="6560542"/>
            <a:ext cx="415876" cy="324059"/>
          </a:xfrm>
          <a:custGeom>
            <a:avLst/>
            <a:gdLst>
              <a:gd name="T0" fmla="*/ 143 w 164"/>
              <a:gd name="T1" fmla="*/ 5 h 127"/>
              <a:gd name="T2" fmla="*/ 0 w 164"/>
              <a:gd name="T3" fmla="*/ 127 h 127"/>
              <a:gd name="T4" fmla="*/ 164 w 164"/>
              <a:gd name="T5" fmla="*/ 127 h 127"/>
              <a:gd name="T6" fmla="*/ 150 w 164"/>
              <a:gd name="T7" fmla="*/ 0 h 127"/>
              <a:gd name="T8" fmla="*/ 143 w 164"/>
              <a:gd name="T9" fmla="*/ 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27">
                <a:moveTo>
                  <a:pt x="143" y="5"/>
                </a:moveTo>
                <a:cubicBezTo>
                  <a:pt x="94" y="44"/>
                  <a:pt x="45" y="86"/>
                  <a:pt x="0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1" y="82"/>
                  <a:pt x="157" y="40"/>
                  <a:pt x="150" y="0"/>
                </a:cubicBezTo>
                <a:cubicBezTo>
                  <a:pt x="148" y="2"/>
                  <a:pt x="145" y="3"/>
                  <a:pt x="143" y="5"/>
                </a:cubicBezTo>
                <a:close/>
              </a:path>
            </a:pathLst>
          </a:custGeom>
          <a:solidFill>
            <a:srgbClr val="02A7DF">
              <a:alpha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50" name="Freeform 2150"/>
          <p:cNvSpPr/>
          <p:nvPr/>
        </p:nvSpPr>
        <p:spPr bwMode="auto">
          <a:xfrm>
            <a:off x="2708913" y="5678831"/>
            <a:ext cx="1674305" cy="1205771"/>
          </a:xfrm>
          <a:custGeom>
            <a:avLst/>
            <a:gdLst>
              <a:gd name="T0" fmla="*/ 508 w 660"/>
              <a:gd name="T1" fmla="*/ 71 h 473"/>
              <a:gd name="T2" fmla="*/ 0 w 660"/>
              <a:gd name="T3" fmla="*/ 243 h 473"/>
              <a:gd name="T4" fmla="*/ 71 w 660"/>
              <a:gd name="T5" fmla="*/ 473 h 473"/>
              <a:gd name="T6" fmla="*/ 645 w 660"/>
              <a:gd name="T7" fmla="*/ 473 h 473"/>
              <a:gd name="T8" fmla="*/ 660 w 660"/>
              <a:gd name="T9" fmla="*/ 342 h 473"/>
              <a:gd name="T10" fmla="*/ 508 w 660"/>
              <a:gd name="T11" fmla="*/ 71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473">
                <a:moveTo>
                  <a:pt x="508" y="71"/>
                </a:moveTo>
                <a:cubicBezTo>
                  <a:pt x="383" y="0"/>
                  <a:pt x="186" y="106"/>
                  <a:pt x="0" y="243"/>
                </a:cubicBezTo>
                <a:cubicBezTo>
                  <a:pt x="34" y="300"/>
                  <a:pt x="58" y="379"/>
                  <a:pt x="71" y="473"/>
                </a:cubicBezTo>
                <a:cubicBezTo>
                  <a:pt x="645" y="473"/>
                  <a:pt x="645" y="473"/>
                  <a:pt x="645" y="473"/>
                </a:cubicBezTo>
                <a:cubicBezTo>
                  <a:pt x="648" y="427"/>
                  <a:pt x="653" y="383"/>
                  <a:pt x="660" y="342"/>
                </a:cubicBezTo>
                <a:cubicBezTo>
                  <a:pt x="635" y="204"/>
                  <a:pt x="584" y="106"/>
                  <a:pt x="508" y="71"/>
                </a:cubicBezTo>
                <a:close/>
              </a:path>
            </a:pathLst>
          </a:custGeom>
          <a:solidFill>
            <a:srgbClr val="FB69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51" name="Freeform 2151"/>
          <p:cNvSpPr/>
          <p:nvPr/>
        </p:nvSpPr>
        <p:spPr bwMode="auto">
          <a:xfrm>
            <a:off x="2045943" y="6298594"/>
            <a:ext cx="842554" cy="586007"/>
          </a:xfrm>
          <a:custGeom>
            <a:avLst/>
            <a:gdLst>
              <a:gd name="T0" fmla="*/ 234 w 332"/>
              <a:gd name="T1" fmla="*/ 20 h 230"/>
              <a:gd name="T2" fmla="*/ 0 w 332"/>
              <a:gd name="T3" fmla="*/ 230 h 230"/>
              <a:gd name="T4" fmla="*/ 332 w 332"/>
              <a:gd name="T5" fmla="*/ 230 h 230"/>
              <a:gd name="T6" fmla="*/ 261 w 332"/>
              <a:gd name="T7" fmla="*/ 0 h 230"/>
              <a:gd name="T8" fmla="*/ 234 w 332"/>
              <a:gd name="T9" fmla="*/ 2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230">
                <a:moveTo>
                  <a:pt x="234" y="20"/>
                </a:moveTo>
                <a:cubicBezTo>
                  <a:pt x="150" y="87"/>
                  <a:pt x="70" y="159"/>
                  <a:pt x="0" y="230"/>
                </a:cubicBezTo>
                <a:cubicBezTo>
                  <a:pt x="332" y="230"/>
                  <a:pt x="332" y="230"/>
                  <a:pt x="332" y="230"/>
                </a:cubicBezTo>
                <a:cubicBezTo>
                  <a:pt x="319" y="136"/>
                  <a:pt x="295" y="57"/>
                  <a:pt x="261" y="0"/>
                </a:cubicBezTo>
                <a:cubicBezTo>
                  <a:pt x="252" y="7"/>
                  <a:pt x="243" y="13"/>
                  <a:pt x="234" y="20"/>
                </a:cubicBezTo>
                <a:close/>
              </a:path>
            </a:pathLst>
          </a:custGeom>
          <a:solidFill>
            <a:srgbClr val="FB6900">
              <a:alpha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52" name="Freeform 2152"/>
          <p:cNvSpPr/>
          <p:nvPr/>
        </p:nvSpPr>
        <p:spPr bwMode="auto">
          <a:xfrm>
            <a:off x="8196313" y="6170321"/>
            <a:ext cx="961376" cy="714281"/>
          </a:xfrm>
          <a:custGeom>
            <a:avLst/>
            <a:gdLst>
              <a:gd name="T0" fmla="*/ 147 w 379"/>
              <a:gd name="T1" fmla="*/ 36 h 280"/>
              <a:gd name="T2" fmla="*/ 0 w 379"/>
              <a:gd name="T3" fmla="*/ 280 h 280"/>
              <a:gd name="T4" fmla="*/ 379 w 379"/>
              <a:gd name="T5" fmla="*/ 280 h 280"/>
              <a:gd name="T6" fmla="*/ 379 w 379"/>
              <a:gd name="T7" fmla="*/ 45 h 280"/>
              <a:gd name="T8" fmla="*/ 147 w 379"/>
              <a:gd name="T9" fmla="*/ 3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280">
                <a:moveTo>
                  <a:pt x="147" y="36"/>
                </a:moveTo>
                <a:cubicBezTo>
                  <a:pt x="76" y="69"/>
                  <a:pt x="27" y="157"/>
                  <a:pt x="0" y="280"/>
                </a:cubicBezTo>
                <a:cubicBezTo>
                  <a:pt x="379" y="280"/>
                  <a:pt x="379" y="280"/>
                  <a:pt x="379" y="280"/>
                </a:cubicBezTo>
                <a:cubicBezTo>
                  <a:pt x="379" y="45"/>
                  <a:pt x="379" y="45"/>
                  <a:pt x="379" y="45"/>
                </a:cubicBezTo>
                <a:cubicBezTo>
                  <a:pt x="290" y="9"/>
                  <a:pt x="210" y="0"/>
                  <a:pt x="147" y="36"/>
                </a:cubicBezTo>
                <a:close/>
              </a:path>
            </a:pathLst>
          </a:custGeom>
          <a:solidFill>
            <a:srgbClr val="FB68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53" name="Freeform 2153"/>
          <p:cNvSpPr/>
          <p:nvPr/>
        </p:nvSpPr>
        <p:spPr bwMode="auto">
          <a:xfrm>
            <a:off x="4383219" y="5655877"/>
            <a:ext cx="1883594" cy="1228724"/>
          </a:xfrm>
          <a:custGeom>
            <a:avLst/>
            <a:gdLst>
              <a:gd name="T0" fmla="*/ 687 w 742"/>
              <a:gd name="T1" fmla="*/ 266 h 482"/>
              <a:gd name="T2" fmla="*/ 153 w 742"/>
              <a:gd name="T3" fmla="*/ 74 h 482"/>
              <a:gd name="T4" fmla="*/ 0 w 742"/>
              <a:gd name="T5" fmla="*/ 351 h 482"/>
              <a:gd name="T6" fmla="*/ 15 w 742"/>
              <a:gd name="T7" fmla="*/ 482 h 482"/>
              <a:gd name="T8" fmla="*/ 691 w 742"/>
              <a:gd name="T9" fmla="*/ 482 h 482"/>
              <a:gd name="T10" fmla="*/ 742 w 742"/>
              <a:gd name="T11" fmla="*/ 311 h 482"/>
              <a:gd name="T12" fmla="*/ 687 w 742"/>
              <a:gd name="T13" fmla="*/ 266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2" h="482">
                <a:moveTo>
                  <a:pt x="687" y="266"/>
                </a:moveTo>
                <a:cubicBezTo>
                  <a:pt x="493" y="119"/>
                  <a:pt x="283" y="0"/>
                  <a:pt x="153" y="74"/>
                </a:cubicBezTo>
                <a:cubicBezTo>
                  <a:pt x="75" y="110"/>
                  <a:pt x="25" y="210"/>
                  <a:pt x="0" y="351"/>
                </a:cubicBezTo>
                <a:cubicBezTo>
                  <a:pt x="7" y="392"/>
                  <a:pt x="12" y="436"/>
                  <a:pt x="15" y="482"/>
                </a:cubicBezTo>
                <a:cubicBezTo>
                  <a:pt x="691" y="482"/>
                  <a:pt x="691" y="482"/>
                  <a:pt x="691" y="482"/>
                </a:cubicBezTo>
                <a:cubicBezTo>
                  <a:pt x="702" y="416"/>
                  <a:pt x="719" y="358"/>
                  <a:pt x="742" y="311"/>
                </a:cubicBezTo>
                <a:cubicBezTo>
                  <a:pt x="724" y="296"/>
                  <a:pt x="706" y="281"/>
                  <a:pt x="687" y="266"/>
                </a:cubicBezTo>
                <a:close/>
              </a:path>
            </a:pathLst>
          </a:custGeom>
          <a:solidFill>
            <a:srgbClr val="02A7D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54" name="Freeform 2154"/>
          <p:cNvSpPr/>
          <p:nvPr/>
        </p:nvSpPr>
        <p:spPr bwMode="auto">
          <a:xfrm>
            <a:off x="4345412" y="6551090"/>
            <a:ext cx="76964" cy="333512"/>
          </a:xfrm>
          <a:custGeom>
            <a:avLst/>
            <a:gdLst>
              <a:gd name="T0" fmla="*/ 0 w 30"/>
              <a:gd name="T1" fmla="*/ 131 h 131"/>
              <a:gd name="T2" fmla="*/ 30 w 30"/>
              <a:gd name="T3" fmla="*/ 131 h 131"/>
              <a:gd name="T4" fmla="*/ 15 w 30"/>
              <a:gd name="T5" fmla="*/ 0 h 131"/>
              <a:gd name="T6" fmla="*/ 0 w 30"/>
              <a:gd name="T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131">
                <a:moveTo>
                  <a:pt x="0" y="131"/>
                </a:moveTo>
                <a:cubicBezTo>
                  <a:pt x="30" y="131"/>
                  <a:pt x="30" y="131"/>
                  <a:pt x="30" y="131"/>
                </a:cubicBezTo>
                <a:cubicBezTo>
                  <a:pt x="27" y="85"/>
                  <a:pt x="22" y="41"/>
                  <a:pt x="15" y="0"/>
                </a:cubicBezTo>
                <a:cubicBezTo>
                  <a:pt x="8" y="41"/>
                  <a:pt x="3" y="85"/>
                  <a:pt x="0" y="131"/>
                </a:cubicBezTo>
                <a:close/>
              </a:path>
            </a:pathLst>
          </a:custGeom>
          <a:solidFill>
            <a:srgbClr val="F363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55" name="Freeform 2155"/>
          <p:cNvSpPr/>
          <p:nvPr/>
        </p:nvSpPr>
        <p:spPr bwMode="auto">
          <a:xfrm>
            <a:off x="6266812" y="5977235"/>
            <a:ext cx="1891696" cy="907366"/>
          </a:xfrm>
          <a:custGeom>
            <a:avLst/>
            <a:gdLst>
              <a:gd name="T0" fmla="*/ 103 w 745"/>
              <a:gd name="T1" fmla="*/ 74 h 356"/>
              <a:gd name="T2" fmla="*/ 0 w 745"/>
              <a:gd name="T3" fmla="*/ 185 h 356"/>
              <a:gd name="T4" fmla="*/ 186 w 745"/>
              <a:gd name="T5" fmla="*/ 356 h 356"/>
              <a:gd name="T6" fmla="*/ 745 w 745"/>
              <a:gd name="T7" fmla="*/ 356 h 356"/>
              <a:gd name="T8" fmla="*/ 637 w 745"/>
              <a:gd name="T9" fmla="*/ 266 h 356"/>
              <a:gd name="T10" fmla="*/ 103 w 745"/>
              <a:gd name="T11" fmla="*/ 7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5" h="356">
                <a:moveTo>
                  <a:pt x="103" y="74"/>
                </a:moveTo>
                <a:cubicBezTo>
                  <a:pt x="61" y="93"/>
                  <a:pt x="27" y="131"/>
                  <a:pt x="0" y="185"/>
                </a:cubicBezTo>
                <a:cubicBezTo>
                  <a:pt x="67" y="240"/>
                  <a:pt x="129" y="298"/>
                  <a:pt x="186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11" y="326"/>
                  <a:pt x="674" y="295"/>
                  <a:pt x="637" y="266"/>
                </a:cubicBezTo>
                <a:cubicBezTo>
                  <a:pt x="443" y="119"/>
                  <a:pt x="233" y="0"/>
                  <a:pt x="103" y="74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256" name="Freeform 2156"/>
          <p:cNvSpPr/>
          <p:nvPr/>
        </p:nvSpPr>
        <p:spPr bwMode="auto">
          <a:xfrm>
            <a:off x="6137188" y="6448472"/>
            <a:ext cx="602210" cy="436130"/>
          </a:xfrm>
          <a:custGeom>
            <a:avLst/>
            <a:gdLst>
              <a:gd name="T0" fmla="*/ 51 w 237"/>
              <a:gd name="T1" fmla="*/ 0 h 171"/>
              <a:gd name="T2" fmla="*/ 0 w 237"/>
              <a:gd name="T3" fmla="*/ 171 h 171"/>
              <a:gd name="T4" fmla="*/ 237 w 237"/>
              <a:gd name="T5" fmla="*/ 171 h 171"/>
              <a:gd name="T6" fmla="*/ 51 w 237"/>
              <a:gd name="T7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171">
                <a:moveTo>
                  <a:pt x="51" y="0"/>
                </a:moveTo>
                <a:cubicBezTo>
                  <a:pt x="28" y="47"/>
                  <a:pt x="11" y="105"/>
                  <a:pt x="0" y="171"/>
                </a:cubicBezTo>
                <a:cubicBezTo>
                  <a:pt x="237" y="171"/>
                  <a:pt x="237" y="171"/>
                  <a:pt x="237" y="171"/>
                </a:cubicBezTo>
                <a:cubicBezTo>
                  <a:pt x="180" y="113"/>
                  <a:pt x="118" y="55"/>
                  <a:pt x="51" y="0"/>
                </a:cubicBezTo>
                <a:close/>
              </a:path>
            </a:pathLst>
          </a:custGeom>
          <a:solidFill>
            <a:srgbClr val="02A7DF">
              <a:alpha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30BF370-033D-EFBE-0775-D549091020F1}"/>
              </a:ext>
            </a:extLst>
          </p:cNvPr>
          <p:cNvSpPr txBox="1">
            <a:spLocks/>
          </p:cNvSpPr>
          <p:nvPr/>
        </p:nvSpPr>
        <p:spPr bwMode="auto">
          <a:xfrm>
            <a:off x="571472" y="1862800"/>
            <a:ext cx="7772400" cy="11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章 </a:t>
            </a:r>
            <a:r>
              <a:rPr lang="en-US" altLang="zh-CN" dirty="0"/>
              <a:t>Vue</a:t>
            </a:r>
            <a:r>
              <a:rPr lang="zh-CN" altLang="en-US" dirty="0"/>
              <a:t>基础入门</a:t>
            </a:r>
            <a:endParaRPr lang="zh-CN" altLang="en-US" kern="0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F465116-E004-0144-E488-4905D24EE5CF}"/>
              </a:ext>
            </a:extLst>
          </p:cNvPr>
          <p:cNvSpPr/>
          <p:nvPr/>
        </p:nvSpPr>
        <p:spPr bwMode="auto">
          <a:xfrm>
            <a:off x="2840336" y="3038218"/>
            <a:ext cx="3360354" cy="73353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人工智能学院  吴承鑫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占位符 3">
            <a:extLst>
              <a:ext uri="{FF2B5EF4-FFF2-40B4-BE49-F238E27FC236}">
                <a16:creationId xmlns:a16="http://schemas.microsoft.com/office/drawing/2014/main" id="{481ED757-024A-B6FC-B041-60D60EAE2CF8}"/>
              </a:ext>
            </a:extLst>
          </p:cNvPr>
          <p:cNvSpPr txBox="1">
            <a:spLocks/>
          </p:cNvSpPr>
          <p:nvPr/>
        </p:nvSpPr>
        <p:spPr bwMode="auto">
          <a:xfrm>
            <a:off x="1240993" y="4281212"/>
            <a:ext cx="5117804" cy="9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400" kern="0" dirty="0">
                <a:solidFill>
                  <a:srgbClr val="0D74C9"/>
                </a:solidFill>
              </a:rPr>
              <a:t>初识</a:t>
            </a:r>
            <a:r>
              <a:rPr lang="en-US" altLang="zh-CN" sz="2400" kern="0" dirty="0">
                <a:solidFill>
                  <a:srgbClr val="0D74C9"/>
                </a:solidFill>
              </a:rPr>
              <a:t>Vue</a:t>
            </a:r>
          </a:p>
          <a:p>
            <a:r>
              <a:rPr lang="en-US" altLang="zh-CN" sz="2400" kern="0" dirty="0">
                <a:solidFill>
                  <a:srgbClr val="0D74C9"/>
                </a:solidFill>
              </a:rPr>
              <a:t>webpack</a:t>
            </a:r>
            <a:r>
              <a:rPr lang="zh-CN" altLang="en-US" sz="2400" kern="0" dirty="0">
                <a:solidFill>
                  <a:srgbClr val="0D74C9"/>
                </a:solidFill>
              </a:rPr>
              <a:t>打包工具</a:t>
            </a:r>
          </a:p>
        </p:txBody>
      </p:sp>
      <p:sp>
        <p:nvSpPr>
          <p:cNvPr id="13" name="文本占位符 4">
            <a:extLst>
              <a:ext uri="{FF2B5EF4-FFF2-40B4-BE49-F238E27FC236}">
                <a16:creationId xmlns:a16="http://schemas.microsoft.com/office/drawing/2014/main" id="{DE5F7665-3C59-9F87-8608-2EC880D50C4A}"/>
              </a:ext>
            </a:extLst>
          </p:cNvPr>
          <p:cNvSpPr txBox="1">
            <a:spLocks/>
          </p:cNvSpPr>
          <p:nvPr/>
        </p:nvSpPr>
        <p:spPr bwMode="auto">
          <a:xfrm>
            <a:off x="4841554" y="4296113"/>
            <a:ext cx="4023545" cy="1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 kern="0" dirty="0">
                <a:solidFill>
                  <a:srgbClr val="0D7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Vue</a:t>
            </a:r>
            <a:r>
              <a:rPr lang="zh-CN" altLang="en-US" sz="2400" kern="0" dirty="0">
                <a:solidFill>
                  <a:srgbClr val="0D7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开发环境</a:t>
            </a:r>
          </a:p>
          <a:p>
            <a:endParaRPr lang="zh-CN" altLang="en-US" sz="2400" kern="0" dirty="0">
              <a:solidFill>
                <a:srgbClr val="0D7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kern="0" dirty="0">
              <a:solidFill>
                <a:srgbClr val="0D7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F70AB1C8-F5F6-4EDD-8445-C9DF765DE5F1}"/>
              </a:ext>
            </a:extLst>
          </p:cNvPr>
          <p:cNvSpPr/>
          <p:nvPr/>
        </p:nvSpPr>
        <p:spPr bwMode="auto">
          <a:xfrm>
            <a:off x="0" y="4170351"/>
            <a:ext cx="9144000" cy="45719"/>
          </a:xfrm>
          <a:prstGeom prst="rightArrow">
            <a:avLst/>
          </a:prstGeom>
          <a:noFill/>
          <a:ln w="28575" cap="flat" cmpd="sng" algn="ctr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22907A5-EC91-9113-328B-31428FB3FAB6}"/>
              </a:ext>
            </a:extLst>
          </p:cNvPr>
          <p:cNvSpPr/>
          <p:nvPr/>
        </p:nvSpPr>
        <p:spPr>
          <a:xfrm>
            <a:off x="5428251" y="909189"/>
            <a:ext cx="357293" cy="357293"/>
          </a:xfrm>
          <a:prstGeom prst="ellipse">
            <a:avLst/>
          </a:prstGeom>
          <a:solidFill>
            <a:srgbClr val="1185A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482BAD-55B3-BD9E-9725-0909FCF8F3ED}"/>
              </a:ext>
            </a:extLst>
          </p:cNvPr>
          <p:cNvSpPr/>
          <p:nvPr/>
        </p:nvSpPr>
        <p:spPr>
          <a:xfrm>
            <a:off x="151859" y="742865"/>
            <a:ext cx="321724" cy="321724"/>
          </a:xfrm>
          <a:prstGeom prst="ellipse">
            <a:avLst/>
          </a:prstGeom>
          <a:solidFill>
            <a:srgbClr val="7030A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AC83F67-C32E-2425-30F2-DA477965AB40}"/>
              </a:ext>
            </a:extLst>
          </p:cNvPr>
          <p:cNvSpPr/>
          <p:nvPr/>
        </p:nvSpPr>
        <p:spPr>
          <a:xfrm>
            <a:off x="5946019" y="595677"/>
            <a:ext cx="662637" cy="662637"/>
          </a:xfrm>
          <a:prstGeom prst="ellipse">
            <a:avLst/>
          </a:prstGeom>
          <a:solidFill>
            <a:srgbClr val="7030A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FB42C94-7F2B-A57E-DD93-E566335BD334}"/>
              </a:ext>
            </a:extLst>
          </p:cNvPr>
          <p:cNvSpPr/>
          <p:nvPr/>
        </p:nvSpPr>
        <p:spPr>
          <a:xfrm>
            <a:off x="2904709" y="395412"/>
            <a:ext cx="655196" cy="655196"/>
          </a:xfrm>
          <a:prstGeom prst="ellipse">
            <a:avLst/>
          </a:prstGeom>
          <a:solidFill>
            <a:srgbClr val="F5D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1F155D7-2576-990E-C06B-BB8EC65CF4B2}"/>
              </a:ext>
            </a:extLst>
          </p:cNvPr>
          <p:cNvSpPr/>
          <p:nvPr/>
        </p:nvSpPr>
        <p:spPr>
          <a:xfrm>
            <a:off x="4841725" y="1050608"/>
            <a:ext cx="448558" cy="448558"/>
          </a:xfrm>
          <a:prstGeom prst="ellipse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AAB378C-9858-545A-08A3-D2600725CB68}"/>
              </a:ext>
            </a:extLst>
          </p:cNvPr>
          <p:cNvSpPr/>
          <p:nvPr/>
        </p:nvSpPr>
        <p:spPr>
          <a:xfrm>
            <a:off x="4007708" y="108763"/>
            <a:ext cx="1025611" cy="1025611"/>
          </a:xfrm>
          <a:prstGeom prst="ellipse">
            <a:avLst/>
          </a:prstGeom>
          <a:solidFill>
            <a:srgbClr val="ED387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C92D54F-2780-AFCD-D1B1-316B12C5FF40}"/>
              </a:ext>
            </a:extLst>
          </p:cNvPr>
          <p:cNvSpPr/>
          <p:nvPr/>
        </p:nvSpPr>
        <p:spPr>
          <a:xfrm>
            <a:off x="7286871" y="157115"/>
            <a:ext cx="1564124" cy="1596638"/>
          </a:xfrm>
          <a:prstGeom prst="ellipse">
            <a:avLst/>
          </a:prstGeom>
          <a:solidFill>
            <a:srgbClr val="19B59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51697E87-F49C-D1C1-DBAB-39951C9B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939" y="479865"/>
            <a:ext cx="846138" cy="847725"/>
          </a:xfrm>
          <a:prstGeom prst="ellipse">
            <a:avLst/>
          </a:prstGeom>
          <a:solidFill>
            <a:srgbClr val="1185A9">
              <a:alpha val="8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9AE30CE-215D-269F-B1EE-E5E7A0A75B81}"/>
              </a:ext>
            </a:extLst>
          </p:cNvPr>
          <p:cNvSpPr/>
          <p:nvPr/>
        </p:nvSpPr>
        <p:spPr>
          <a:xfrm>
            <a:off x="1240993" y="289564"/>
            <a:ext cx="380601" cy="380601"/>
          </a:xfrm>
          <a:prstGeom prst="ellipse">
            <a:avLst/>
          </a:prstGeom>
          <a:solidFill>
            <a:srgbClr val="DA463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dirty="0">
                <a:cs typeface="Times New Roman" pitchFamily="18" charset="0"/>
              </a:rPr>
              <a:t>9.1 </a:t>
            </a:r>
            <a:r>
              <a:rPr lang="zh-CN" altLang="en-US" dirty="0">
                <a:cs typeface="Times New Roman" pitchFamily="18" charset="0"/>
              </a:rPr>
              <a:t>初识</a:t>
            </a:r>
            <a:r>
              <a:rPr lang="en-US" altLang="zh-CN" dirty="0" err="1">
                <a:latin typeface="+mn-lt"/>
                <a:cs typeface="Times New Roman" pitchFamily="18" charset="0"/>
              </a:rPr>
              <a:t>Vue</a:t>
            </a:r>
            <a:endParaRPr lang="zh-CN" altLang="en-US" dirty="0">
              <a:latin typeface="+mn-lt"/>
              <a:cs typeface="Times New Roman" pitchFamily="18" charset="0"/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</a:t>
            </a:r>
            <a:r>
              <a:rPr lang="zh-CN" altLang="en-US" b="1" u="sng" dirty="0">
                <a:solidFill>
                  <a:srgbClr val="0D74C9"/>
                </a:solidFill>
              </a:rPr>
              <a:t>的基本概念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Vue</a:t>
            </a:r>
            <a:r>
              <a:rPr lang="zh-CN" altLang="zh-CN" dirty="0"/>
              <a:t>（读音</a:t>
            </a:r>
            <a:r>
              <a:rPr lang="en-US" altLang="zh-CN" dirty="0"/>
              <a:t>/</a:t>
            </a:r>
            <a:r>
              <a:rPr lang="en-US" altLang="zh-CN" dirty="0" err="1"/>
              <a:t>Vju</a:t>
            </a:r>
            <a:r>
              <a:rPr lang="en-US" altLang="zh-CN" dirty="0"/>
              <a:t>ː/</a:t>
            </a:r>
            <a:r>
              <a:rPr lang="zh-CN" altLang="zh-CN" dirty="0"/>
              <a:t>，类似于</a:t>
            </a:r>
            <a:r>
              <a:rPr lang="en-US" altLang="zh-CN" dirty="0"/>
              <a:t>View</a:t>
            </a:r>
            <a:r>
              <a:rPr lang="zh-CN" altLang="zh-CN" dirty="0"/>
              <a:t>）是一套用于构建用户界面的渐进式框架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与其他大型框架相比，</a:t>
            </a:r>
            <a:r>
              <a:rPr lang="en-US" altLang="zh-CN" dirty="0" err="1"/>
              <a:t>Vue</a:t>
            </a:r>
            <a:r>
              <a:rPr lang="zh-CN" altLang="zh-CN" dirty="0"/>
              <a:t>被设计为可以自底向上逐层应用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Vue</a:t>
            </a:r>
            <a:r>
              <a:rPr lang="zh-CN" altLang="en-US" dirty="0"/>
              <a:t>可以</a:t>
            </a:r>
            <a:r>
              <a:rPr lang="zh-CN" altLang="zh-CN" dirty="0"/>
              <a:t>开发一个全新项目，也可以将</a:t>
            </a:r>
            <a:r>
              <a:rPr lang="en-US" altLang="zh-CN" dirty="0" err="1"/>
              <a:t>Vue</a:t>
            </a:r>
            <a:r>
              <a:rPr lang="zh-CN" altLang="zh-CN" dirty="0"/>
              <a:t>引入到一个现有的项目中</a:t>
            </a:r>
            <a:endParaRPr lang="en-US" altLang="zh-CN" dirty="0"/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0867" y="1296850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dirty="0">
                <a:cs typeface="Times New Roman" pitchFamily="18" charset="0"/>
              </a:rPr>
              <a:t>9.1 </a:t>
            </a:r>
            <a:r>
              <a:rPr lang="zh-CN" altLang="en-US" dirty="0">
                <a:cs typeface="Times New Roman" pitchFamily="18" charset="0"/>
              </a:rPr>
              <a:t>初识</a:t>
            </a:r>
            <a:r>
              <a:rPr lang="en-US" altLang="zh-CN" dirty="0" err="1">
                <a:latin typeface="+mn-lt"/>
                <a:cs typeface="Times New Roman" pitchFamily="18" charset="0"/>
              </a:rPr>
              <a:t>Vue</a:t>
            </a:r>
            <a:endParaRPr lang="zh-CN" altLang="en-US" dirty="0">
              <a:latin typeface="+mn-lt"/>
              <a:cs typeface="Times New Roman" pitchFamily="18" charset="0"/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>
                <a:solidFill>
                  <a:srgbClr val="0D74C9"/>
                </a:solidFill>
              </a:rPr>
              <a:t>Vue</a:t>
            </a:r>
            <a:r>
              <a:rPr lang="zh-CN" altLang="en-US" b="1" u="sng" dirty="0">
                <a:solidFill>
                  <a:srgbClr val="0D74C9"/>
                </a:solidFill>
              </a:rPr>
              <a:t>的基本工作原理图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/>
              <a:t>Model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/>
              <a:t>View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ViewModel</a:t>
            </a:r>
            <a:endParaRPr lang="en-US" altLang="zh-CN" dirty="0"/>
          </a:p>
        </p:txBody>
      </p:sp>
      <p:grpSp>
        <p:nvGrpSpPr>
          <p:cNvPr id="10" name="组合 9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矩形 10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0867" y="1296850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53249"/>
              </p:ext>
            </p:extLst>
          </p:nvPr>
        </p:nvGraphicFramePr>
        <p:xfrm>
          <a:off x="3271162" y="1693863"/>
          <a:ext cx="5462584" cy="252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982310" imgH="2299748" progId="Visio.Drawing.11">
                  <p:embed/>
                </p:oleObj>
              </mc:Choice>
              <mc:Fallback>
                <p:oleObj name="Visio" r:id="rId3" imgW="4982310" imgH="22997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162" y="1693863"/>
                        <a:ext cx="5462584" cy="2526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dirty="0">
                <a:cs typeface="Times New Roman" pitchFamily="18" charset="0"/>
              </a:rPr>
              <a:t>9.1 </a:t>
            </a:r>
            <a:r>
              <a:rPr lang="zh-CN" altLang="en-US" dirty="0">
                <a:cs typeface="Times New Roman" pitchFamily="18" charset="0"/>
              </a:rPr>
              <a:t>初识</a:t>
            </a:r>
            <a:r>
              <a:rPr lang="en-US" altLang="zh-CN" dirty="0" err="1">
                <a:latin typeface="+mn-lt"/>
                <a:cs typeface="Times New Roman" pitchFamily="18" charset="0"/>
              </a:rPr>
              <a:t>Vue</a:t>
            </a:r>
            <a:endParaRPr lang="zh-CN" altLang="en-US" dirty="0">
              <a:latin typeface="+mn-lt"/>
              <a:cs typeface="Times New Roman" pitchFamily="18" charset="0"/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</a:t>
            </a:r>
            <a:r>
              <a:rPr lang="zh-CN" altLang="en-US" b="1" u="sng" dirty="0">
                <a:solidFill>
                  <a:srgbClr val="0D74C9"/>
                </a:solidFill>
              </a:rPr>
              <a:t>的优势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dirty="0"/>
              <a:t>轻量级：</a:t>
            </a:r>
            <a:r>
              <a:rPr lang="en-US" altLang="zh-CN" dirty="0" err="1"/>
              <a:t>Vue</a:t>
            </a:r>
            <a:r>
              <a:rPr lang="zh-CN" altLang="zh-CN" dirty="0"/>
              <a:t>简单、直接，所以</a:t>
            </a:r>
            <a:r>
              <a:rPr lang="en-US" altLang="zh-CN" dirty="0"/>
              <a:t>Vue</a:t>
            </a:r>
            <a:r>
              <a:rPr lang="zh-CN" altLang="zh-CN" dirty="0"/>
              <a:t>使用起来更加友好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dirty="0"/>
              <a:t>数据绑定：数据驱动视图，视图也可以驱动数据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dirty="0"/>
              <a:t>指令：</a:t>
            </a:r>
            <a:r>
              <a:rPr lang="zh-CN" altLang="zh-CN" dirty="0"/>
              <a:t>指令绑定在元素上时，指令会给绑定的元素添加一些特殊的行为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dirty="0"/>
              <a:t>插件：</a:t>
            </a:r>
            <a:r>
              <a:rPr lang="zh-CN" altLang="zh-CN" dirty="0"/>
              <a:t>插件用于对</a:t>
            </a:r>
            <a:r>
              <a:rPr lang="en-US" altLang="zh-CN" dirty="0" err="1"/>
              <a:t>Vue</a:t>
            </a:r>
            <a:r>
              <a:rPr lang="zh-CN" altLang="zh-CN" dirty="0"/>
              <a:t>框架功能进行扩展</a:t>
            </a:r>
            <a:endParaRPr lang="en-US" altLang="zh-CN" dirty="0"/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0867" y="1296850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dirty="0">
                <a:cs typeface="Times New Roman" pitchFamily="18" charset="0"/>
              </a:rPr>
              <a:t>9.1 </a:t>
            </a:r>
            <a:r>
              <a:rPr lang="zh-CN" altLang="en-US" dirty="0">
                <a:cs typeface="Times New Roman" pitchFamily="18" charset="0"/>
              </a:rPr>
              <a:t>初识</a:t>
            </a:r>
            <a:r>
              <a:rPr lang="en-US" altLang="zh-CN" dirty="0" err="1">
                <a:latin typeface="+mn-lt"/>
                <a:cs typeface="Times New Roman" pitchFamily="18" charset="0"/>
              </a:rPr>
              <a:t>Vue</a:t>
            </a:r>
            <a:endParaRPr lang="zh-CN" altLang="en-US" dirty="0">
              <a:latin typeface="+mn-lt"/>
              <a:cs typeface="Times New Roman" pitchFamily="18" charset="0"/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>
                <a:solidFill>
                  <a:srgbClr val="0D74C9"/>
                </a:solidFill>
              </a:rPr>
              <a:t>Vue</a:t>
            </a:r>
            <a:r>
              <a:rPr lang="zh-CN" altLang="en-US" b="1" u="sng" dirty="0">
                <a:solidFill>
                  <a:srgbClr val="0D74C9"/>
                </a:solidFill>
              </a:rPr>
              <a:t>、</a:t>
            </a:r>
            <a:r>
              <a:rPr lang="en-US" altLang="zh-CN" b="1" u="sng" dirty="0">
                <a:solidFill>
                  <a:srgbClr val="0D74C9"/>
                </a:solidFill>
              </a:rPr>
              <a:t>Angular</a:t>
            </a:r>
            <a:r>
              <a:rPr lang="zh-CN" altLang="en-US" b="1" u="sng" dirty="0">
                <a:solidFill>
                  <a:srgbClr val="0D74C9"/>
                </a:solidFill>
              </a:rPr>
              <a:t>和</a:t>
            </a:r>
            <a:r>
              <a:rPr lang="en-US" altLang="zh-CN" b="1" u="sng" dirty="0">
                <a:solidFill>
                  <a:srgbClr val="0D74C9"/>
                </a:solidFill>
              </a:rPr>
              <a:t>React</a:t>
            </a:r>
            <a:r>
              <a:rPr lang="zh-CN" altLang="en-US" b="1" u="sng" dirty="0">
                <a:solidFill>
                  <a:srgbClr val="0D74C9"/>
                </a:solidFill>
              </a:rPr>
              <a:t>的区别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React</a:t>
            </a:r>
            <a:r>
              <a:rPr lang="zh-CN" altLang="zh-CN" dirty="0"/>
              <a:t>和</a:t>
            </a:r>
            <a:r>
              <a:rPr lang="en-US" altLang="zh-CN" dirty="0"/>
              <a:t>Vue</a:t>
            </a:r>
            <a:r>
              <a:rPr lang="zh-CN" altLang="zh-CN" dirty="0"/>
              <a:t>的中心思想是一切都是组件，组件之间可以实现嵌套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React</a:t>
            </a:r>
            <a:r>
              <a:rPr lang="zh-CN" altLang="zh-CN" dirty="0"/>
              <a:t>采用了特殊的</a:t>
            </a:r>
            <a:r>
              <a:rPr lang="en-US" altLang="zh-CN" dirty="0"/>
              <a:t>JSX</a:t>
            </a:r>
            <a:r>
              <a:rPr lang="zh-CN" altLang="zh-CN" dirty="0"/>
              <a:t>语法，</a:t>
            </a:r>
            <a:r>
              <a:rPr lang="en-US" altLang="zh-CN" dirty="0" err="1"/>
              <a:t>Vue</a:t>
            </a:r>
            <a:r>
              <a:rPr lang="zh-CN" altLang="zh-CN" dirty="0"/>
              <a:t>中推崇编写以</a:t>
            </a:r>
            <a:r>
              <a:rPr lang="en-US" altLang="zh-CN" dirty="0"/>
              <a:t>*.</a:t>
            </a:r>
            <a:r>
              <a:rPr lang="en-US" altLang="zh-CN" dirty="0" err="1"/>
              <a:t>vue</a:t>
            </a:r>
            <a:r>
              <a:rPr lang="zh-CN" altLang="zh-CN" dirty="0"/>
              <a:t>后缀命名的文件格式</a:t>
            </a:r>
            <a:endParaRPr lang="en-US" altLang="zh-CN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矩形 13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0867" y="1296850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Visual Studio Code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编辑器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>
                <a:solidFill>
                  <a:srgbClr val="0D74C9"/>
                </a:solidFill>
              </a:rPr>
              <a:t>Visual Studio Code</a:t>
            </a:r>
            <a:r>
              <a:rPr lang="zh-CN" altLang="en-US" b="1" u="sng" dirty="0">
                <a:solidFill>
                  <a:srgbClr val="0D74C9"/>
                </a:solidFill>
              </a:rPr>
              <a:t>下载地址</a:t>
            </a:r>
            <a:r>
              <a:rPr lang="zh-CN" altLang="en-US" dirty="0"/>
              <a:t>：</a:t>
            </a:r>
            <a:r>
              <a:rPr lang="en-US" altLang="zh-CN" dirty="0">
                <a:hlinkClick r:id="rId3"/>
              </a:rPr>
              <a:t>https://code.visualstudio.com/Download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60" y="2638644"/>
            <a:ext cx="4118807" cy="3452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8" name="矩形 17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Visual Studio Code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编辑器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>
                <a:solidFill>
                  <a:srgbClr val="0D74C9"/>
                </a:solidFill>
              </a:rPr>
              <a:t>Visual Studio Code</a:t>
            </a:r>
            <a:r>
              <a:rPr lang="zh-CN" altLang="en-US" b="1" u="sng" dirty="0">
                <a:solidFill>
                  <a:srgbClr val="0D74C9"/>
                </a:solidFill>
              </a:rPr>
              <a:t>编辑器特点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轻巧极速，占用系统资源较少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具备语法高亮显示、智能代码补全、自定义快捷键和代码匹配等功能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跨平台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主题界面的设计比较人性化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提供了丰富</a:t>
            </a:r>
            <a:r>
              <a:rPr lang="zh-CN" altLang="en-US" dirty="0"/>
              <a:t>的</a:t>
            </a:r>
            <a:r>
              <a:rPr lang="zh-CN" altLang="zh-CN" dirty="0"/>
              <a:t>插件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的下载和引入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</a:t>
            </a:r>
            <a:r>
              <a:rPr lang="zh-CN" altLang="en-US" b="1" u="sng" dirty="0">
                <a:solidFill>
                  <a:srgbClr val="0D74C9"/>
                </a:solidFill>
              </a:rPr>
              <a:t>官网地址</a:t>
            </a:r>
            <a:r>
              <a:rPr lang="zh-CN" altLang="en-US" dirty="0"/>
              <a:t>：</a:t>
            </a:r>
            <a:r>
              <a:rPr lang="en-US" altLang="zh-CN" dirty="0">
                <a:hlinkClick r:id="rId3"/>
              </a:rPr>
              <a:t>https://cn.vuejs.org/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03" y="2638644"/>
            <a:ext cx="3930605" cy="3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的下载和引入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</a:t>
            </a:r>
            <a:r>
              <a:rPr lang="zh-CN" altLang="en-US" b="1" u="sng" dirty="0">
                <a:solidFill>
                  <a:srgbClr val="0D74C9"/>
                </a:solidFill>
              </a:rPr>
              <a:t>官网版本展示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6553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70" y="2315478"/>
            <a:ext cx="4836474" cy="305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8" name="矩形 17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的下载和引入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</a:t>
            </a:r>
            <a:r>
              <a:rPr lang="zh-CN" altLang="en-US" b="1" u="sng" dirty="0">
                <a:solidFill>
                  <a:srgbClr val="0D74C9"/>
                </a:solidFill>
              </a:rPr>
              <a:t>核心文件</a:t>
            </a:r>
            <a:r>
              <a:rPr lang="en-US" altLang="zh-CN" b="1" u="sng" dirty="0">
                <a:solidFill>
                  <a:srgbClr val="0D74C9"/>
                </a:solidFill>
              </a:rPr>
              <a:t>vue.js</a:t>
            </a:r>
            <a:r>
              <a:rPr lang="zh-CN" altLang="en-US" b="1" u="sng" dirty="0">
                <a:solidFill>
                  <a:srgbClr val="0D74C9"/>
                </a:solidFill>
              </a:rPr>
              <a:t>引入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grpSp>
        <p:nvGrpSpPr>
          <p:cNvPr id="23" name="组合 9"/>
          <p:cNvGrpSpPr>
            <a:grpSpLocks/>
          </p:cNvGrpSpPr>
          <p:nvPr/>
        </p:nvGrpSpPr>
        <p:grpSpPr bwMode="auto">
          <a:xfrm>
            <a:off x="2588947" y="2870966"/>
            <a:ext cx="3842349" cy="2443162"/>
            <a:chOff x="1277816" y="3552093"/>
            <a:chExt cx="2276985" cy="1955150"/>
          </a:xfrm>
        </p:grpSpPr>
        <p:sp>
          <p:nvSpPr>
            <p:cNvPr id="24" name="矩形 10"/>
            <p:cNvSpPr>
              <a:spLocks noChangeArrowheads="1"/>
            </p:cNvSpPr>
            <p:nvPr/>
          </p:nvSpPr>
          <p:spPr bwMode="auto">
            <a:xfrm>
              <a:off x="1277816" y="3552093"/>
              <a:ext cx="2271831" cy="1955150"/>
            </a:xfrm>
            <a:prstGeom prst="rect">
              <a:avLst/>
            </a:prstGeom>
            <a:solidFill>
              <a:srgbClr val="00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5" name="矩形 11"/>
            <p:cNvSpPr>
              <a:spLocks noChangeArrowheads="1"/>
            </p:cNvSpPr>
            <p:nvPr/>
          </p:nvSpPr>
          <p:spPr bwMode="auto">
            <a:xfrm>
              <a:off x="1368513" y="3616638"/>
              <a:ext cx="2186288" cy="181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/*!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* Vue.js v2.6.10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* (c) 2014-2019 Evan You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* Released under the MIT License.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*/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&lt;script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src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="vue.js"&gt;&lt;/script&gt;</a:t>
              </a:r>
            </a:p>
          </p:txBody>
        </p:sp>
      </p:grpSp>
      <p:sp>
        <p:nvSpPr>
          <p:cNvPr id="26" name="圆角矩形 19"/>
          <p:cNvSpPr>
            <a:spLocks noChangeArrowheads="1"/>
          </p:cNvSpPr>
          <p:nvPr/>
        </p:nvSpPr>
        <p:spPr bwMode="auto">
          <a:xfrm>
            <a:off x="4510122" y="2532514"/>
            <a:ext cx="175895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ACE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dirty="0"/>
              <a:t>引入</a:t>
            </a:r>
            <a:r>
              <a:rPr lang="en-US" altLang="zh-CN" dirty="0"/>
              <a:t>vue.js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矩形 13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git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-bash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命令行工具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git</a:t>
            </a:r>
            <a:r>
              <a:rPr lang="en-US" altLang="zh-CN" b="1" u="sng" dirty="0">
                <a:solidFill>
                  <a:srgbClr val="0D74C9"/>
                </a:solidFill>
              </a:rPr>
              <a:t>-bash</a:t>
            </a:r>
            <a:r>
              <a:rPr lang="zh-CN" altLang="en-US" b="1" u="sng" dirty="0">
                <a:solidFill>
                  <a:srgbClr val="0D74C9"/>
                </a:solidFill>
              </a:rPr>
              <a:t>命令行工具官网地址</a:t>
            </a:r>
            <a:r>
              <a:rPr lang="zh-CN" altLang="en-US" dirty="0"/>
              <a:t>：</a:t>
            </a:r>
            <a:r>
              <a:rPr lang="en-US" altLang="zh-CN" dirty="0">
                <a:hlinkClick r:id="rId3"/>
              </a:rPr>
              <a:t> https://git-scm.com/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6656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0" y="2659280"/>
            <a:ext cx="4491100" cy="246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b="1"/>
              <a:t>学习目标</a:t>
            </a:r>
            <a:endParaRPr lang="zh-CN" altLang="en-US"/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1765331" y="1551019"/>
            <a:ext cx="5629212" cy="3957575"/>
            <a:chOff x="1671783" y="1414593"/>
            <a:chExt cx="5628984" cy="3957378"/>
          </a:xfrm>
        </p:grpSpPr>
        <p:graphicFrame>
          <p:nvGraphicFramePr>
            <p:cNvPr id="2" name="图表 3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2986859"/>
                </p:ext>
              </p:extLst>
            </p:nvPr>
          </p:nvGraphicFramePr>
          <p:xfrm>
            <a:off x="1671783" y="1414593"/>
            <a:ext cx="5628984" cy="39573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157" name="组合 37"/>
            <p:cNvGrpSpPr>
              <a:grpSpLocks/>
            </p:cNvGrpSpPr>
            <p:nvPr/>
          </p:nvGrpSpPr>
          <p:grpSpPr bwMode="auto">
            <a:xfrm>
              <a:off x="3459192" y="1906649"/>
              <a:ext cx="2572726" cy="2420927"/>
              <a:chOff x="3459192" y="1906649"/>
              <a:chExt cx="2572726" cy="2420927"/>
            </a:xfrm>
          </p:grpSpPr>
          <p:sp>
            <p:nvSpPr>
              <p:cNvPr id="39" name="弧形 38"/>
              <p:cNvSpPr/>
              <p:nvPr/>
            </p:nvSpPr>
            <p:spPr bwMode="auto">
              <a:xfrm rot="5400000">
                <a:off x="3827497" y="2732113"/>
                <a:ext cx="1312796" cy="1312810"/>
              </a:xfrm>
              <a:prstGeom prst="arc">
                <a:avLst>
                  <a:gd name="adj1" fmla="val 5382197"/>
                  <a:gd name="adj2" fmla="val 0"/>
                </a:avLst>
              </a:prstGeom>
              <a:noFill/>
              <a:ln w="57150" cap="flat" cmpd="sng" algn="ctr">
                <a:solidFill>
                  <a:srgbClr val="4F81BD">
                    <a:lumMod val="20000"/>
                    <a:lumOff val="8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" name="弧形 39"/>
              <p:cNvSpPr/>
              <p:nvPr/>
            </p:nvSpPr>
            <p:spPr bwMode="auto">
              <a:xfrm>
                <a:off x="3943373" y="2849590"/>
                <a:ext cx="1081043" cy="1084208"/>
              </a:xfrm>
              <a:prstGeom prst="arc">
                <a:avLst>
                  <a:gd name="adj1" fmla="val 10763236"/>
                  <a:gd name="adj2" fmla="val 0"/>
                </a:avLst>
              </a:prstGeom>
              <a:noFill/>
              <a:ln w="57150" cap="flat" cmpd="sng" algn="ctr">
                <a:solidFill>
                  <a:srgbClr val="4F81BD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" name="弧形 40"/>
              <p:cNvSpPr/>
              <p:nvPr/>
            </p:nvSpPr>
            <p:spPr bwMode="auto">
              <a:xfrm rot="16200000">
                <a:off x="4022750" y="2994041"/>
                <a:ext cx="898480" cy="822292"/>
              </a:xfrm>
              <a:prstGeom prst="arc">
                <a:avLst>
                  <a:gd name="adj1" fmla="val 16251812"/>
                  <a:gd name="adj2" fmla="val 0"/>
                </a:avLst>
              </a:prstGeom>
              <a:noFill/>
              <a:ln w="57150" cap="flat" cmpd="sng" algn="ctr">
                <a:solidFill>
                  <a:srgbClr val="4F81BD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 bwMode="auto">
              <a:xfrm rot="18386741" flipH="1">
                <a:off x="3138548" y="2227319"/>
                <a:ext cx="1041348" cy="4000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spc="3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 rot="13890666" flipH="1" flipV="1">
                <a:off x="4991880" y="2509086"/>
                <a:ext cx="1039760" cy="4000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spc="3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掌握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 bwMode="auto">
              <a:xfrm rot="8184459" flipH="1" flipV="1">
                <a:off x="4992668" y="3927448"/>
                <a:ext cx="1039771" cy="4000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spc="3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掌握</a:t>
                </a:r>
              </a:p>
            </p:txBody>
          </p:sp>
        </p:grp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387350" y="1771650"/>
            <a:ext cx="2851150" cy="1141413"/>
            <a:chOff x="153988" y="1614313"/>
            <a:chExt cx="2850318" cy="1141457"/>
          </a:xfrm>
        </p:grpSpPr>
        <p:sp>
          <p:nvSpPr>
            <p:cNvPr id="5149" name="矩形 5"/>
            <p:cNvSpPr>
              <a:spLocks noChangeArrowheads="1"/>
            </p:cNvSpPr>
            <p:nvPr/>
          </p:nvSpPr>
          <p:spPr bwMode="auto">
            <a:xfrm>
              <a:off x="790683" y="1742283"/>
              <a:ext cx="2213623" cy="7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 eaLnBrk="1" hangingPunct="1">
                <a:lnSpc>
                  <a:spcPct val="1250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了解</a:t>
              </a:r>
              <a:r>
                <a:rPr lang="en-US" altLang="zh-CN" b="1" dirty="0" err="1">
                  <a:latin typeface="微软雅黑" pitchFamily="34" charset="-122"/>
                  <a:ea typeface="微软雅黑" pitchFamily="34" charset="-122"/>
                </a:rPr>
                <a:t>Vue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核心设计思想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150" name="组合 16"/>
            <p:cNvGrpSpPr>
              <a:grpSpLocks/>
            </p:cNvGrpSpPr>
            <p:nvPr/>
          </p:nvGrpSpPr>
          <p:grpSpPr bwMode="auto"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5154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198" y="2352244"/>
                <a:ext cx="372267" cy="652213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55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2939" y="3004457"/>
                <a:ext cx="1815535" cy="0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51" name="组合 15"/>
            <p:cNvGrpSpPr>
              <a:grpSpLocks/>
            </p:cNvGrpSpPr>
            <p:nvPr/>
          </p:nvGrpSpPr>
          <p:grpSpPr bwMode="auto"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49" name="椭圆 48"/>
              <p:cNvSpPr/>
              <p:nvPr/>
            </p:nvSpPr>
            <p:spPr bwMode="auto">
              <a:xfrm>
                <a:off x="1232465" y="3558474"/>
                <a:ext cx="474286" cy="47467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287984" y="3529898"/>
                <a:ext cx="334696" cy="52230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6176963" y="1804988"/>
            <a:ext cx="2560637" cy="1103312"/>
            <a:chOff x="6135688" y="2109791"/>
            <a:chExt cx="2560637" cy="1100134"/>
          </a:xfrm>
        </p:grpSpPr>
        <p:grpSp>
          <p:nvGrpSpPr>
            <p:cNvPr id="5142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5147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198" y="2352244"/>
                <a:ext cx="372267" cy="652213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48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939" y="3004457"/>
                <a:ext cx="1815535" cy="0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43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57" name="椭圆 56"/>
              <p:cNvSpPr/>
              <p:nvPr/>
            </p:nvSpPr>
            <p:spPr bwMode="auto">
              <a:xfrm>
                <a:off x="1232465" y="3558541"/>
                <a:ext cx="474415" cy="47529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300921" y="3530023"/>
                <a:ext cx="335911" cy="52282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44" name="矩形 46"/>
            <p:cNvSpPr>
              <a:spLocks noChangeArrowheads="1"/>
            </p:cNvSpPr>
            <p:nvPr/>
          </p:nvSpPr>
          <p:spPr bwMode="auto">
            <a:xfrm>
              <a:off x="6135688" y="2232572"/>
              <a:ext cx="1925366" cy="78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 algn="r" eaLnBrk="1" hangingPunct="1">
                <a:lnSpc>
                  <a:spcPct val="1250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掌握</a:t>
              </a:r>
              <a:r>
                <a:rPr lang="en-US" altLang="zh-CN" b="1" dirty="0" err="1">
                  <a:latin typeface="微软雅黑" pitchFamily="34" charset="-122"/>
                  <a:ea typeface="微软雅黑" pitchFamily="34" charset="-122"/>
                </a:rPr>
                <a:t>Vue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开发环境的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搭建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8" name="组合 67"/>
          <p:cNvGrpSpPr>
            <a:grpSpLocks/>
          </p:cNvGrpSpPr>
          <p:nvPr/>
        </p:nvGrpSpPr>
        <p:grpSpPr bwMode="auto">
          <a:xfrm flipV="1">
            <a:off x="6186488" y="4081463"/>
            <a:ext cx="2560637" cy="1103312"/>
            <a:chOff x="6135688" y="2109791"/>
            <a:chExt cx="2560637" cy="1100134"/>
          </a:xfrm>
        </p:grpSpPr>
        <p:grpSp>
          <p:nvGrpSpPr>
            <p:cNvPr id="5135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5140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198" y="2352244"/>
                <a:ext cx="372267" cy="652213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41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939" y="3004457"/>
                <a:ext cx="1815535" cy="0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36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366"/>
              <a:chOff x="1232465" y="3530023"/>
              <a:chExt cx="474415" cy="522821"/>
            </a:xfrm>
          </p:grpSpPr>
          <p:sp>
            <p:nvSpPr>
              <p:cNvPr id="72" name="椭圆 71"/>
              <p:cNvSpPr/>
              <p:nvPr/>
            </p:nvSpPr>
            <p:spPr bwMode="auto">
              <a:xfrm>
                <a:off x="1232465" y="3558541"/>
                <a:ext cx="474415" cy="47529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flipV="1">
                <a:off x="1300921" y="3530023"/>
                <a:ext cx="335911" cy="52282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37" name="矩形 46"/>
            <p:cNvSpPr>
              <a:spLocks noChangeArrowheads="1"/>
            </p:cNvSpPr>
            <p:nvPr/>
          </p:nvSpPr>
          <p:spPr bwMode="auto">
            <a:xfrm flipV="1">
              <a:off x="6135688" y="2232569"/>
              <a:ext cx="1925366" cy="78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 algn="r" eaLnBrk="1" hangingPunct="1">
                <a:lnSpc>
                  <a:spcPct val="1250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掌握</a:t>
              </a:r>
              <a:r>
                <a:rPr lang="en-US" altLang="zh-CN" b="1" dirty="0" err="1">
                  <a:latin typeface="微软雅黑" pitchFamily="34" charset="-122"/>
                  <a:ea typeface="微软雅黑" pitchFamily="34" charset="-122"/>
                </a:rPr>
                <a:t>Vue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项目的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创建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>
            <a:grpSpLocks/>
          </p:cNvGrpSpPr>
          <p:nvPr/>
        </p:nvGrpSpPr>
        <p:grpSpPr bwMode="auto">
          <a:xfrm flipH="1" flipV="1">
            <a:off x="398463" y="4068763"/>
            <a:ext cx="2560637" cy="1103312"/>
            <a:chOff x="6135688" y="2109791"/>
            <a:chExt cx="2560637" cy="1100134"/>
          </a:xfrm>
        </p:grpSpPr>
        <p:grpSp>
          <p:nvGrpSpPr>
            <p:cNvPr id="5128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5133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198" y="2352244"/>
                <a:ext cx="372267" cy="652213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34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939" y="3004457"/>
                <a:ext cx="1815535" cy="0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29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366"/>
              <a:chOff x="1232465" y="3530023"/>
              <a:chExt cx="474415" cy="522821"/>
            </a:xfrm>
          </p:grpSpPr>
          <p:sp>
            <p:nvSpPr>
              <p:cNvPr id="80" name="椭圆 79"/>
              <p:cNvSpPr/>
              <p:nvPr/>
            </p:nvSpPr>
            <p:spPr bwMode="auto">
              <a:xfrm>
                <a:off x="1232465" y="3558541"/>
                <a:ext cx="474415" cy="47529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flipV="1">
                <a:off x="1300921" y="3530023"/>
                <a:ext cx="335911" cy="52282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30" name="矩形 46"/>
            <p:cNvSpPr>
              <a:spLocks noChangeArrowheads="1"/>
            </p:cNvSpPr>
            <p:nvPr/>
          </p:nvSpPr>
          <p:spPr bwMode="auto">
            <a:xfrm flipV="1">
              <a:off x="6135688" y="2232569"/>
              <a:ext cx="1925366" cy="78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 eaLnBrk="1" hangingPunct="1">
                <a:lnSpc>
                  <a:spcPct val="1250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掌握</a:t>
              </a:r>
              <a:r>
                <a:rPr lang="en-US" altLang="zh-CN" b="1" dirty="0" err="1">
                  <a:latin typeface="微软雅黑" pitchFamily="34" charset="-122"/>
                  <a:ea typeface="微软雅黑" pitchFamily="34" charset="-122"/>
                </a:rPr>
                <a:t>Vue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开发和调试工具的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使用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7" name="矩形 16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git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-bash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命令行工具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git</a:t>
            </a:r>
            <a:r>
              <a:rPr lang="en-US" altLang="zh-CN" b="1" u="sng" dirty="0">
                <a:solidFill>
                  <a:srgbClr val="0D74C9"/>
                </a:solidFill>
              </a:rPr>
              <a:t>-bash</a:t>
            </a:r>
            <a:r>
              <a:rPr lang="zh-CN" altLang="en-US" b="1" u="sng" dirty="0">
                <a:solidFill>
                  <a:srgbClr val="0D74C9"/>
                </a:solidFill>
              </a:rPr>
              <a:t>下载安装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6758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19" y="2634113"/>
            <a:ext cx="3869392" cy="300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git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-bash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命令行工具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git</a:t>
            </a:r>
            <a:r>
              <a:rPr lang="en-US" altLang="zh-CN" b="1" u="sng" dirty="0">
                <a:solidFill>
                  <a:srgbClr val="0D74C9"/>
                </a:solidFill>
              </a:rPr>
              <a:t>-bash</a:t>
            </a:r>
            <a:r>
              <a:rPr lang="zh-CN" altLang="en-US" b="1" u="sng" dirty="0">
                <a:solidFill>
                  <a:srgbClr val="0D74C9"/>
                </a:solidFill>
              </a:rPr>
              <a:t>启动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68610" name="Picture 2" descr="sdf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8" y="2787519"/>
            <a:ext cx="4331322" cy="15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Node.js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>
                <a:solidFill>
                  <a:srgbClr val="0D74C9"/>
                </a:solidFill>
              </a:rPr>
              <a:t>node</a:t>
            </a:r>
            <a:r>
              <a:rPr lang="zh-CN" altLang="en-US" b="1" u="sng" dirty="0">
                <a:solidFill>
                  <a:srgbClr val="0D74C9"/>
                </a:solidFill>
              </a:rPr>
              <a:t>官网地址</a:t>
            </a:r>
            <a:r>
              <a:rPr lang="zh-CN" altLang="en-US" dirty="0"/>
              <a:t>：</a:t>
            </a:r>
            <a:r>
              <a:rPr lang="en-US" altLang="zh-CN" dirty="0">
                <a:hlinkClick r:id="rId3"/>
              </a:rPr>
              <a:t>http://nodejs.cn/download/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93" y="2638641"/>
            <a:ext cx="6080840" cy="273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3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Node.js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打开</a:t>
            </a:r>
            <a:r>
              <a:rPr lang="en-US" altLang="zh-CN" b="1" u="sng" dirty="0">
                <a:solidFill>
                  <a:srgbClr val="0D74C9"/>
                </a:solidFill>
              </a:rPr>
              <a:t>node</a:t>
            </a:r>
            <a:r>
              <a:rPr lang="zh-CN" altLang="en-US" b="1" u="sng" dirty="0">
                <a:solidFill>
                  <a:srgbClr val="0D74C9"/>
                </a:solidFill>
              </a:rPr>
              <a:t>官网下载压缩包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69634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72" y="2707911"/>
            <a:ext cx="4074055" cy="2057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Node.js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安装</a:t>
            </a:r>
            <a:r>
              <a:rPr lang="en-US" altLang="zh-CN" b="1" u="sng" dirty="0">
                <a:solidFill>
                  <a:srgbClr val="0D74C9"/>
                </a:solidFill>
              </a:rPr>
              <a:t>node</a:t>
            </a:r>
            <a:r>
              <a:rPr lang="zh-CN" altLang="en-US" dirty="0"/>
              <a:t>：点击对话框中的“</a:t>
            </a:r>
            <a:r>
              <a:rPr lang="en-US" altLang="zh-CN" dirty="0"/>
              <a:t>Next</a:t>
            </a:r>
            <a:r>
              <a:rPr lang="zh-CN" altLang="en-US" dirty="0"/>
              <a:t>”，进入下一步。</a:t>
            </a:r>
            <a:endParaRPr lang="en-US" altLang="zh-CN" dirty="0"/>
          </a:p>
        </p:txBody>
      </p:sp>
      <p:pic>
        <p:nvPicPr>
          <p:cNvPr id="7065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80" y="2638644"/>
            <a:ext cx="3465891" cy="270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Node.js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查看</a:t>
            </a:r>
            <a:r>
              <a:rPr lang="en-US" altLang="zh-CN" b="1" u="sng" dirty="0">
                <a:solidFill>
                  <a:srgbClr val="0D74C9"/>
                </a:solidFill>
              </a:rPr>
              <a:t>node</a:t>
            </a:r>
            <a:r>
              <a:rPr lang="zh-CN" altLang="en-US" b="1" u="sng" dirty="0">
                <a:solidFill>
                  <a:srgbClr val="0D74C9"/>
                </a:solidFill>
              </a:rPr>
              <a:t>版本</a:t>
            </a:r>
            <a:r>
              <a:rPr lang="zh-CN" altLang="en-US" dirty="0"/>
              <a:t>：打开命令工具，执行“</a:t>
            </a:r>
            <a:r>
              <a:rPr lang="en-US" altLang="zh-CN" dirty="0"/>
              <a:t>node –v</a:t>
            </a:r>
            <a:r>
              <a:rPr lang="zh-CN" altLang="en-US" dirty="0"/>
              <a:t>”</a:t>
            </a:r>
            <a:r>
              <a:rPr lang="en-US" altLang="zh-CN" dirty="0"/>
              <a:t> </a:t>
            </a:r>
            <a:r>
              <a:rPr lang="zh-CN" altLang="en-US" dirty="0"/>
              <a:t>命令查看版本号。</a:t>
            </a:r>
            <a:endParaRPr lang="en-US" altLang="zh-CN" dirty="0"/>
          </a:p>
        </p:txBody>
      </p:sp>
      <p:pic>
        <p:nvPicPr>
          <p:cNvPr id="71682" name="Picture 2" descr="11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00" y="2714145"/>
            <a:ext cx="4945616" cy="236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Node.js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案例</a:t>
            </a:r>
            <a:r>
              <a:rPr lang="zh-CN" altLang="en-US" dirty="0"/>
              <a:t>：编写</a:t>
            </a:r>
            <a:r>
              <a:rPr lang="en-US" altLang="zh-CN" dirty="0"/>
              <a:t>Hello World</a:t>
            </a:r>
            <a:r>
              <a:rPr lang="zh-CN" altLang="en-US" dirty="0"/>
              <a:t>程序，并在</a:t>
            </a:r>
            <a:r>
              <a:rPr lang="en-US" altLang="zh-CN" dirty="0"/>
              <a:t>REPL</a:t>
            </a:r>
            <a:r>
              <a:rPr lang="zh-CN" altLang="en-US" dirty="0"/>
              <a:t>交互式环境中执行</a:t>
            </a:r>
            <a:r>
              <a:rPr lang="en-US" altLang="zh-CN" dirty="0"/>
              <a:t>JavaScript</a:t>
            </a:r>
            <a:r>
              <a:rPr lang="zh-CN" altLang="en-US" dirty="0"/>
              <a:t>代码。</a:t>
            </a:r>
            <a:endParaRPr lang="en-US" altLang="zh-CN" dirty="0"/>
          </a:p>
        </p:txBody>
      </p:sp>
      <p:pic>
        <p:nvPicPr>
          <p:cNvPr id="72706" name="Picture 2" descr="hgh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98" y="2692705"/>
            <a:ext cx="3875014" cy="161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10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98" y="4446005"/>
            <a:ext cx="3883179" cy="13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npm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包管理工具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8066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npm</a:t>
            </a:r>
            <a:r>
              <a:rPr lang="zh-CN" altLang="en-US" b="1" u="sng" dirty="0">
                <a:solidFill>
                  <a:srgbClr val="0D74C9"/>
                </a:solidFill>
              </a:rPr>
              <a:t>官网地址</a:t>
            </a:r>
            <a:r>
              <a:rPr lang="zh-CN" altLang="en-US" dirty="0"/>
              <a:t>：</a:t>
            </a:r>
            <a:r>
              <a:rPr lang="en-US" altLang="zh-CN" dirty="0">
                <a:hlinkClick r:id="rId3"/>
              </a:rPr>
              <a:t>https://www.npmjs.cn/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34" y="2638644"/>
            <a:ext cx="49149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3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npm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包管理工具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806638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npm</a:t>
            </a:r>
            <a:r>
              <a:rPr lang="zh-CN" altLang="en-US" b="1" u="sng" dirty="0">
                <a:solidFill>
                  <a:srgbClr val="0D74C9"/>
                </a:solidFill>
              </a:rPr>
              <a:t>的基本概念</a:t>
            </a:r>
            <a:r>
              <a:rPr lang="zh-CN" altLang="en-US" dirty="0"/>
              <a:t>：</a:t>
            </a:r>
            <a:r>
              <a:rPr lang="en-US" altLang="zh-CN" dirty="0" err="1"/>
              <a:t>npm</a:t>
            </a:r>
            <a:r>
              <a:rPr lang="zh-CN" altLang="zh-CN" dirty="0"/>
              <a:t>（</a:t>
            </a:r>
            <a:r>
              <a:rPr lang="en-US" altLang="zh-CN" dirty="0"/>
              <a:t>Node.js Package Manager</a:t>
            </a:r>
            <a:r>
              <a:rPr lang="zh-CN" altLang="zh-CN" dirty="0"/>
              <a:t>）是一个</a:t>
            </a:r>
            <a:r>
              <a:rPr lang="en-US" altLang="zh-CN" dirty="0"/>
              <a:t>Node.js</a:t>
            </a:r>
            <a:r>
              <a:rPr lang="zh-CN" altLang="zh-CN" dirty="0"/>
              <a:t>的包管理工具，用来解决</a:t>
            </a:r>
            <a:r>
              <a:rPr lang="en-US" altLang="zh-CN" dirty="0"/>
              <a:t>Node.js</a:t>
            </a:r>
            <a:r>
              <a:rPr lang="zh-CN" altLang="zh-CN" dirty="0"/>
              <a:t>代码部署问题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使用场景需求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从</a:t>
            </a:r>
            <a:r>
              <a:rPr lang="en-US" altLang="zh-CN" dirty="0" err="1"/>
              <a:t>npm</a:t>
            </a:r>
            <a:r>
              <a:rPr lang="zh-CN" altLang="zh-CN" dirty="0"/>
              <a:t>服务器下载别人编写的第三方包到本地使用</a:t>
            </a:r>
            <a:r>
              <a:rPr lang="zh-CN" altLang="en-US" dirty="0"/>
              <a:t>。</a:t>
            </a:r>
            <a:endParaRPr lang="zh-CN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从</a:t>
            </a:r>
            <a:r>
              <a:rPr lang="en-US" altLang="zh-CN" dirty="0" err="1"/>
              <a:t>npm</a:t>
            </a:r>
            <a:r>
              <a:rPr lang="zh-CN" altLang="zh-CN" dirty="0"/>
              <a:t>服务器下载并安装别人编写的命令程序到本地使用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dirty="0"/>
              <a:t>将自己编写的包或命令行程序上传到</a:t>
            </a:r>
            <a:r>
              <a:rPr lang="en-US" altLang="zh-CN" dirty="0" err="1"/>
              <a:t>npm</a:t>
            </a:r>
            <a:r>
              <a:rPr lang="zh-CN" altLang="zh-CN" dirty="0"/>
              <a:t>服务器供别人使用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1.2 </a:t>
            </a:r>
            <a:r>
              <a:rPr lang="en-US" altLang="zh-CN" dirty="0" err="1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npm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包管理工具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常用命令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npm</a:t>
            </a:r>
            <a:r>
              <a:rPr lang="en-US" altLang="zh-CN" dirty="0"/>
              <a:t> install</a:t>
            </a:r>
            <a:r>
              <a:rPr lang="zh-CN" altLang="zh-CN" dirty="0"/>
              <a:t>：安装项目所需要的全部包，需要配置</a:t>
            </a:r>
            <a:r>
              <a:rPr lang="en-US" altLang="zh-CN" dirty="0" err="1"/>
              <a:t>package.json</a:t>
            </a:r>
            <a:r>
              <a:rPr lang="zh-CN" altLang="zh-CN" dirty="0"/>
              <a:t>文件</a:t>
            </a:r>
            <a:r>
              <a:rPr lang="zh-CN" altLang="en-US" dirty="0"/>
              <a:t>。</a:t>
            </a:r>
            <a:endParaRPr lang="zh-CN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npm</a:t>
            </a:r>
            <a:r>
              <a:rPr lang="en-US" altLang="zh-CN" dirty="0"/>
              <a:t> uninstall</a:t>
            </a:r>
            <a:r>
              <a:rPr lang="zh-CN" altLang="zh-CN" dirty="0"/>
              <a:t>：卸载指定名称的包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npm</a:t>
            </a:r>
            <a:r>
              <a:rPr lang="en-US" altLang="zh-CN" dirty="0"/>
              <a:t> install </a:t>
            </a:r>
            <a:r>
              <a:rPr lang="zh-CN" altLang="en-US" dirty="0"/>
              <a:t>包名</a:t>
            </a:r>
            <a:r>
              <a:rPr lang="zh-CN" altLang="zh-CN" dirty="0"/>
              <a:t>：安装指定名称的包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npm</a:t>
            </a:r>
            <a:r>
              <a:rPr lang="en-US" altLang="zh-CN" dirty="0"/>
              <a:t> update</a:t>
            </a:r>
            <a:r>
              <a:rPr lang="zh-CN" altLang="zh-CN" dirty="0"/>
              <a:t>：更新指定名称的包</a:t>
            </a:r>
            <a:r>
              <a:rPr lang="zh-CN" altLang="en-US" dirty="0"/>
              <a:t>。</a:t>
            </a:r>
            <a:endParaRPr lang="zh-CN" altLang="zh-CN" dirty="0"/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npm</a:t>
            </a:r>
            <a:r>
              <a:rPr lang="en-US" altLang="zh-CN" dirty="0"/>
              <a:t> start</a:t>
            </a:r>
            <a:r>
              <a:rPr lang="zh-CN" altLang="zh-CN" dirty="0"/>
              <a:t>：项目启动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dirty="0" err="1"/>
              <a:t>npm</a:t>
            </a:r>
            <a:r>
              <a:rPr lang="en-US" altLang="zh-CN" dirty="0"/>
              <a:t> run build</a:t>
            </a:r>
            <a:r>
              <a:rPr lang="zh-CN" altLang="zh-CN" dirty="0"/>
              <a:t>：项目构建</a:t>
            </a:r>
            <a:r>
              <a:rPr lang="zh-CN" altLang="en-US" dirty="0"/>
              <a:t>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b="1"/>
              <a:t>目录</a:t>
            </a:r>
            <a:endParaRPr lang="zh-CN" altLang="en-US"/>
          </a:p>
        </p:txBody>
      </p:sp>
      <p:sp>
        <p:nvSpPr>
          <p:cNvPr id="6147" name="TextBox 12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02063" y="3098800"/>
            <a:ext cx="337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u="sng" dirty="0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</a:rPr>
              <a:t>☞</a:t>
            </a:r>
            <a:r>
              <a:rPr lang="zh-CN" altLang="en-US" u="sng" dirty="0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</a:rPr>
              <a:t>点击查看本节相关知识点</a:t>
            </a:r>
          </a:p>
        </p:txBody>
      </p:sp>
      <p:sp>
        <p:nvSpPr>
          <p:cNvPr id="6148" name="TextBox 12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709863" y="1784350"/>
            <a:ext cx="352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u="sng" dirty="0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</a:rPr>
              <a:t>☞</a:t>
            </a:r>
            <a:r>
              <a:rPr lang="zh-CN" altLang="en-US" u="sng" dirty="0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</a:rPr>
              <a:t>点击查看本节相关知识点</a:t>
            </a: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3873500" y="3079750"/>
            <a:ext cx="3833813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ysDot"/>
            <a:headEnd type="oval" w="sm" len="sm"/>
            <a:tailEnd type="oval" w="sm" len="sm"/>
          </a:ln>
          <a:effectLst/>
        </p:spPr>
      </p:cxnSp>
      <p:sp>
        <p:nvSpPr>
          <p:cNvPr id="6150" name="矩形 36"/>
          <p:cNvSpPr>
            <a:spLocks noChangeArrowheads="1"/>
          </p:cNvSpPr>
          <p:nvPr/>
        </p:nvSpPr>
        <p:spPr bwMode="auto">
          <a:xfrm flipH="1">
            <a:off x="3676650" y="2576513"/>
            <a:ext cx="1975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开发环境</a:t>
            </a:r>
          </a:p>
        </p:txBody>
      </p:sp>
      <p:grpSp>
        <p:nvGrpSpPr>
          <p:cNvPr id="6151" name="组合 111"/>
          <p:cNvGrpSpPr>
            <a:grpSpLocks/>
          </p:cNvGrpSpPr>
          <p:nvPr/>
        </p:nvGrpSpPr>
        <p:grpSpPr bwMode="auto">
          <a:xfrm rot="-12767">
            <a:off x="2751138" y="2576513"/>
            <a:ext cx="884237" cy="954087"/>
            <a:chOff x="1936217" y="1275606"/>
            <a:chExt cx="1296545" cy="1728192"/>
          </a:xfrm>
        </p:grpSpPr>
        <p:grpSp>
          <p:nvGrpSpPr>
            <p:cNvPr id="6177" name="组合 112"/>
            <p:cNvGrpSpPr>
              <a:grpSpLocks/>
            </p:cNvGrpSpPr>
            <p:nvPr/>
          </p:nvGrpSpPr>
          <p:grpSpPr bwMode="auto">
            <a:xfrm>
              <a:off x="1936620" y="1275606"/>
              <a:ext cx="1296142" cy="1728192"/>
              <a:chOff x="1907704" y="1275606"/>
              <a:chExt cx="1296142" cy="1728192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1907301" y="1275607"/>
                <a:ext cx="1296545" cy="1728192"/>
              </a:xfrm>
              <a:prstGeom prst="roundRect">
                <a:avLst/>
              </a:prstGeom>
              <a:solidFill>
                <a:srgbClr val="1369B2"/>
              </a:solidFill>
              <a:ln w="25400" cap="flat" cmpd="sng" algn="ctr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rPr>
                  <a:t>9.2</a:t>
                </a:r>
                <a:endParaRPr lang="zh-CN" altLang="en-US" sz="36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1960838" y="1347494"/>
                <a:ext cx="1189471" cy="1584417"/>
              </a:xfrm>
              <a:prstGeom prst="round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9" name="圆角矩形 5"/>
            <p:cNvSpPr/>
            <p:nvPr/>
          </p:nvSpPr>
          <p:spPr>
            <a:xfrm>
              <a:off x="1890818" y="2060414"/>
              <a:ext cx="1294218" cy="937422"/>
            </a:xfrm>
            <a:custGeom>
              <a:avLst/>
              <a:gdLst/>
              <a:ahLst/>
              <a:cxnLst/>
              <a:rect l="l" t="t" r="r" b="b"/>
              <a:pathLst>
                <a:path w="1292867" h="936362">
                  <a:moveTo>
                    <a:pt x="0" y="0"/>
                  </a:moveTo>
                  <a:lnTo>
                    <a:pt x="1292867" y="752847"/>
                  </a:lnTo>
                  <a:cubicBezTo>
                    <a:pt x="1277961" y="856795"/>
                    <a:pt x="1188330" y="936362"/>
                    <a:pt x="1080116" y="936362"/>
                  </a:cubicBezTo>
                  <a:lnTo>
                    <a:pt x="216028" y="936362"/>
                  </a:lnTo>
                  <a:cubicBezTo>
                    <a:pt x="96719" y="936362"/>
                    <a:pt x="0" y="839643"/>
                    <a:pt x="0" y="720334"/>
                  </a:cubicBezTo>
                  <a:close/>
                </a:path>
              </a:pathLst>
            </a:custGeom>
            <a:solidFill>
              <a:sysClr val="window" lastClr="FFFFFF">
                <a:alpha val="43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000" b="1" kern="0">
                <a:solidFill>
                  <a:prstClr val="white"/>
                </a:solidFill>
                <a:latin typeface="Cambria Math" panose="02040503050406030204" pitchFamily="18" charset="0"/>
                <a:ea typeface="汉仪综艺体简" panose="02010609000101010101" pitchFamily="49" charset="-122"/>
              </a:endParaRPr>
            </a:p>
          </p:txBody>
        </p:sp>
      </p:grpSp>
      <p:grpSp>
        <p:nvGrpSpPr>
          <p:cNvPr id="6152" name="4.1"/>
          <p:cNvGrpSpPr>
            <a:grpSpLocks/>
          </p:cNvGrpSpPr>
          <p:nvPr/>
        </p:nvGrpSpPr>
        <p:grpSpPr bwMode="auto">
          <a:xfrm>
            <a:off x="1711325" y="1271588"/>
            <a:ext cx="4411663" cy="952500"/>
            <a:chOff x="1711765" y="1263328"/>
            <a:chExt cx="4411519" cy="952284"/>
          </a:xfrm>
        </p:grpSpPr>
        <p:grpSp>
          <p:nvGrpSpPr>
            <p:cNvPr id="6170" name="组合 29"/>
            <p:cNvGrpSpPr>
              <a:grpSpLocks/>
            </p:cNvGrpSpPr>
            <p:nvPr/>
          </p:nvGrpSpPr>
          <p:grpSpPr bwMode="auto">
            <a:xfrm rot="-12767">
              <a:off x="1711765" y="1263328"/>
              <a:ext cx="884879" cy="952284"/>
              <a:chOff x="1936620" y="1275606"/>
              <a:chExt cx="1296876" cy="1728192"/>
            </a:xfrm>
          </p:grpSpPr>
          <p:grpSp>
            <p:nvGrpSpPr>
              <p:cNvPr id="6173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1907704" y="1275604"/>
                  <a:ext cx="1295894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9.1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1961216" y="1347611"/>
                  <a:ext cx="1188871" cy="158417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24" name="圆角矩形 5"/>
              <p:cNvSpPr/>
              <p:nvPr/>
            </p:nvSpPr>
            <p:spPr>
              <a:xfrm>
                <a:off x="1923818" y="2061681"/>
                <a:ext cx="1212136" cy="936105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2810279" y="1760102"/>
              <a:ext cx="3313005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6172" name="矩形 35"/>
            <p:cNvSpPr>
              <a:spLocks noChangeArrowheads="1"/>
            </p:cNvSpPr>
            <p:nvPr/>
          </p:nvSpPr>
          <p:spPr bwMode="auto">
            <a:xfrm>
              <a:off x="2717559" y="1286488"/>
              <a:ext cx="1360137" cy="46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初识</a:t>
              </a:r>
              <a:r>
                <a:rPr lang="en-US" altLang="zh-CN" sz="2400" dirty="0" err="1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Vue</a:t>
              </a:r>
              <a:endParaRPr lang="zh-CN" altLang="en-US" sz="2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153" name="TextBox 12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703513" y="4392613"/>
            <a:ext cx="3525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u="sng" dirty="0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</a:rPr>
              <a:t>☞</a:t>
            </a:r>
            <a:r>
              <a:rPr lang="zh-CN" altLang="en-US" u="sng" dirty="0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</a:rPr>
              <a:t>点击查看本节相关知识点</a:t>
            </a:r>
          </a:p>
        </p:txBody>
      </p:sp>
      <p:grpSp>
        <p:nvGrpSpPr>
          <p:cNvPr id="6154" name="4.1"/>
          <p:cNvGrpSpPr>
            <a:grpSpLocks/>
          </p:cNvGrpSpPr>
          <p:nvPr/>
        </p:nvGrpSpPr>
        <p:grpSpPr bwMode="auto">
          <a:xfrm>
            <a:off x="1704975" y="3879850"/>
            <a:ext cx="4411663" cy="952500"/>
            <a:chOff x="1711765" y="1263328"/>
            <a:chExt cx="4411519" cy="952284"/>
          </a:xfrm>
        </p:grpSpPr>
        <p:grpSp>
          <p:nvGrpSpPr>
            <p:cNvPr id="6163" name="组合 29"/>
            <p:cNvGrpSpPr>
              <a:grpSpLocks/>
            </p:cNvGrpSpPr>
            <p:nvPr/>
          </p:nvGrpSpPr>
          <p:grpSpPr bwMode="auto">
            <a:xfrm rot="-12767">
              <a:off x="1711765" y="1263328"/>
              <a:ext cx="884879" cy="952284"/>
              <a:chOff x="1936620" y="1275606"/>
              <a:chExt cx="1296876" cy="1728192"/>
            </a:xfrm>
          </p:grpSpPr>
          <p:grpSp>
            <p:nvGrpSpPr>
              <p:cNvPr id="6166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1907704" y="1275604"/>
                  <a:ext cx="1295894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9.3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>
                  <a:off x="1961216" y="1347613"/>
                  <a:ext cx="1188871" cy="158417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0" name="圆角矩形 5"/>
              <p:cNvSpPr/>
              <p:nvPr/>
            </p:nvSpPr>
            <p:spPr>
              <a:xfrm>
                <a:off x="1923818" y="2061683"/>
                <a:ext cx="1212136" cy="936103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2810279" y="1760103"/>
              <a:ext cx="3313005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6165" name="矩形 35"/>
            <p:cNvSpPr>
              <a:spLocks noChangeArrowheads="1"/>
            </p:cNvSpPr>
            <p:nvPr/>
          </p:nvSpPr>
          <p:spPr bwMode="auto">
            <a:xfrm>
              <a:off x="2717559" y="1286488"/>
              <a:ext cx="2714500" cy="46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 err="1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webpack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打包工具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Chrome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浏览器和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vue-devtools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vue-devtools</a:t>
            </a:r>
            <a:r>
              <a:rPr lang="zh-CN" altLang="en-US" dirty="0"/>
              <a:t>：</a:t>
            </a:r>
            <a:r>
              <a:rPr lang="en-US" altLang="zh-CN" dirty="0" err="1"/>
              <a:t>vue-devtools</a:t>
            </a:r>
            <a:r>
              <a:rPr lang="zh-CN" altLang="zh-CN" dirty="0"/>
              <a:t>是一款基于</a:t>
            </a:r>
            <a:r>
              <a:rPr lang="en-US" altLang="zh-CN" dirty="0"/>
              <a:t>Chrome</a:t>
            </a:r>
            <a:r>
              <a:rPr lang="zh-CN" altLang="zh-CN" dirty="0"/>
              <a:t>浏览器的扩展，用于调试</a:t>
            </a:r>
            <a:r>
              <a:rPr lang="en-US" altLang="zh-CN" dirty="0" err="1"/>
              <a:t>Vue</a:t>
            </a:r>
            <a:r>
              <a:rPr lang="zh-CN" altLang="zh-CN" dirty="0"/>
              <a:t>应用，只需下载官方压缩包，配置</a:t>
            </a:r>
            <a:r>
              <a:rPr lang="en-US" altLang="zh-CN" dirty="0"/>
              <a:t>Chrome</a:t>
            </a:r>
            <a:r>
              <a:rPr lang="zh-CN" altLang="zh-CN" dirty="0"/>
              <a:t>浏览器的扩展程序即可使用。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矩形 13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Chrome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浏览器和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vue-devtools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vue-devtools</a:t>
            </a:r>
            <a:r>
              <a:rPr lang="zh-CN" altLang="en-US" b="1" u="sng" dirty="0">
                <a:solidFill>
                  <a:srgbClr val="0D74C9"/>
                </a:solidFill>
              </a:rPr>
              <a:t>安装包的安装步骤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zh-CN" dirty="0"/>
              <a:t>下载</a:t>
            </a:r>
            <a:r>
              <a:rPr lang="en-US" altLang="zh-CN" dirty="0"/>
              <a:t>vue-devtools-5.1.1.zip</a:t>
            </a:r>
            <a:r>
              <a:rPr lang="zh-CN" altLang="zh-CN" dirty="0"/>
              <a:t>压缩包到本地</a:t>
            </a:r>
            <a:r>
              <a:rPr lang="zh-CN" altLang="en-US" dirty="0"/>
              <a:t>。</a:t>
            </a:r>
            <a:endParaRPr lang="zh-CN" altLang="zh-CN" dirty="0"/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zh-CN" dirty="0"/>
              <a:t>解压好的</a:t>
            </a:r>
            <a:r>
              <a:rPr lang="en-US" altLang="zh-CN" dirty="0"/>
              <a:t>vue-devtools-5.1.1</a:t>
            </a:r>
            <a:r>
              <a:rPr lang="zh-CN" altLang="zh-CN" dirty="0"/>
              <a:t>目录</a:t>
            </a:r>
            <a:r>
              <a:rPr lang="zh-CN" altLang="en-US" dirty="0"/>
              <a:t>，安装依赖。</a:t>
            </a:r>
            <a:endParaRPr lang="en-US" altLang="zh-CN" dirty="0"/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zh-CN" dirty="0"/>
              <a:t>构建</a:t>
            </a:r>
            <a:r>
              <a:rPr lang="en-US" altLang="zh-CN" dirty="0" err="1"/>
              <a:t>vue-devtools</a:t>
            </a:r>
            <a:r>
              <a:rPr lang="zh-CN" altLang="zh-CN" dirty="0"/>
              <a:t>工具插件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Chrome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浏览器和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vue-devtools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96046" cy="11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vue-devtools</a:t>
            </a:r>
            <a:r>
              <a:rPr lang="zh-CN" altLang="en-US" b="1" u="sng" dirty="0">
                <a:solidFill>
                  <a:srgbClr val="0D74C9"/>
                </a:solidFill>
              </a:rPr>
              <a:t>扩展配置</a:t>
            </a:r>
            <a:r>
              <a:rPr lang="zh-CN" altLang="en-US" dirty="0"/>
              <a:t>：打开浏览器，</a:t>
            </a:r>
            <a:r>
              <a:rPr lang="zh-CN" altLang="zh-CN" dirty="0"/>
              <a:t>单击浏览器地址栏右边的“</a:t>
            </a:r>
            <a:r>
              <a:rPr lang="en-US" altLang="zh-CN" dirty="0"/>
              <a:t>   </a:t>
            </a:r>
            <a:r>
              <a:rPr lang="zh-CN" altLang="zh-CN" dirty="0"/>
              <a:t>”按钮，在弹出的菜单中选择“更多工具” →“扩展程序”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7373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49" y="3192642"/>
            <a:ext cx="5569033" cy="19480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81" y="2251705"/>
            <a:ext cx="166687" cy="19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</a:t>
            </a:r>
            <a:r>
              <a:rPr lang="en-US" altLang="zh-CN" dirty="0">
                <a:latin typeface="+mn-lt"/>
                <a:cs typeface="Times New Roman" pitchFamily="18" charset="0"/>
              </a:rPr>
              <a:t> Vue</a:t>
            </a:r>
            <a:r>
              <a:rPr lang="zh-CN" altLang="en-US" dirty="0"/>
              <a:t>开发环境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Chrome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浏览器和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vue-devtools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vue-devtools</a:t>
            </a:r>
            <a:r>
              <a:rPr lang="zh-CN" altLang="en-US" b="1" u="sng" dirty="0">
                <a:solidFill>
                  <a:srgbClr val="0D74C9"/>
                </a:solidFill>
              </a:rPr>
              <a:t>扩展配置</a:t>
            </a:r>
            <a:r>
              <a:rPr lang="zh-CN" altLang="en-US" dirty="0"/>
              <a:t>：</a:t>
            </a:r>
            <a:r>
              <a:rPr lang="zh-CN" altLang="zh-CN" dirty="0"/>
              <a:t>配置完成后</a:t>
            </a:r>
            <a:r>
              <a:rPr lang="zh-CN" altLang="en-US" dirty="0"/>
              <a:t>查看</a:t>
            </a:r>
            <a:r>
              <a:rPr lang="en-US" altLang="zh-CN" dirty="0" err="1"/>
              <a:t>vue-devtools</a:t>
            </a:r>
            <a:r>
              <a:rPr lang="zh-CN" altLang="zh-CN" dirty="0"/>
              <a:t>工具</a:t>
            </a:r>
            <a:r>
              <a:rPr lang="zh-CN" altLang="en-US" dirty="0"/>
              <a:t>的</a:t>
            </a:r>
            <a:r>
              <a:rPr lang="zh-CN" altLang="zh-CN" dirty="0"/>
              <a:t>信息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74754" name="Picture 2" descr="胜多负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92" y="2638643"/>
            <a:ext cx="4451729" cy="313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Hello World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endParaRPr lang="zh-CN" altLang="en-US" dirty="0"/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案例</a:t>
            </a:r>
            <a:r>
              <a:rPr lang="zh-CN" altLang="en-US" dirty="0"/>
              <a:t>：</a:t>
            </a:r>
            <a:r>
              <a:rPr lang="zh-CN" altLang="zh-CN" dirty="0"/>
              <a:t>将使用</a:t>
            </a:r>
            <a:r>
              <a:rPr lang="en-US" altLang="zh-CN" dirty="0" err="1"/>
              <a:t>Vue</a:t>
            </a:r>
            <a:r>
              <a:rPr lang="zh-CN" altLang="zh-CN" dirty="0"/>
              <a:t>在页面中输出“</a:t>
            </a:r>
            <a:r>
              <a:rPr lang="en-US" altLang="zh-CN" dirty="0"/>
              <a:t>Hello Vue.js</a:t>
            </a:r>
            <a:r>
              <a:rPr lang="zh-CN" altLang="zh-CN" dirty="0"/>
              <a:t>”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78850" name="Picture 2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75" y="2757384"/>
            <a:ext cx="5239521" cy="142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Hello World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endParaRPr lang="zh-CN" altLang="en-US" dirty="0"/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案例</a:t>
            </a:r>
            <a:r>
              <a:rPr lang="zh-CN" altLang="en-US" dirty="0"/>
              <a:t>：引入</a:t>
            </a:r>
            <a:r>
              <a:rPr lang="en-US" altLang="zh-CN" dirty="0"/>
              <a:t>vue.js</a:t>
            </a:r>
            <a:r>
              <a:rPr lang="zh-CN" altLang="en-US" dirty="0"/>
              <a:t>核心文件。</a:t>
            </a:r>
            <a:endParaRPr lang="en-US" altLang="zh-CN" dirty="0"/>
          </a:p>
        </p:txBody>
      </p:sp>
      <p:grpSp>
        <p:nvGrpSpPr>
          <p:cNvPr id="23" name="组合 9"/>
          <p:cNvGrpSpPr>
            <a:grpSpLocks/>
          </p:cNvGrpSpPr>
          <p:nvPr/>
        </p:nvGrpSpPr>
        <p:grpSpPr bwMode="auto">
          <a:xfrm>
            <a:off x="2625871" y="2821588"/>
            <a:ext cx="3858819" cy="2865840"/>
            <a:chOff x="1277816" y="3552093"/>
            <a:chExt cx="2271831" cy="2752901"/>
          </a:xfrm>
        </p:grpSpPr>
        <p:sp>
          <p:nvSpPr>
            <p:cNvPr id="24" name="矩形 10"/>
            <p:cNvSpPr>
              <a:spLocks noChangeArrowheads="1"/>
            </p:cNvSpPr>
            <p:nvPr/>
          </p:nvSpPr>
          <p:spPr bwMode="auto">
            <a:xfrm>
              <a:off x="1277816" y="3552093"/>
              <a:ext cx="2271831" cy="2752901"/>
            </a:xfrm>
            <a:prstGeom prst="rect">
              <a:avLst/>
            </a:prstGeom>
            <a:solidFill>
              <a:srgbClr val="00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5" name="矩形 11"/>
            <p:cNvSpPr>
              <a:spLocks noChangeArrowheads="1"/>
            </p:cNvSpPr>
            <p:nvPr/>
          </p:nvSpPr>
          <p:spPr bwMode="auto">
            <a:xfrm>
              <a:off x="1363359" y="3670950"/>
              <a:ext cx="2186288" cy="263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&lt;script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src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="vue.js"&gt;&lt;/script&gt;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&lt;body&gt;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&lt;div id=“app”&gt;  // 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根元素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  &lt;!-- </a:t>
              </a:r>
              <a:r>
                <a:rPr lang="zh-CN" altLang="zh-CN" sz="1600" b="1" dirty="0">
                  <a:solidFill>
                    <a:schemeClr val="bg1"/>
                  </a:solidFill>
                </a:rPr>
                <a:t>将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msg</a:t>
              </a:r>
              <a:r>
                <a:rPr lang="zh-CN" altLang="zh-CN" sz="1600" b="1" dirty="0">
                  <a:solidFill>
                    <a:schemeClr val="bg1"/>
                  </a:solidFill>
                </a:rPr>
                <a:t>绑定到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p</a:t>
              </a:r>
              <a:r>
                <a:rPr lang="zh-CN" altLang="zh-CN" sz="1600" b="1" dirty="0">
                  <a:solidFill>
                    <a:schemeClr val="bg1"/>
                  </a:solidFill>
                </a:rPr>
                <a:t>元素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--&gt;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  &lt;p&gt;{{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msg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}}&lt;/p&gt;  // 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插入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msg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数据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&lt;/div&gt; 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&lt;/body&gt;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圆角矩形 19"/>
          <p:cNvSpPr>
            <a:spLocks noChangeArrowheads="1"/>
          </p:cNvSpPr>
          <p:nvPr/>
        </p:nvSpPr>
        <p:spPr bwMode="auto">
          <a:xfrm>
            <a:off x="4627930" y="2536055"/>
            <a:ext cx="175895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ACE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dirty="0"/>
              <a:t>引入</a:t>
            </a:r>
            <a:r>
              <a:rPr lang="en-US" altLang="zh-CN" dirty="0"/>
              <a:t>vue.js</a:t>
            </a:r>
          </a:p>
        </p:txBody>
      </p:sp>
    </p:spTree>
    <p:extLst>
      <p:ext uri="{BB962C8B-B14F-4D97-AF65-F5344CB8AC3E}">
        <p14:creationId xmlns:p14="http://schemas.microsoft.com/office/powerpoint/2010/main" val="3992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9.2 </a:t>
            </a:r>
            <a:r>
              <a:rPr lang="en-US" altLang="zh-CN" dirty="0">
                <a:latin typeface="+mn-lt"/>
                <a:cs typeface="Times New Roman" pitchFamily="18" charset="0"/>
              </a:rPr>
              <a:t>Vue</a:t>
            </a:r>
            <a:r>
              <a:rPr lang="zh-CN" altLang="en-US" dirty="0"/>
              <a:t>开发环境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Hello World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endParaRPr lang="zh-CN" altLang="en-US" dirty="0"/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rgbClr val="0D74C9"/>
                </a:solidFill>
              </a:rPr>
              <a:t>案例</a:t>
            </a:r>
            <a:r>
              <a:rPr lang="zh-CN" altLang="en-US" dirty="0"/>
              <a:t>：创建</a:t>
            </a:r>
            <a:r>
              <a:rPr lang="en-US" altLang="zh-CN" dirty="0" err="1"/>
              <a:t>Vue</a:t>
            </a:r>
            <a:r>
              <a:rPr lang="zh-CN" altLang="en-US" dirty="0"/>
              <a:t>实例。</a:t>
            </a:r>
            <a:endParaRPr lang="en-US" altLang="zh-CN" dirty="0"/>
          </a:p>
        </p:txBody>
      </p:sp>
      <p:grpSp>
        <p:nvGrpSpPr>
          <p:cNvPr id="16" name="组合 9"/>
          <p:cNvGrpSpPr>
            <a:grpSpLocks/>
          </p:cNvGrpSpPr>
          <p:nvPr/>
        </p:nvGrpSpPr>
        <p:grpSpPr bwMode="auto">
          <a:xfrm>
            <a:off x="3219607" y="2910571"/>
            <a:ext cx="2598424" cy="3149858"/>
            <a:chOff x="1277816" y="3552093"/>
            <a:chExt cx="2271831" cy="2520686"/>
          </a:xfrm>
        </p:grpSpPr>
        <p:sp>
          <p:nvSpPr>
            <p:cNvPr id="17" name="矩形 10"/>
            <p:cNvSpPr>
              <a:spLocks noChangeArrowheads="1"/>
            </p:cNvSpPr>
            <p:nvPr/>
          </p:nvSpPr>
          <p:spPr bwMode="auto">
            <a:xfrm>
              <a:off x="1277816" y="3552093"/>
              <a:ext cx="2271831" cy="2520686"/>
            </a:xfrm>
            <a:prstGeom prst="rect">
              <a:avLst/>
            </a:prstGeom>
            <a:solidFill>
              <a:srgbClr val="00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8" name="矩形 11"/>
            <p:cNvSpPr>
              <a:spLocks noChangeArrowheads="1"/>
            </p:cNvSpPr>
            <p:nvPr/>
          </p:nvSpPr>
          <p:spPr bwMode="auto">
            <a:xfrm>
              <a:off x="1363359" y="3670950"/>
              <a:ext cx="2186288" cy="240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&lt;script&gt;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bg1"/>
                  </a:solidFill>
                </a:rPr>
                <a:t>var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vm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= new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Vue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({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el: '#app',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data: {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 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msg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: 'Hello Vue.js'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}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})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&lt;/script&gt;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圆角矩形 19"/>
          <p:cNvSpPr>
            <a:spLocks noChangeArrowheads="1"/>
          </p:cNvSpPr>
          <p:nvPr/>
        </p:nvSpPr>
        <p:spPr bwMode="auto">
          <a:xfrm>
            <a:off x="4059081" y="2550223"/>
            <a:ext cx="175895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ACE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dirty="0"/>
              <a:t>创建</a:t>
            </a:r>
            <a:r>
              <a:rPr lang="en-US" altLang="zh-CN" dirty="0" err="1"/>
              <a:t>Vue</a:t>
            </a:r>
            <a:r>
              <a:rPr lang="zh-CN" altLang="en-US" dirty="0"/>
              <a:t>实例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b="1" u="sng" dirty="0" err="1">
                <a:solidFill>
                  <a:schemeClr val="accent5">
                    <a:lumMod val="50000"/>
                  </a:schemeClr>
                </a:solidFill>
              </a:rPr>
              <a:t>webpack</a:t>
            </a: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官网地址：</a:t>
            </a:r>
            <a:r>
              <a:rPr lang="en-US" altLang="zh-CN" dirty="0">
                <a:hlinkClick r:id="rId3"/>
              </a:rPr>
              <a:t>https://www.webpackjs.com/</a:t>
            </a:r>
            <a:r>
              <a:rPr lang="zh-CN" altLang="en-US" dirty="0"/>
              <a:t>。</a:t>
            </a:r>
            <a:endParaRPr lang="en-US" altLang="zh-CN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58" y="2690718"/>
            <a:ext cx="5398083" cy="356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1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矩形 13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166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b="1" u="sng" dirty="0" err="1">
                <a:solidFill>
                  <a:schemeClr val="accent5">
                    <a:lumMod val="50000"/>
                  </a:schemeClr>
                </a:solidFill>
              </a:rPr>
              <a:t>webpack</a:t>
            </a: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的基本概念：</a:t>
            </a:r>
            <a:r>
              <a:rPr lang="en-US" altLang="zh-CN" dirty="0" err="1"/>
              <a:t>webpack</a:t>
            </a:r>
            <a:r>
              <a:rPr lang="zh-CN" altLang="zh-CN" dirty="0"/>
              <a:t>是一个模块打包工具，可以把前端项目中的</a:t>
            </a:r>
            <a:r>
              <a:rPr lang="en-US" altLang="zh-CN" dirty="0" err="1"/>
              <a:t>js</a:t>
            </a:r>
            <a:r>
              <a:rPr lang="zh-CN" altLang="zh-CN" dirty="0"/>
              <a:t>、</a:t>
            </a:r>
            <a:r>
              <a:rPr lang="en-US" altLang="zh-CN" dirty="0" err="1"/>
              <a:t>cs</a:t>
            </a:r>
            <a:r>
              <a:rPr lang="zh-CN" altLang="zh-CN" dirty="0"/>
              <a:t>、</a:t>
            </a:r>
            <a:r>
              <a:rPr lang="en-US" altLang="zh-CN" dirty="0" err="1"/>
              <a:t>scss</a:t>
            </a:r>
            <a:r>
              <a:rPr lang="en-US" altLang="zh-CN" dirty="0"/>
              <a:t>/less</a:t>
            </a:r>
            <a:r>
              <a:rPr lang="zh-CN" altLang="zh-CN" dirty="0"/>
              <a:t>、图片等文件都打包在一起，实现自动化构建，给前端开发人员带来了极大的便利。</a:t>
            </a:r>
            <a:endParaRPr lang="zh-CN" alt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b="1" u="sng" dirty="0" err="1">
                <a:solidFill>
                  <a:schemeClr val="accent5">
                    <a:lumMod val="50000"/>
                  </a:schemeClr>
                </a:solidFill>
              </a:rPr>
              <a:t>webpack</a:t>
            </a: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的安装以及卸载，以及查看</a:t>
            </a:r>
            <a:r>
              <a:rPr lang="en-US" altLang="zh-CN" b="1" u="sng" dirty="0" err="1">
                <a:solidFill>
                  <a:schemeClr val="accent5">
                    <a:lumMod val="50000"/>
                  </a:schemeClr>
                </a:solidFill>
              </a:rPr>
              <a:t>webpack</a:t>
            </a: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版本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  <a:defRPr/>
            </a:pPr>
            <a:r>
              <a:rPr lang="zh-CN" altLang="zh-CN" b="1" u="sng" dirty="0">
                <a:solidFill>
                  <a:schemeClr val="accent5">
                    <a:lumMod val="50000"/>
                  </a:schemeClr>
                </a:solidFill>
              </a:rPr>
              <a:t>安装</a:t>
            </a:r>
            <a:r>
              <a:rPr lang="en-US" altLang="zh-CN" b="1" u="sng" dirty="0" err="1">
                <a:solidFill>
                  <a:schemeClr val="accent5">
                    <a:lumMod val="50000"/>
                  </a:schemeClr>
                </a:solidFill>
              </a:rPr>
              <a:t>webpack</a:t>
            </a:r>
            <a:r>
              <a:rPr lang="zh-CN" altLang="zh-CN" dirty="0"/>
              <a:t>：</a:t>
            </a:r>
            <a:r>
              <a:rPr lang="en-US" altLang="zh-CN" dirty="0" err="1"/>
              <a:t>npm</a:t>
            </a:r>
            <a:r>
              <a:rPr lang="en-US" altLang="zh-CN" dirty="0"/>
              <a:t> install webpack@4.27.x </a:t>
            </a:r>
            <a:r>
              <a:rPr lang="en-US" altLang="zh-CN" dirty="0" err="1"/>
              <a:t>webpack</a:t>
            </a:r>
            <a:r>
              <a:rPr lang="en-US" altLang="zh-CN" dirty="0"/>
              <a:t>-cli -g</a:t>
            </a:r>
            <a:endParaRPr lang="zh-CN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  <a:defRPr/>
            </a:pPr>
            <a:r>
              <a:rPr lang="zh-CN" altLang="zh-CN" b="1" u="sng" dirty="0">
                <a:solidFill>
                  <a:schemeClr val="accent5">
                    <a:lumMod val="50000"/>
                  </a:schemeClr>
                </a:solidFill>
              </a:rPr>
              <a:t>查看</a:t>
            </a:r>
            <a:r>
              <a:rPr lang="en-US" altLang="zh-CN" b="1" u="sng" dirty="0" err="1">
                <a:solidFill>
                  <a:schemeClr val="accent5">
                    <a:lumMod val="50000"/>
                  </a:schemeClr>
                </a:solidFill>
              </a:rPr>
              <a:t>webpack</a:t>
            </a:r>
            <a:r>
              <a:rPr lang="zh-CN" altLang="zh-CN" b="1" u="sng" dirty="0">
                <a:solidFill>
                  <a:schemeClr val="accent5">
                    <a:lumMod val="50000"/>
                  </a:schemeClr>
                </a:solidFill>
              </a:rPr>
              <a:t>版本</a:t>
            </a:r>
            <a:r>
              <a:rPr lang="zh-CN" altLang="zh-CN" dirty="0"/>
              <a:t>：</a:t>
            </a:r>
            <a:r>
              <a:rPr lang="en-US" altLang="zh-CN" dirty="0" err="1"/>
              <a:t>webpack</a:t>
            </a:r>
            <a:r>
              <a:rPr lang="en-US" altLang="zh-CN" dirty="0"/>
              <a:t> -v</a:t>
            </a:r>
            <a:endParaRPr lang="zh-CN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p"/>
              <a:defRPr/>
            </a:pPr>
            <a:r>
              <a:rPr lang="zh-CN" altLang="zh-CN" b="1" u="sng" dirty="0">
                <a:solidFill>
                  <a:schemeClr val="accent5">
                    <a:lumMod val="50000"/>
                  </a:schemeClr>
                </a:solidFill>
              </a:rPr>
              <a:t>卸载</a:t>
            </a:r>
            <a:r>
              <a:rPr lang="en-US" altLang="zh-CN" b="1" u="sng" dirty="0" err="1">
                <a:solidFill>
                  <a:schemeClr val="accent5">
                    <a:lumMod val="50000"/>
                  </a:schemeClr>
                </a:solidFill>
              </a:rPr>
              <a:t>webpack</a:t>
            </a:r>
            <a:r>
              <a:rPr lang="zh-CN" altLang="zh-CN" dirty="0"/>
              <a:t>：</a:t>
            </a:r>
            <a:r>
              <a:rPr lang="en-US" altLang="zh-CN" dirty="0" err="1"/>
              <a:t>npm</a:t>
            </a:r>
            <a:r>
              <a:rPr lang="en-US" altLang="zh-CN" dirty="0"/>
              <a:t> uninstall </a:t>
            </a:r>
            <a:r>
              <a:rPr lang="en-US" altLang="zh-CN" dirty="0" err="1"/>
              <a:t>webpack</a:t>
            </a:r>
            <a:r>
              <a:rPr lang="en-US" altLang="zh-CN" dirty="0"/>
              <a:t> </a:t>
            </a:r>
            <a:r>
              <a:rPr lang="en-US" altLang="zh-CN" dirty="0" err="1"/>
              <a:t>webpack</a:t>
            </a:r>
            <a:r>
              <a:rPr lang="en-US" altLang="zh-CN" dirty="0"/>
              <a:t>-cli -g</a:t>
            </a:r>
            <a:endParaRPr lang="zh-CN" altLang="zh-CN" dirty="0"/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b="1"/>
              <a:t>知识架构</a:t>
            </a:r>
            <a:endParaRPr lang="zh-CN" altLang="en-US"/>
          </a:p>
        </p:txBody>
      </p:sp>
      <p:sp>
        <p:nvSpPr>
          <p:cNvPr id="3" name="AutoShape 208"/>
          <p:cNvSpPr>
            <a:spLocks noChangeArrowheads="1"/>
          </p:cNvSpPr>
          <p:nvPr/>
        </p:nvSpPr>
        <p:spPr bwMode="auto">
          <a:xfrm>
            <a:off x="2670175" y="1452563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rgbClr val="FFFFFF">
                <a:lumMod val="95000"/>
              </a:srgb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TextBox 154"/>
          <p:cNvSpPr txBox="1">
            <a:spLocks noChangeArrowheads="1"/>
          </p:cNvSpPr>
          <p:nvPr/>
        </p:nvSpPr>
        <p:spPr bwMode="auto">
          <a:xfrm>
            <a:off x="3192463" y="1635125"/>
            <a:ext cx="543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1369B2"/>
                </a:solidFill>
              </a:rPr>
              <a:t>1.1 </a:t>
            </a:r>
            <a:r>
              <a:rPr lang="zh-CN" altLang="en-US" sz="2800" b="1" kern="0" dirty="0">
                <a:solidFill>
                  <a:srgbClr val="1369B2"/>
                </a:solidFill>
              </a:rPr>
              <a:t>初识</a:t>
            </a:r>
            <a:r>
              <a:rPr lang="en-US" altLang="zh-CN" sz="2800" b="1" kern="0" dirty="0" err="1">
                <a:solidFill>
                  <a:srgbClr val="1369B2"/>
                </a:solidFill>
              </a:rPr>
              <a:t>Vue</a:t>
            </a:r>
            <a:endParaRPr lang="zh-CN" altLang="en-US" sz="2800" b="1" kern="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132"/>
          <p:cNvSpPr>
            <a:spLocks noChangeArrowheads="1"/>
          </p:cNvSpPr>
          <p:nvPr/>
        </p:nvSpPr>
        <p:spPr bwMode="auto">
          <a:xfrm>
            <a:off x="392113" y="11614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CFDEF3">
                  <a:lumMod val="90000"/>
                </a:srgbClr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sz="1000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17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93850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2759075" y="2492375"/>
            <a:ext cx="5400675" cy="541338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7178" name="椭圆 7"/>
          <p:cNvSpPr>
            <a:spLocks noChangeArrowheads="1"/>
          </p:cNvSpPr>
          <p:nvPr/>
        </p:nvSpPr>
        <p:spPr bwMode="auto">
          <a:xfrm>
            <a:off x="1116013" y="2492375"/>
            <a:ext cx="539750" cy="541338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/>
          </a:p>
        </p:txBody>
      </p:sp>
      <p:sp>
        <p:nvSpPr>
          <p:cNvPr id="9" name="Line 188"/>
          <p:cNvSpPr>
            <a:spLocks noChangeShapeType="1"/>
          </p:cNvSpPr>
          <p:nvPr/>
        </p:nvSpPr>
        <p:spPr bwMode="auto">
          <a:xfrm flipH="1">
            <a:off x="1695450" y="2762250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180" name="TextBox 218"/>
          <p:cNvSpPr txBox="1">
            <a:spLocks noChangeArrowheads="1"/>
          </p:cNvSpPr>
          <p:nvPr/>
        </p:nvSpPr>
        <p:spPr bwMode="auto">
          <a:xfrm>
            <a:off x="3063875" y="2608263"/>
            <a:ext cx="509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前端技术的发展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2759075" y="3176588"/>
            <a:ext cx="5400675" cy="539750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7182" name="椭圆 11"/>
          <p:cNvSpPr>
            <a:spLocks noChangeArrowheads="1"/>
          </p:cNvSpPr>
          <p:nvPr/>
        </p:nvSpPr>
        <p:spPr bwMode="auto">
          <a:xfrm>
            <a:off x="1116013" y="3176588"/>
            <a:ext cx="539750" cy="539750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/>
          </a:p>
        </p:txBody>
      </p:sp>
      <p:sp>
        <p:nvSpPr>
          <p:cNvPr id="13" name="Line 188"/>
          <p:cNvSpPr>
            <a:spLocks noChangeShapeType="1"/>
          </p:cNvSpPr>
          <p:nvPr/>
        </p:nvSpPr>
        <p:spPr bwMode="auto">
          <a:xfrm flipH="1">
            <a:off x="1695450" y="3446463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184" name="TextBox 218"/>
          <p:cNvSpPr txBox="1">
            <a:spLocks noChangeArrowheads="1"/>
          </p:cNvSpPr>
          <p:nvPr/>
        </p:nvSpPr>
        <p:spPr bwMode="auto">
          <a:xfrm>
            <a:off x="3063875" y="3292475"/>
            <a:ext cx="509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71775" y="3860800"/>
            <a:ext cx="5400675" cy="539750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7186" name="椭圆 15"/>
          <p:cNvSpPr>
            <a:spLocks noChangeArrowheads="1"/>
          </p:cNvSpPr>
          <p:nvPr/>
        </p:nvSpPr>
        <p:spPr bwMode="auto">
          <a:xfrm>
            <a:off x="1128713" y="3860800"/>
            <a:ext cx="539750" cy="539750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/>
          </a:p>
        </p:txBody>
      </p:sp>
      <p:sp>
        <p:nvSpPr>
          <p:cNvPr id="17" name="Line 188"/>
          <p:cNvSpPr>
            <a:spLocks noChangeShapeType="1"/>
          </p:cNvSpPr>
          <p:nvPr/>
        </p:nvSpPr>
        <p:spPr bwMode="auto">
          <a:xfrm flipH="1">
            <a:off x="1708150" y="4130675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188" name="TextBox 218"/>
          <p:cNvSpPr txBox="1">
            <a:spLocks noChangeArrowheads="1"/>
          </p:cNvSpPr>
          <p:nvPr/>
        </p:nvSpPr>
        <p:spPr bwMode="auto">
          <a:xfrm>
            <a:off x="3076575" y="3976688"/>
            <a:ext cx="509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的优势</a:t>
            </a:r>
          </a:p>
        </p:txBody>
      </p:sp>
    </p:spTree>
  </p:cSld>
  <p:clrMapOvr>
    <a:masterClrMapping/>
  </p:clrMapOvr>
  <p:transition spd="slow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7" name="组合 4"/>
          <p:cNvGrpSpPr>
            <a:grpSpLocks/>
          </p:cNvGrpSpPr>
          <p:nvPr/>
        </p:nvGrpSpPr>
        <p:grpSpPr bwMode="auto">
          <a:xfrm>
            <a:off x="735481" y="2402973"/>
            <a:ext cx="7229139" cy="1798337"/>
            <a:chOff x="415635" y="2398807"/>
            <a:chExt cx="7920000" cy="2160000"/>
          </a:xfrm>
        </p:grpSpPr>
        <p:sp>
          <p:nvSpPr>
            <p:cNvPr id="18" name="矩形 17"/>
            <p:cNvSpPr/>
            <p:nvPr/>
          </p:nvSpPr>
          <p:spPr>
            <a:xfrm>
              <a:off x="415635" y="2398807"/>
              <a:ext cx="7920000" cy="21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67123" y="2460702"/>
              <a:ext cx="7812481" cy="2034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7"/>
          <p:cNvGrpSpPr>
            <a:grpSpLocks/>
          </p:cNvGrpSpPr>
          <p:nvPr/>
        </p:nvGrpSpPr>
        <p:grpSpPr bwMode="auto">
          <a:xfrm>
            <a:off x="7205370" y="1985454"/>
            <a:ext cx="1235075" cy="866775"/>
            <a:chOff x="7623958" y="2018805"/>
            <a:chExt cx="1235034" cy="866899"/>
          </a:xfrm>
        </p:grpSpPr>
        <p:sp>
          <p:nvSpPr>
            <p:cNvPr id="21" name="泪滴形 20"/>
            <p:cNvSpPr/>
            <p:nvPr/>
          </p:nvSpPr>
          <p:spPr>
            <a:xfrm>
              <a:off x="7623958" y="2018805"/>
              <a:ext cx="1235034" cy="866899"/>
            </a:xfrm>
            <a:prstGeom prst="teardrop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9"/>
            <p:cNvSpPr>
              <a:spLocks noChangeArrowheads="1"/>
            </p:cNvSpPr>
            <p:nvPr/>
          </p:nvSpPr>
          <p:spPr bwMode="auto">
            <a:xfrm>
              <a:off x="7800681" y="2137197"/>
              <a:ext cx="9060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注意</a:t>
              </a:r>
            </a:p>
          </p:txBody>
        </p:sp>
      </p:grpSp>
      <p:sp>
        <p:nvSpPr>
          <p:cNvPr id="23" name="矩形 10"/>
          <p:cNvSpPr>
            <a:spLocks noChangeArrowheads="1"/>
          </p:cNvSpPr>
          <p:nvPr/>
        </p:nvSpPr>
        <p:spPr bwMode="auto">
          <a:xfrm>
            <a:off x="994093" y="2616216"/>
            <a:ext cx="6388006" cy="11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4.X</a:t>
            </a:r>
            <a:r>
              <a:rPr lang="zh-CN" altLang="en-US" dirty="0"/>
              <a:t>版本</a:t>
            </a:r>
            <a:r>
              <a:rPr lang="zh-CN" altLang="zh-CN" dirty="0"/>
              <a:t>的</a:t>
            </a:r>
            <a:r>
              <a:rPr lang="en-US" altLang="zh-CN" dirty="0" err="1"/>
              <a:t>webpack</a:t>
            </a:r>
            <a:r>
              <a:rPr lang="zh-CN" altLang="zh-CN" dirty="0"/>
              <a:t>还需要安装</a:t>
            </a:r>
            <a:r>
              <a:rPr lang="en-US" altLang="zh-CN" dirty="0" err="1"/>
              <a:t>webpack</a:t>
            </a:r>
            <a:r>
              <a:rPr lang="en-US" altLang="zh-CN" dirty="0"/>
              <a:t>-cli</a:t>
            </a:r>
            <a:r>
              <a:rPr lang="zh-CN" altLang="en-US" dirty="0"/>
              <a:t>命令行</a:t>
            </a:r>
            <a:r>
              <a:rPr lang="zh-CN" altLang="zh-CN" dirty="0"/>
              <a:t>工具，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3.x</a:t>
            </a:r>
            <a:r>
              <a:rPr lang="zh-CN" altLang="en-US" dirty="0"/>
              <a:t>版本</a:t>
            </a:r>
            <a:r>
              <a:rPr lang="zh-CN" altLang="zh-CN" dirty="0"/>
              <a:t>的</a:t>
            </a:r>
            <a:r>
              <a:rPr lang="en-US" altLang="zh-CN" dirty="0" err="1"/>
              <a:t>webpack</a:t>
            </a:r>
            <a:r>
              <a:rPr lang="zh-CN" altLang="zh-CN" dirty="0"/>
              <a:t>打包工具已经集成了</a:t>
            </a:r>
            <a:r>
              <a:rPr lang="zh-CN" altLang="en-US" dirty="0"/>
              <a:t>命令行</a:t>
            </a:r>
            <a:r>
              <a:rPr lang="zh-CN" altLang="zh-CN" dirty="0"/>
              <a:t>工具。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的简单使用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案例</a:t>
            </a:r>
            <a:r>
              <a:rPr lang="zh-CN" altLang="en-US" dirty="0"/>
              <a:t>：编写</a:t>
            </a:r>
            <a:r>
              <a:rPr lang="en-US" altLang="zh-CN" dirty="0"/>
              <a:t>example.js</a:t>
            </a:r>
            <a:r>
              <a:rPr lang="zh-CN" altLang="en-US" dirty="0"/>
              <a:t>文件。</a:t>
            </a:r>
            <a:endParaRPr lang="en-US" altLang="zh-CN" dirty="0"/>
          </a:p>
        </p:txBody>
      </p:sp>
      <p:grpSp>
        <p:nvGrpSpPr>
          <p:cNvPr id="38" name="组合 9"/>
          <p:cNvGrpSpPr>
            <a:grpSpLocks/>
          </p:cNvGrpSpPr>
          <p:nvPr/>
        </p:nvGrpSpPr>
        <p:grpSpPr bwMode="auto">
          <a:xfrm>
            <a:off x="3325956" y="3030107"/>
            <a:ext cx="2539701" cy="1921383"/>
            <a:chOff x="1277816" y="3552093"/>
            <a:chExt cx="2271831" cy="2520686"/>
          </a:xfrm>
        </p:grpSpPr>
        <p:sp>
          <p:nvSpPr>
            <p:cNvPr id="39" name="矩形 10"/>
            <p:cNvSpPr>
              <a:spLocks noChangeArrowheads="1"/>
            </p:cNvSpPr>
            <p:nvPr/>
          </p:nvSpPr>
          <p:spPr bwMode="auto">
            <a:xfrm>
              <a:off x="1277816" y="3552093"/>
              <a:ext cx="2271831" cy="2520686"/>
            </a:xfrm>
            <a:prstGeom prst="rect">
              <a:avLst/>
            </a:prstGeom>
            <a:solidFill>
              <a:srgbClr val="00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40" name="矩形 11"/>
            <p:cNvSpPr>
              <a:spLocks noChangeArrowheads="1"/>
            </p:cNvSpPr>
            <p:nvPr/>
          </p:nvSpPr>
          <p:spPr bwMode="auto">
            <a:xfrm>
              <a:off x="1363359" y="3670950"/>
              <a:ext cx="2186288" cy="1219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function add(a, b) {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  return a + b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}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console.log(add(1 , 2))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圆角矩形 19"/>
          <p:cNvSpPr>
            <a:spLocks noChangeArrowheads="1"/>
          </p:cNvSpPr>
          <p:nvPr/>
        </p:nvSpPr>
        <p:spPr bwMode="auto">
          <a:xfrm>
            <a:off x="3862646" y="2638644"/>
            <a:ext cx="2003011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ACE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dirty="0"/>
              <a:t>编写</a:t>
            </a:r>
            <a:r>
              <a:rPr lang="en-US" altLang="zh-CN" dirty="0"/>
              <a:t>example.js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6" grpId="0" build="p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的简单使用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案例</a:t>
            </a:r>
            <a:r>
              <a:rPr lang="zh-CN" altLang="en-US" dirty="0"/>
              <a:t>：</a:t>
            </a:r>
            <a:r>
              <a:rPr lang="en-US" altLang="zh-CN" dirty="0" err="1"/>
              <a:t>webpack</a:t>
            </a:r>
            <a:r>
              <a:rPr lang="zh-CN" altLang="en-US" dirty="0"/>
              <a:t>打包</a:t>
            </a:r>
            <a:r>
              <a:rPr lang="en-US" altLang="zh-CN" dirty="0"/>
              <a:t>example.js</a:t>
            </a:r>
            <a:r>
              <a:rPr lang="zh-CN" altLang="en-US" dirty="0"/>
              <a:t>文件到</a:t>
            </a:r>
            <a:r>
              <a:rPr lang="en-US" altLang="zh-CN" dirty="0"/>
              <a:t>app.js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grpSp>
        <p:nvGrpSpPr>
          <p:cNvPr id="17" name="组合 9"/>
          <p:cNvGrpSpPr>
            <a:grpSpLocks/>
          </p:cNvGrpSpPr>
          <p:nvPr/>
        </p:nvGrpSpPr>
        <p:grpSpPr bwMode="auto">
          <a:xfrm>
            <a:off x="2643495" y="3140861"/>
            <a:ext cx="3667601" cy="633603"/>
            <a:chOff x="1277816" y="3552093"/>
            <a:chExt cx="2271831" cy="2520686"/>
          </a:xfrm>
        </p:grpSpPr>
        <p:sp>
          <p:nvSpPr>
            <p:cNvPr id="18" name="矩形 10"/>
            <p:cNvSpPr>
              <a:spLocks noChangeArrowheads="1"/>
            </p:cNvSpPr>
            <p:nvPr/>
          </p:nvSpPr>
          <p:spPr bwMode="auto">
            <a:xfrm>
              <a:off x="1277816" y="3552093"/>
              <a:ext cx="2271831" cy="2520686"/>
            </a:xfrm>
            <a:prstGeom prst="rect">
              <a:avLst/>
            </a:prstGeom>
            <a:solidFill>
              <a:srgbClr val="00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9" name="矩形 11"/>
            <p:cNvSpPr>
              <a:spLocks noChangeArrowheads="1"/>
            </p:cNvSpPr>
            <p:nvPr/>
          </p:nvSpPr>
          <p:spPr bwMode="auto">
            <a:xfrm>
              <a:off x="1363359" y="3670950"/>
              <a:ext cx="2186288" cy="54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bg1"/>
                  </a:solidFill>
                </a:rPr>
                <a:t>webpack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example.js -o app.js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圆角矩形 19"/>
          <p:cNvSpPr>
            <a:spLocks noChangeArrowheads="1"/>
          </p:cNvSpPr>
          <p:nvPr/>
        </p:nvSpPr>
        <p:spPr bwMode="auto">
          <a:xfrm>
            <a:off x="3948896" y="2805501"/>
            <a:ext cx="227711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ACE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dirty="0"/>
              <a:t>-o</a:t>
            </a:r>
            <a:r>
              <a:rPr lang="zh-CN" altLang="en-US" dirty="0"/>
              <a:t>打包到指定文件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的简单使用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/>
              <a:t>                                                            </a:t>
            </a:r>
            <a:endParaRPr lang="zh-CN" alt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案例</a:t>
            </a:r>
            <a:r>
              <a:rPr lang="zh-CN" altLang="en-US" dirty="0"/>
              <a:t>：在浏览器中执行结果。</a:t>
            </a:r>
            <a:endParaRPr lang="en-US" altLang="zh-CN" dirty="0"/>
          </a:p>
        </p:txBody>
      </p:sp>
      <p:pic>
        <p:nvPicPr>
          <p:cNvPr id="79874" name="Picture 2" descr="asd 无标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62" y="2753925"/>
            <a:ext cx="6163914" cy="227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构建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endParaRPr lang="zh-CN" alt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项目展示</a:t>
            </a:r>
            <a:r>
              <a:rPr lang="zh-CN" altLang="en-US" dirty="0"/>
              <a:t>：通过访问</a:t>
            </a:r>
            <a:r>
              <a:rPr lang="en-US" altLang="zh-CN" dirty="0"/>
              <a:t>localhost:8080</a:t>
            </a:r>
            <a:r>
              <a:rPr lang="zh-CN" altLang="en-US" dirty="0"/>
              <a:t>，展示启动后的</a:t>
            </a:r>
            <a:r>
              <a:rPr lang="en-US" altLang="zh-CN" dirty="0" err="1"/>
              <a:t>Vue</a:t>
            </a:r>
            <a:r>
              <a:rPr lang="zh-CN" altLang="en-US" dirty="0"/>
              <a:t>项目。</a:t>
            </a:r>
            <a:endParaRPr lang="en-US" altLang="zh-CN" dirty="0"/>
          </a:p>
        </p:txBody>
      </p:sp>
      <p:pic>
        <p:nvPicPr>
          <p:cNvPr id="80898" name="Picture 2" descr="dfd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2" y="2634114"/>
            <a:ext cx="3092934" cy="32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构建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endParaRPr lang="zh-CN" alt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案例实现</a:t>
            </a:r>
            <a:r>
              <a:rPr lang="zh-CN" altLang="en-US" dirty="0"/>
              <a:t>：安装脚手架工具</a:t>
            </a:r>
            <a:r>
              <a:rPr lang="en-US" altLang="zh-CN" dirty="0"/>
              <a:t>vue-cli@2.9.x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grpSp>
        <p:nvGrpSpPr>
          <p:cNvPr id="19" name="组合 9"/>
          <p:cNvGrpSpPr>
            <a:grpSpLocks/>
          </p:cNvGrpSpPr>
          <p:nvPr/>
        </p:nvGrpSpPr>
        <p:grpSpPr bwMode="auto">
          <a:xfrm>
            <a:off x="2706212" y="3107701"/>
            <a:ext cx="3667601" cy="683937"/>
            <a:chOff x="1277816" y="3552093"/>
            <a:chExt cx="2271831" cy="2520686"/>
          </a:xfrm>
        </p:grpSpPr>
        <p:sp>
          <p:nvSpPr>
            <p:cNvPr id="20" name="矩形 10"/>
            <p:cNvSpPr>
              <a:spLocks noChangeArrowheads="1"/>
            </p:cNvSpPr>
            <p:nvPr/>
          </p:nvSpPr>
          <p:spPr bwMode="auto">
            <a:xfrm>
              <a:off x="1277816" y="3552093"/>
              <a:ext cx="2271831" cy="2520686"/>
            </a:xfrm>
            <a:prstGeom prst="rect">
              <a:avLst/>
            </a:prstGeom>
            <a:solidFill>
              <a:srgbClr val="00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1" name="矩形 11"/>
            <p:cNvSpPr>
              <a:spLocks noChangeArrowheads="1"/>
            </p:cNvSpPr>
            <p:nvPr/>
          </p:nvSpPr>
          <p:spPr bwMode="auto">
            <a:xfrm>
              <a:off x="1363359" y="3967212"/>
              <a:ext cx="2186288" cy="102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bg1"/>
                  </a:solidFill>
                </a:rPr>
                <a:t>npm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install vue-cli@2.9.x -g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4011613" y="2772341"/>
            <a:ext cx="227711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ACE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dirty="0" err="1"/>
              <a:t>vue</a:t>
            </a:r>
            <a:r>
              <a:rPr lang="en-US" altLang="zh-CN" dirty="0"/>
              <a:t>-cli</a:t>
            </a:r>
            <a:r>
              <a:rPr lang="zh-CN" altLang="en-US" dirty="0"/>
              <a:t>脚手架工具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构建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endParaRPr lang="zh-CN" alt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案例实现</a:t>
            </a:r>
            <a:r>
              <a:rPr lang="zh-CN" altLang="en-US" dirty="0"/>
              <a:t>：初始化</a:t>
            </a:r>
            <a:r>
              <a:rPr lang="en-US" altLang="zh-CN" dirty="0" err="1"/>
              <a:t>Vue</a:t>
            </a:r>
            <a:r>
              <a:rPr lang="zh-CN" altLang="en-US" dirty="0"/>
              <a:t>项目</a:t>
            </a:r>
            <a:r>
              <a:rPr lang="en-US" altLang="zh-CN" dirty="0" err="1"/>
              <a:t>myapp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grpSp>
        <p:nvGrpSpPr>
          <p:cNvPr id="20" name="组合 9"/>
          <p:cNvGrpSpPr>
            <a:grpSpLocks/>
          </p:cNvGrpSpPr>
          <p:nvPr/>
        </p:nvGrpSpPr>
        <p:grpSpPr bwMode="auto">
          <a:xfrm>
            <a:off x="2778919" y="3057554"/>
            <a:ext cx="3667601" cy="591658"/>
            <a:chOff x="1277816" y="3552093"/>
            <a:chExt cx="2271831" cy="2520686"/>
          </a:xfrm>
        </p:grpSpPr>
        <p:sp>
          <p:nvSpPr>
            <p:cNvPr id="21" name="矩形 10"/>
            <p:cNvSpPr>
              <a:spLocks noChangeArrowheads="1"/>
            </p:cNvSpPr>
            <p:nvPr/>
          </p:nvSpPr>
          <p:spPr bwMode="auto">
            <a:xfrm>
              <a:off x="1277816" y="3552093"/>
              <a:ext cx="2271831" cy="2520686"/>
            </a:xfrm>
            <a:prstGeom prst="rect">
              <a:avLst/>
            </a:prstGeom>
            <a:solidFill>
              <a:srgbClr val="00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2" name="矩形 11"/>
            <p:cNvSpPr>
              <a:spLocks noChangeArrowheads="1"/>
            </p:cNvSpPr>
            <p:nvPr/>
          </p:nvSpPr>
          <p:spPr bwMode="auto">
            <a:xfrm>
              <a:off x="1363359" y="3670951"/>
              <a:ext cx="2186288" cy="102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bg1"/>
                  </a:solidFill>
                </a:rPr>
                <a:t>vue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init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webpack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myapp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>
            <a:spLocks noChangeArrowheads="1"/>
          </p:cNvSpPr>
          <p:nvPr/>
        </p:nvSpPr>
        <p:spPr bwMode="auto">
          <a:xfrm>
            <a:off x="4352768" y="2695329"/>
            <a:ext cx="1930586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ACE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dirty="0"/>
              <a:t>初始化</a:t>
            </a:r>
            <a:r>
              <a:rPr lang="en-US" altLang="zh-CN" dirty="0" err="1"/>
              <a:t>Vue</a:t>
            </a:r>
            <a:r>
              <a:rPr lang="zh-CN" altLang="en-US" dirty="0"/>
              <a:t>项目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04979"/>
              </p:ext>
            </p:extLst>
          </p:nvPr>
        </p:nvGraphicFramePr>
        <p:xfrm>
          <a:off x="760413" y="2723509"/>
          <a:ext cx="7767637" cy="3304578"/>
        </p:xfrm>
        <a:graphic>
          <a:graphicData uri="http://schemas.openxmlformats.org/drawingml/2006/table">
            <a:tbl>
              <a:tblPr firstRow="1" bandRow="1"/>
              <a:tblGrid>
                <a:gridCol w="274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目录结构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说明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36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build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项目构建（</a:t>
                      </a:r>
                      <a:r>
                        <a:rPr lang="en-US" altLang="zh-CN" sz="1400" kern="1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webpack</a:t>
                      </a: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）相关代码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36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config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配置文件目录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36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node_modules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依赖模块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src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源码目录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static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3F3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静态资源目录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test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初始测试目录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构建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endParaRPr lang="zh-CN" alt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案例实现</a:t>
            </a:r>
            <a:r>
              <a:rPr lang="zh-CN" altLang="en-US" dirty="0"/>
              <a:t>：</a:t>
            </a:r>
            <a:r>
              <a:rPr lang="en-US" altLang="zh-CN" dirty="0" err="1"/>
              <a:t>Vue</a:t>
            </a:r>
            <a:r>
              <a:rPr lang="zh-CN" altLang="en-US" dirty="0"/>
              <a:t>项目目录结构。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58817"/>
              </p:ext>
            </p:extLst>
          </p:nvPr>
        </p:nvGraphicFramePr>
        <p:xfrm>
          <a:off x="760413" y="2720191"/>
          <a:ext cx="7767637" cy="1810944"/>
        </p:xfrm>
        <a:graphic>
          <a:graphicData uri="http://schemas.openxmlformats.org/drawingml/2006/table">
            <a:tbl>
              <a:tblPr firstRow="1" bandRow="1"/>
              <a:tblGrid>
                <a:gridCol w="274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目录结构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说明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36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index.html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首页入口文件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36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package.json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项目配置文件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36"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README.md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项目说明文档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构建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endParaRPr lang="zh-CN" alt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案例实现</a:t>
            </a:r>
            <a:r>
              <a:rPr lang="zh-CN" altLang="en-US" dirty="0"/>
              <a:t>：</a:t>
            </a:r>
            <a:r>
              <a:rPr lang="en-US" altLang="zh-CN" dirty="0" err="1"/>
              <a:t>Vue</a:t>
            </a:r>
            <a:r>
              <a:rPr lang="zh-CN" altLang="en-US" dirty="0"/>
              <a:t>项目目录结构。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/>
              <a:t>9.3 </a:t>
            </a:r>
            <a:r>
              <a:rPr lang="en-US" altLang="zh-CN" dirty="0">
                <a:latin typeface="+mn-lt"/>
                <a:cs typeface="Times New Roman" pitchFamily="18" charset="0"/>
              </a:rPr>
              <a:t>webpack</a:t>
            </a:r>
            <a:r>
              <a:rPr lang="zh-CN" altLang="en-US" dirty="0"/>
              <a:t>打包工具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7038" y="1493838"/>
            <a:ext cx="4703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构建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endParaRPr lang="zh-CN" altLang="en-US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b="1" u="sng" dirty="0">
                <a:solidFill>
                  <a:schemeClr val="accent5">
                    <a:lumMod val="50000"/>
                  </a:schemeClr>
                </a:solidFill>
              </a:rPr>
              <a:t>案例实现</a:t>
            </a:r>
            <a:r>
              <a:rPr lang="zh-CN" altLang="en-US" dirty="0"/>
              <a:t>：启动</a:t>
            </a:r>
            <a:r>
              <a:rPr lang="en-US" altLang="zh-CN" dirty="0" err="1"/>
              <a:t>Vue</a:t>
            </a:r>
            <a:r>
              <a:rPr lang="zh-CN" altLang="en-US" dirty="0"/>
              <a:t>项目。</a:t>
            </a:r>
            <a:endParaRPr lang="en-US" altLang="zh-CN" dirty="0"/>
          </a:p>
        </p:txBody>
      </p:sp>
      <p:grpSp>
        <p:nvGrpSpPr>
          <p:cNvPr id="25" name="组合 9"/>
          <p:cNvGrpSpPr>
            <a:grpSpLocks/>
          </p:cNvGrpSpPr>
          <p:nvPr/>
        </p:nvGrpSpPr>
        <p:grpSpPr bwMode="auto">
          <a:xfrm>
            <a:off x="3450434" y="3032416"/>
            <a:ext cx="1833800" cy="1022223"/>
            <a:chOff x="1277816" y="3552093"/>
            <a:chExt cx="2271831" cy="2520686"/>
          </a:xfrm>
        </p:grpSpPr>
        <p:sp>
          <p:nvSpPr>
            <p:cNvPr id="26" name="矩形 10"/>
            <p:cNvSpPr>
              <a:spLocks noChangeArrowheads="1"/>
            </p:cNvSpPr>
            <p:nvPr/>
          </p:nvSpPr>
          <p:spPr bwMode="auto">
            <a:xfrm>
              <a:off x="1277816" y="3552093"/>
              <a:ext cx="2271831" cy="2520686"/>
            </a:xfrm>
            <a:prstGeom prst="rect">
              <a:avLst/>
            </a:prstGeom>
            <a:solidFill>
              <a:srgbClr val="00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7" name="矩形 11"/>
            <p:cNvSpPr>
              <a:spLocks noChangeArrowheads="1"/>
            </p:cNvSpPr>
            <p:nvPr/>
          </p:nvSpPr>
          <p:spPr bwMode="auto">
            <a:xfrm>
              <a:off x="1363358" y="3794837"/>
              <a:ext cx="2186289" cy="193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cd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myapp</a:t>
              </a:r>
              <a:endParaRPr lang="zh-CN" altLang="zh-CN" sz="16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bg1"/>
                  </a:solidFill>
                </a:rPr>
                <a:t>npm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run </a:t>
              </a:r>
              <a:r>
                <a:rPr lang="en-US" altLang="zh-CN" sz="1600" b="1" dirty="0" err="1">
                  <a:solidFill>
                    <a:schemeClr val="bg1"/>
                  </a:solidFill>
                </a:rPr>
                <a:t>dev</a:t>
              </a:r>
              <a:endParaRPr lang="zh-CN" altLang="zh-C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圆角矩形 27"/>
          <p:cNvSpPr>
            <a:spLocks noChangeArrowheads="1"/>
          </p:cNvSpPr>
          <p:nvPr/>
        </p:nvSpPr>
        <p:spPr bwMode="auto">
          <a:xfrm>
            <a:off x="3519483" y="2638644"/>
            <a:ext cx="1764752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ACE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dirty="0"/>
              <a:t>启动</a:t>
            </a:r>
            <a:r>
              <a:rPr lang="en-US" altLang="zh-CN" dirty="0" err="1"/>
              <a:t>Vue</a:t>
            </a:r>
            <a:r>
              <a:rPr lang="zh-CN" altLang="en-US" dirty="0"/>
              <a:t>项目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b="1"/>
              <a:t>知识架构</a:t>
            </a:r>
            <a:endParaRPr lang="zh-CN" altLang="en-US"/>
          </a:p>
        </p:txBody>
      </p:sp>
      <p:sp>
        <p:nvSpPr>
          <p:cNvPr id="3" name="AutoShape 208"/>
          <p:cNvSpPr>
            <a:spLocks noChangeArrowheads="1"/>
          </p:cNvSpPr>
          <p:nvPr/>
        </p:nvSpPr>
        <p:spPr bwMode="auto">
          <a:xfrm>
            <a:off x="2670175" y="1452563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rgbClr val="FFFFFF">
                <a:lumMod val="95000"/>
              </a:srgb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TextBox 154"/>
          <p:cNvSpPr txBox="1">
            <a:spLocks noChangeArrowheads="1"/>
          </p:cNvSpPr>
          <p:nvPr/>
        </p:nvSpPr>
        <p:spPr bwMode="auto">
          <a:xfrm>
            <a:off x="3192463" y="1635125"/>
            <a:ext cx="543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1369B2"/>
                </a:solidFill>
              </a:rPr>
              <a:t>1.2 </a:t>
            </a:r>
            <a:r>
              <a:rPr lang="en-US" altLang="zh-CN" sz="2800" b="1" kern="0" dirty="0" err="1">
                <a:solidFill>
                  <a:srgbClr val="1369B2"/>
                </a:solidFill>
              </a:rPr>
              <a:t>Vue</a:t>
            </a:r>
            <a:r>
              <a:rPr lang="zh-CN" altLang="en-US" sz="2800" b="1" kern="0" dirty="0">
                <a:solidFill>
                  <a:srgbClr val="1369B2"/>
                </a:solidFill>
              </a:rPr>
              <a:t>开发环境</a:t>
            </a:r>
            <a:endParaRPr lang="zh-CN" altLang="en-US" sz="2800" b="1" kern="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132"/>
          <p:cNvSpPr>
            <a:spLocks noChangeArrowheads="1"/>
          </p:cNvSpPr>
          <p:nvPr/>
        </p:nvSpPr>
        <p:spPr bwMode="auto">
          <a:xfrm>
            <a:off x="392113" y="11614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CFDEF3">
                  <a:lumMod val="90000"/>
                </a:srgbClr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sz="1000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820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93850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2759075" y="2492375"/>
            <a:ext cx="5400675" cy="541338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8202" name="椭圆 7"/>
          <p:cNvSpPr>
            <a:spLocks noChangeArrowheads="1"/>
          </p:cNvSpPr>
          <p:nvPr/>
        </p:nvSpPr>
        <p:spPr bwMode="auto">
          <a:xfrm>
            <a:off x="1116013" y="2492375"/>
            <a:ext cx="539750" cy="541338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/>
          </a:p>
        </p:txBody>
      </p:sp>
      <p:sp>
        <p:nvSpPr>
          <p:cNvPr id="9" name="Line 188"/>
          <p:cNvSpPr>
            <a:spLocks noChangeShapeType="1"/>
          </p:cNvSpPr>
          <p:nvPr/>
        </p:nvSpPr>
        <p:spPr bwMode="auto">
          <a:xfrm flipH="1">
            <a:off x="1695450" y="2762250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204" name="TextBox 218"/>
          <p:cNvSpPr txBox="1">
            <a:spLocks noChangeArrowheads="1"/>
          </p:cNvSpPr>
          <p:nvPr/>
        </p:nvSpPr>
        <p:spPr bwMode="auto">
          <a:xfrm>
            <a:off x="3063875" y="2608263"/>
            <a:ext cx="509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Visual Studio Code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编辑器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2759075" y="3126254"/>
            <a:ext cx="5400675" cy="539750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8206" name="椭圆 11"/>
          <p:cNvSpPr>
            <a:spLocks noChangeArrowheads="1"/>
          </p:cNvSpPr>
          <p:nvPr/>
        </p:nvSpPr>
        <p:spPr bwMode="auto">
          <a:xfrm>
            <a:off x="1116013" y="3126254"/>
            <a:ext cx="539750" cy="539750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/>
          </a:p>
        </p:txBody>
      </p:sp>
      <p:sp>
        <p:nvSpPr>
          <p:cNvPr id="13" name="Line 188"/>
          <p:cNvSpPr>
            <a:spLocks noChangeShapeType="1"/>
          </p:cNvSpPr>
          <p:nvPr/>
        </p:nvSpPr>
        <p:spPr bwMode="auto">
          <a:xfrm flipH="1">
            <a:off x="1695450" y="3396129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208" name="TextBox 218"/>
          <p:cNvSpPr txBox="1">
            <a:spLocks noChangeArrowheads="1"/>
          </p:cNvSpPr>
          <p:nvPr/>
        </p:nvSpPr>
        <p:spPr bwMode="auto">
          <a:xfrm>
            <a:off x="3063875" y="3242141"/>
            <a:ext cx="509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的下载和引入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2746666" y="3727388"/>
            <a:ext cx="5400675" cy="541338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6" name="椭圆 7"/>
          <p:cNvSpPr>
            <a:spLocks noChangeArrowheads="1"/>
          </p:cNvSpPr>
          <p:nvPr/>
        </p:nvSpPr>
        <p:spPr bwMode="auto">
          <a:xfrm>
            <a:off x="1103604" y="3727388"/>
            <a:ext cx="539750" cy="541338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17" name="Line 188"/>
          <p:cNvSpPr>
            <a:spLocks noChangeShapeType="1"/>
          </p:cNvSpPr>
          <p:nvPr/>
        </p:nvSpPr>
        <p:spPr bwMode="auto">
          <a:xfrm flipH="1">
            <a:off x="1683041" y="3997263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8" name="TextBox 218"/>
          <p:cNvSpPr txBox="1">
            <a:spLocks noChangeArrowheads="1"/>
          </p:cNvSpPr>
          <p:nvPr/>
        </p:nvSpPr>
        <p:spPr bwMode="auto">
          <a:xfrm>
            <a:off x="3051466" y="3843276"/>
            <a:ext cx="509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git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-bash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命令行工具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2746666" y="4327711"/>
            <a:ext cx="5400675" cy="539750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0" name="椭圆 11"/>
          <p:cNvSpPr>
            <a:spLocks noChangeArrowheads="1"/>
          </p:cNvSpPr>
          <p:nvPr/>
        </p:nvSpPr>
        <p:spPr bwMode="auto">
          <a:xfrm>
            <a:off x="1103604" y="4327711"/>
            <a:ext cx="539750" cy="539750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21" name="Line 188"/>
          <p:cNvSpPr>
            <a:spLocks noChangeShapeType="1"/>
          </p:cNvSpPr>
          <p:nvPr/>
        </p:nvSpPr>
        <p:spPr bwMode="auto">
          <a:xfrm flipH="1">
            <a:off x="1683041" y="4597586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2" name="TextBox 218"/>
          <p:cNvSpPr txBox="1">
            <a:spLocks noChangeArrowheads="1"/>
          </p:cNvSpPr>
          <p:nvPr/>
        </p:nvSpPr>
        <p:spPr bwMode="auto">
          <a:xfrm>
            <a:off x="3051466" y="4443598"/>
            <a:ext cx="509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Node.js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720975" y="4942183"/>
            <a:ext cx="5400675" cy="541338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4" name="椭圆 7"/>
          <p:cNvSpPr>
            <a:spLocks noChangeArrowheads="1"/>
          </p:cNvSpPr>
          <p:nvPr/>
        </p:nvSpPr>
        <p:spPr bwMode="auto">
          <a:xfrm>
            <a:off x="1077913" y="4942183"/>
            <a:ext cx="539750" cy="541338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25" name="Line 188"/>
          <p:cNvSpPr>
            <a:spLocks noChangeShapeType="1"/>
          </p:cNvSpPr>
          <p:nvPr/>
        </p:nvSpPr>
        <p:spPr bwMode="auto">
          <a:xfrm flipH="1">
            <a:off x="1657350" y="5212058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6" name="TextBox 218"/>
          <p:cNvSpPr txBox="1">
            <a:spLocks noChangeArrowheads="1"/>
          </p:cNvSpPr>
          <p:nvPr/>
        </p:nvSpPr>
        <p:spPr bwMode="auto">
          <a:xfrm>
            <a:off x="3025775" y="5058071"/>
            <a:ext cx="509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npm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包管理工具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2720975" y="5559284"/>
            <a:ext cx="5400675" cy="539750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8" name="椭圆 11"/>
          <p:cNvSpPr>
            <a:spLocks noChangeArrowheads="1"/>
          </p:cNvSpPr>
          <p:nvPr/>
        </p:nvSpPr>
        <p:spPr bwMode="auto">
          <a:xfrm>
            <a:off x="1077913" y="5559284"/>
            <a:ext cx="539750" cy="539750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6</a:t>
            </a:r>
            <a:endParaRPr lang="zh-CN" altLang="en-US" sz="2400" b="1" dirty="0"/>
          </a:p>
        </p:txBody>
      </p:sp>
      <p:sp>
        <p:nvSpPr>
          <p:cNvPr id="29" name="Line 188"/>
          <p:cNvSpPr>
            <a:spLocks noChangeShapeType="1"/>
          </p:cNvSpPr>
          <p:nvPr/>
        </p:nvSpPr>
        <p:spPr bwMode="auto">
          <a:xfrm flipH="1">
            <a:off x="1657350" y="5829159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0" name="TextBox 218"/>
          <p:cNvSpPr txBox="1">
            <a:spLocks noChangeArrowheads="1"/>
          </p:cNvSpPr>
          <p:nvPr/>
        </p:nvSpPr>
        <p:spPr bwMode="auto">
          <a:xfrm>
            <a:off x="3025775" y="5675171"/>
            <a:ext cx="509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Chrome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浏览器和</a:t>
            </a:r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vue-devtools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扩展</a:t>
            </a:r>
          </a:p>
        </p:txBody>
      </p:sp>
    </p:spTree>
  </p:cSld>
  <p:clrMapOvr>
    <a:masterClrMapping/>
  </p:clrMapOvr>
  <p:transition spd="slow"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8611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dirty="0"/>
              <a:t>本章小结</a:t>
            </a: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166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dirty="0"/>
              <a:t>本章主要讲解了什么是</a:t>
            </a:r>
            <a:r>
              <a:rPr lang="en-US" altLang="zh-CN" dirty="0" err="1"/>
              <a:t>Vue</a:t>
            </a:r>
            <a:r>
              <a:rPr lang="zh-CN" altLang="zh-CN" dirty="0"/>
              <a:t>、</a:t>
            </a:r>
            <a:r>
              <a:rPr lang="en-US" altLang="zh-CN" dirty="0" err="1"/>
              <a:t>Vue</a:t>
            </a:r>
            <a:r>
              <a:rPr lang="zh-CN" altLang="zh-CN" dirty="0"/>
              <a:t>的特点和发展前景、</a:t>
            </a:r>
            <a:r>
              <a:rPr lang="en-US" altLang="zh-CN" dirty="0" err="1"/>
              <a:t>Vue</a:t>
            </a:r>
            <a:r>
              <a:rPr lang="zh-CN" altLang="zh-CN" dirty="0"/>
              <a:t>开发环境的搭建，以及</a:t>
            </a:r>
            <a:r>
              <a:rPr lang="en-US" altLang="zh-CN" dirty="0" err="1"/>
              <a:t>webpack</a:t>
            </a:r>
            <a:r>
              <a:rPr lang="zh-CN" altLang="zh-CN" dirty="0"/>
              <a:t>打包工具的使用。通过本章的学习，读者应对</a:t>
            </a:r>
            <a:r>
              <a:rPr lang="en-US" altLang="zh-CN" dirty="0" err="1"/>
              <a:t>Vue</a:t>
            </a:r>
            <a:r>
              <a:rPr lang="zh-CN" altLang="zh-CN" dirty="0"/>
              <a:t>有一个整体的认识，能够编写一个简单的</a:t>
            </a:r>
            <a:r>
              <a:rPr lang="en-US" altLang="zh-CN" dirty="0"/>
              <a:t>Hello World</a:t>
            </a:r>
            <a:r>
              <a:rPr lang="zh-CN" altLang="zh-CN" dirty="0"/>
              <a:t>程序。</a:t>
            </a:r>
          </a:p>
        </p:txBody>
      </p:sp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b="1"/>
              <a:t>知识架构</a:t>
            </a:r>
            <a:endParaRPr lang="zh-CN" altLang="en-US"/>
          </a:p>
        </p:txBody>
      </p:sp>
      <p:sp>
        <p:nvSpPr>
          <p:cNvPr id="4" name="AutoShape 208"/>
          <p:cNvSpPr>
            <a:spLocks noChangeArrowheads="1"/>
          </p:cNvSpPr>
          <p:nvPr/>
        </p:nvSpPr>
        <p:spPr bwMode="auto">
          <a:xfrm>
            <a:off x="2670175" y="1452563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rgbClr val="FFFFFF">
                <a:lumMod val="95000"/>
              </a:srgb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TextBox 154"/>
          <p:cNvSpPr txBox="1">
            <a:spLocks noChangeArrowheads="1"/>
          </p:cNvSpPr>
          <p:nvPr/>
        </p:nvSpPr>
        <p:spPr bwMode="auto">
          <a:xfrm>
            <a:off x="3192463" y="1635125"/>
            <a:ext cx="543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1369B2"/>
                </a:solidFill>
              </a:rPr>
              <a:t>1.2 </a:t>
            </a:r>
            <a:r>
              <a:rPr lang="en-US" altLang="zh-CN" sz="2800" b="1" kern="0" dirty="0" err="1">
                <a:solidFill>
                  <a:srgbClr val="1369B2"/>
                </a:solidFill>
              </a:rPr>
              <a:t>Vue</a:t>
            </a:r>
            <a:r>
              <a:rPr lang="zh-CN" altLang="en-US" sz="2800" b="1" kern="0" dirty="0">
                <a:solidFill>
                  <a:srgbClr val="1369B2"/>
                </a:solidFill>
              </a:rPr>
              <a:t>开发环境</a:t>
            </a:r>
            <a:endParaRPr lang="zh-CN" altLang="en-US" sz="2800" b="1" kern="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1614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CFDEF3">
                  <a:lumMod val="90000"/>
                </a:srgbClr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sz="1000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93850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任意多边形 7"/>
          <p:cNvSpPr/>
          <p:nvPr/>
        </p:nvSpPr>
        <p:spPr>
          <a:xfrm>
            <a:off x="2759075" y="2492375"/>
            <a:ext cx="5400675" cy="541338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9" name="椭圆 7"/>
          <p:cNvSpPr>
            <a:spLocks noChangeArrowheads="1"/>
          </p:cNvSpPr>
          <p:nvPr/>
        </p:nvSpPr>
        <p:spPr bwMode="auto">
          <a:xfrm>
            <a:off x="1116013" y="2492375"/>
            <a:ext cx="539750" cy="541338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7</a:t>
            </a:r>
            <a:endParaRPr lang="zh-CN" altLang="en-US" sz="2400" b="1" dirty="0"/>
          </a:p>
        </p:txBody>
      </p:sp>
      <p:sp>
        <p:nvSpPr>
          <p:cNvPr id="10" name="Line 188"/>
          <p:cNvSpPr>
            <a:spLocks noChangeShapeType="1"/>
          </p:cNvSpPr>
          <p:nvPr/>
        </p:nvSpPr>
        <p:spPr bwMode="auto">
          <a:xfrm flipH="1">
            <a:off x="1695450" y="2762250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1" name="TextBox 218"/>
          <p:cNvSpPr txBox="1">
            <a:spLocks noChangeArrowheads="1"/>
          </p:cNvSpPr>
          <p:nvPr/>
        </p:nvSpPr>
        <p:spPr bwMode="auto">
          <a:xfrm>
            <a:off x="3063875" y="2608263"/>
            <a:ext cx="509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Hello World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</a:p>
        </p:txBody>
      </p:sp>
    </p:spTree>
    <p:extLst>
      <p:ext uri="{BB962C8B-B14F-4D97-AF65-F5344CB8AC3E}">
        <p14:creationId xmlns:p14="http://schemas.microsoft.com/office/powerpoint/2010/main" val="70556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b="1"/>
              <a:t>知识架构</a:t>
            </a:r>
            <a:endParaRPr lang="zh-CN" altLang="en-US"/>
          </a:p>
        </p:txBody>
      </p:sp>
      <p:sp>
        <p:nvSpPr>
          <p:cNvPr id="3" name="AutoShape 208"/>
          <p:cNvSpPr>
            <a:spLocks noChangeArrowheads="1"/>
          </p:cNvSpPr>
          <p:nvPr/>
        </p:nvSpPr>
        <p:spPr bwMode="auto">
          <a:xfrm>
            <a:off x="2670175" y="1452563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rgbClr val="FFFFFF">
                <a:lumMod val="95000"/>
              </a:srgb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TextBox 154"/>
          <p:cNvSpPr txBox="1">
            <a:spLocks noChangeArrowheads="1"/>
          </p:cNvSpPr>
          <p:nvPr/>
        </p:nvSpPr>
        <p:spPr bwMode="auto">
          <a:xfrm>
            <a:off x="3192463" y="1635125"/>
            <a:ext cx="543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1369B2"/>
                </a:solidFill>
              </a:rPr>
              <a:t>1.3 </a:t>
            </a:r>
            <a:r>
              <a:rPr lang="en-US" altLang="zh-CN" sz="2800" b="1" kern="0" dirty="0" err="1">
                <a:solidFill>
                  <a:srgbClr val="1369B2"/>
                </a:solidFill>
              </a:rPr>
              <a:t>webpack</a:t>
            </a:r>
            <a:r>
              <a:rPr lang="zh-CN" altLang="en-US" sz="2800" b="1" kern="0" dirty="0">
                <a:solidFill>
                  <a:srgbClr val="1369B2"/>
                </a:solidFill>
              </a:rPr>
              <a:t>打包工具</a:t>
            </a:r>
            <a:endParaRPr lang="zh-CN" altLang="en-US" sz="2800" b="1" kern="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132"/>
          <p:cNvSpPr>
            <a:spLocks noChangeArrowheads="1"/>
          </p:cNvSpPr>
          <p:nvPr/>
        </p:nvSpPr>
        <p:spPr bwMode="auto">
          <a:xfrm>
            <a:off x="392113" y="11614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CFDEF3">
                  <a:lumMod val="90000"/>
                </a:srgbClr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sz="1000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922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93850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2759075" y="2492375"/>
            <a:ext cx="5400675" cy="541338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9226" name="椭圆 7"/>
          <p:cNvSpPr>
            <a:spLocks noChangeArrowheads="1"/>
          </p:cNvSpPr>
          <p:nvPr/>
        </p:nvSpPr>
        <p:spPr bwMode="auto">
          <a:xfrm>
            <a:off x="1116013" y="2492375"/>
            <a:ext cx="539750" cy="541338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/>
          </a:p>
        </p:txBody>
      </p:sp>
      <p:sp>
        <p:nvSpPr>
          <p:cNvPr id="9" name="Line 188"/>
          <p:cNvSpPr>
            <a:spLocks noChangeShapeType="1"/>
          </p:cNvSpPr>
          <p:nvPr/>
        </p:nvSpPr>
        <p:spPr bwMode="auto">
          <a:xfrm flipH="1">
            <a:off x="1695450" y="2762250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228" name="TextBox 218"/>
          <p:cNvSpPr txBox="1">
            <a:spLocks noChangeArrowheads="1"/>
          </p:cNvSpPr>
          <p:nvPr/>
        </p:nvSpPr>
        <p:spPr bwMode="auto">
          <a:xfrm>
            <a:off x="3063875" y="2608263"/>
            <a:ext cx="509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2759075" y="3176588"/>
            <a:ext cx="5400675" cy="539750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9230" name="椭圆 11"/>
          <p:cNvSpPr>
            <a:spLocks noChangeArrowheads="1"/>
          </p:cNvSpPr>
          <p:nvPr/>
        </p:nvSpPr>
        <p:spPr bwMode="auto">
          <a:xfrm>
            <a:off x="1116013" y="3176588"/>
            <a:ext cx="539750" cy="539750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/>
          </a:p>
        </p:txBody>
      </p:sp>
      <p:sp>
        <p:nvSpPr>
          <p:cNvPr id="13" name="Line 188"/>
          <p:cNvSpPr>
            <a:spLocks noChangeShapeType="1"/>
          </p:cNvSpPr>
          <p:nvPr/>
        </p:nvSpPr>
        <p:spPr bwMode="auto">
          <a:xfrm flipH="1">
            <a:off x="1695450" y="3446463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232" name="TextBox 218"/>
          <p:cNvSpPr txBox="1">
            <a:spLocks noChangeArrowheads="1"/>
          </p:cNvSpPr>
          <p:nvPr/>
        </p:nvSpPr>
        <p:spPr bwMode="auto">
          <a:xfrm>
            <a:off x="3063875" y="3292475"/>
            <a:ext cx="509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webpack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简单使用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2771775" y="3860800"/>
            <a:ext cx="5400675" cy="539750"/>
          </a:xfrm>
          <a:custGeom>
            <a:avLst/>
            <a:gdLst>
              <a:gd name="connsiteX0" fmla="*/ 0 w 4053840"/>
              <a:gd name="connsiteY0" fmla="*/ 0 h 290170"/>
              <a:gd name="connsiteX1" fmla="*/ 3908755 w 4053840"/>
              <a:gd name="connsiteY1" fmla="*/ 0 h 290170"/>
              <a:gd name="connsiteX2" fmla="*/ 4053840 w 4053840"/>
              <a:gd name="connsiteY2" fmla="*/ 145085 h 290170"/>
              <a:gd name="connsiteX3" fmla="*/ 3908755 w 4053840"/>
              <a:gd name="connsiteY3" fmla="*/ 290170 h 290170"/>
              <a:gd name="connsiteX4" fmla="*/ 0 w 4053840"/>
              <a:gd name="connsiteY4" fmla="*/ 290170 h 290170"/>
              <a:gd name="connsiteX5" fmla="*/ 0 w 4053840"/>
              <a:gd name="connsiteY5" fmla="*/ 0 h 2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290170">
                <a:moveTo>
                  <a:pt x="4053840" y="290169"/>
                </a:moveTo>
                <a:lnTo>
                  <a:pt x="145085" y="290169"/>
                </a:lnTo>
                <a:lnTo>
                  <a:pt x="0" y="145085"/>
                </a:lnTo>
                <a:lnTo>
                  <a:pt x="145085" y="1"/>
                </a:lnTo>
                <a:lnTo>
                  <a:pt x="4053840" y="1"/>
                </a:lnTo>
                <a:lnTo>
                  <a:pt x="4053840" y="290169"/>
                </a:lnTo>
                <a:close/>
              </a:path>
            </a:pathLst>
          </a:custGeom>
          <a:solidFill>
            <a:srgbClr val="CFDEF3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00499" tIns="45721" rIns="85344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zh-CN" altLang="en-US" sz="1200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9234" name="椭圆 15"/>
          <p:cNvSpPr>
            <a:spLocks noChangeArrowheads="1"/>
          </p:cNvSpPr>
          <p:nvPr/>
        </p:nvSpPr>
        <p:spPr bwMode="auto">
          <a:xfrm>
            <a:off x="1128713" y="3860800"/>
            <a:ext cx="539750" cy="539750"/>
          </a:xfrm>
          <a:prstGeom prst="ellipse">
            <a:avLst/>
          </a:prstGeom>
          <a:solidFill>
            <a:srgbClr val="E9EFF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/>
          </a:p>
        </p:txBody>
      </p:sp>
      <p:sp>
        <p:nvSpPr>
          <p:cNvPr id="17" name="Line 188"/>
          <p:cNvSpPr>
            <a:spLocks noChangeShapeType="1"/>
          </p:cNvSpPr>
          <p:nvPr/>
        </p:nvSpPr>
        <p:spPr bwMode="auto">
          <a:xfrm flipH="1">
            <a:off x="1708150" y="4130675"/>
            <a:ext cx="1295400" cy="0"/>
          </a:xfrm>
          <a:prstGeom prst="line">
            <a:avLst/>
          </a:prstGeom>
          <a:noFill/>
          <a:ln w="31750" cap="rnd">
            <a:solidFill>
              <a:srgbClr val="FFFFFF">
                <a:lumMod val="50000"/>
              </a:srgbClr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236" name="TextBox 218"/>
          <p:cNvSpPr txBox="1">
            <a:spLocks noChangeArrowheads="1"/>
          </p:cNvSpPr>
          <p:nvPr/>
        </p:nvSpPr>
        <p:spPr bwMode="auto">
          <a:xfrm>
            <a:off x="3076575" y="3976688"/>
            <a:ext cx="509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构建</a:t>
            </a:r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Vue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</a:p>
        </p:txBody>
      </p:sp>
    </p:spTree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>
                <a:solidFill>
                  <a:srgbClr val="0D74C9"/>
                </a:solidFill>
              </a:rPr>
              <a:t>HTML</a:t>
            </a:r>
            <a:r>
              <a:rPr lang="zh-CN" altLang="en-US" dirty="0"/>
              <a:t>：</a:t>
            </a:r>
            <a:r>
              <a:rPr lang="en-US" altLang="zh-CN" dirty="0"/>
              <a:t>HTML</a:t>
            </a:r>
            <a:r>
              <a:rPr lang="zh-CN" altLang="zh-CN" dirty="0"/>
              <a:t>主要用来编写网页的结构，例如</a:t>
            </a:r>
            <a:r>
              <a:rPr lang="en-US" altLang="zh-CN" dirty="0"/>
              <a:t>&lt;a&gt;&lt;/a&gt;</a:t>
            </a:r>
            <a:r>
              <a:rPr lang="zh-CN" altLang="zh-CN" dirty="0"/>
              <a:t>表示超链接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b="1" u="sng" dirty="0">
                <a:solidFill>
                  <a:srgbClr val="0D74C9"/>
                </a:solidFill>
              </a:rPr>
              <a:t>CSS</a:t>
            </a:r>
            <a:r>
              <a:rPr lang="zh-CN" altLang="en-US" dirty="0"/>
              <a:t>：</a:t>
            </a:r>
            <a:r>
              <a:rPr lang="en-US" altLang="zh-CN" dirty="0"/>
              <a:t>CSS</a:t>
            </a:r>
            <a:r>
              <a:rPr lang="zh-CN" altLang="zh-CN" dirty="0"/>
              <a:t>样式包括颜色、大小、字体等，布局合理的页面效果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b="1" u="sng" dirty="0">
                <a:solidFill>
                  <a:srgbClr val="0D74C9"/>
                </a:solidFill>
              </a:rPr>
              <a:t>JavaScript</a:t>
            </a:r>
            <a:r>
              <a:rPr lang="zh-CN" altLang="en-US" dirty="0"/>
              <a:t>：</a:t>
            </a:r>
            <a:r>
              <a:rPr lang="en-US" altLang="zh-CN" dirty="0"/>
              <a:t>JavaScript</a:t>
            </a:r>
            <a:r>
              <a:rPr lang="zh-CN" altLang="en-US" dirty="0"/>
              <a:t>的功能</a:t>
            </a:r>
            <a:r>
              <a:rPr lang="zh-CN" altLang="zh-CN" dirty="0"/>
              <a:t>主要包括实现页面逻辑、行为、动作等，用来动态操作元素的属性，主要是为页面提供交互效果，实现更好的用户体验。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dirty="0">
                <a:cs typeface="Times New Roman" pitchFamily="18" charset="0"/>
              </a:rPr>
              <a:t>9.1 </a:t>
            </a:r>
            <a:r>
              <a:rPr lang="zh-CN" altLang="en-US" dirty="0">
                <a:cs typeface="Times New Roman" pitchFamily="18" charset="0"/>
              </a:rPr>
              <a:t>初识</a:t>
            </a:r>
            <a:r>
              <a:rPr lang="en-US" altLang="zh-CN" dirty="0" err="1">
                <a:latin typeface="+mn-lt"/>
                <a:cs typeface="Times New Roman" pitchFamily="18" charset="0"/>
              </a:rPr>
              <a:t>Vue</a:t>
            </a:r>
            <a:endParaRPr lang="zh-CN" altLang="en-US" dirty="0">
              <a:latin typeface="+mn-lt"/>
              <a:cs typeface="Times New Roman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8" name="矩形 17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itchFamily="34" charset="-122"/>
                <a:cs typeface="Times New Roman" panose="02020603050405020304" pitchFamily="18" charset="0"/>
              </a:rPr>
              <a:t>前端技术的发展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                                                          </a:t>
            </a:r>
            <a:endParaRPr lang="zh-CN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7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565150" y="1992313"/>
            <a:ext cx="7907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jQuery</a:t>
            </a:r>
            <a:r>
              <a:rPr lang="zh-CN" altLang="en-US" dirty="0"/>
              <a:t>：</a:t>
            </a:r>
            <a:r>
              <a:rPr lang="zh-CN" altLang="zh-CN" dirty="0"/>
              <a:t>通过对</a:t>
            </a:r>
            <a:r>
              <a:rPr lang="en-US" altLang="zh-CN" dirty="0"/>
              <a:t>JavaScript</a:t>
            </a:r>
            <a:r>
              <a:rPr lang="zh-CN" altLang="zh-CN" dirty="0"/>
              <a:t>代码的封装，使得</a:t>
            </a:r>
            <a:r>
              <a:rPr lang="en-US" altLang="zh-CN" dirty="0"/>
              <a:t>DOM</a:t>
            </a:r>
            <a:r>
              <a:rPr lang="zh-CN" altLang="zh-CN" dirty="0"/>
              <a:t>、事件处理、动画效果、</a:t>
            </a:r>
            <a:r>
              <a:rPr lang="en-US" altLang="zh-CN" dirty="0"/>
              <a:t>Ajax</a:t>
            </a:r>
            <a:r>
              <a:rPr lang="zh-CN" altLang="zh-CN" dirty="0"/>
              <a:t>交互等功能的实现变得更加简洁、方便，有效</a:t>
            </a:r>
            <a:r>
              <a:rPr lang="zh-CN" altLang="en-US" dirty="0"/>
              <a:t>地</a:t>
            </a:r>
            <a:r>
              <a:rPr lang="zh-CN" altLang="zh-CN" dirty="0"/>
              <a:t>提高了项目开发效率。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b="1" u="sng" dirty="0" err="1">
                <a:solidFill>
                  <a:srgbClr val="0D74C9"/>
                </a:solidFill>
              </a:rPr>
              <a:t>Vue</a:t>
            </a:r>
            <a:r>
              <a:rPr lang="zh-CN" altLang="en-US" dirty="0"/>
              <a:t>：</a:t>
            </a:r>
            <a:r>
              <a:rPr lang="en-US" altLang="zh-CN" dirty="0" err="1"/>
              <a:t>Vue</a:t>
            </a:r>
            <a:r>
              <a:rPr lang="zh-CN" altLang="zh-CN" dirty="0"/>
              <a:t>通过虚拟</a:t>
            </a:r>
            <a:r>
              <a:rPr lang="en-US" altLang="zh-CN" dirty="0"/>
              <a:t>DOM</a:t>
            </a:r>
            <a:r>
              <a:rPr lang="zh-CN" altLang="zh-CN" dirty="0"/>
              <a:t>技术来减少对</a:t>
            </a:r>
            <a:r>
              <a:rPr lang="en-US" altLang="zh-CN" dirty="0"/>
              <a:t>DOM</a:t>
            </a:r>
            <a:r>
              <a:rPr lang="zh-CN" altLang="zh-CN" dirty="0"/>
              <a:t>的直接操作</a:t>
            </a:r>
            <a:r>
              <a:rPr lang="zh-CN" altLang="en-US" dirty="0"/>
              <a:t>；</a:t>
            </a:r>
            <a:r>
              <a:rPr lang="zh-CN" altLang="zh-CN" dirty="0"/>
              <a:t>通过尽可能简单的</a:t>
            </a:r>
            <a:r>
              <a:rPr lang="en-US" altLang="zh-CN" dirty="0"/>
              <a:t>API</a:t>
            </a:r>
            <a:r>
              <a:rPr lang="zh-CN" altLang="zh-CN" dirty="0"/>
              <a:t>来实现响应的数据绑定，支持单向和双向数据绑定。</a:t>
            </a:r>
            <a:endParaRPr lang="en-US" altLang="zh-CN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 bwMode="auto">
          <a:xfrm>
            <a:off x="1657350" y="153988"/>
            <a:ext cx="4716463" cy="776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dirty="0">
                <a:cs typeface="Times New Roman" pitchFamily="18" charset="0"/>
              </a:rPr>
              <a:t>9.1 </a:t>
            </a:r>
            <a:r>
              <a:rPr lang="zh-CN" altLang="en-US" dirty="0">
                <a:cs typeface="Times New Roman" pitchFamily="18" charset="0"/>
              </a:rPr>
              <a:t>初识</a:t>
            </a:r>
            <a:r>
              <a:rPr lang="en-US" altLang="zh-CN" dirty="0" err="1">
                <a:latin typeface="+mn-lt"/>
                <a:cs typeface="Times New Roman" pitchFamily="18" charset="0"/>
              </a:rPr>
              <a:t>Vue</a:t>
            </a:r>
            <a:endParaRPr lang="zh-CN" altLang="en-US" dirty="0">
              <a:latin typeface="+mn-lt"/>
              <a:cs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3176" y="1265272"/>
            <a:ext cx="414670" cy="584791"/>
            <a:chOff x="-16824" y="1265272"/>
            <a:chExt cx="414670" cy="5847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" name="矩形 15"/>
            <p:cNvSpPr/>
            <p:nvPr/>
          </p:nvSpPr>
          <p:spPr bwMode="auto">
            <a:xfrm>
              <a:off x="-16824" y="1265272"/>
              <a:ext cx="414670" cy="584791"/>
            </a:xfrm>
            <a:prstGeom prst="rect">
              <a:avLst/>
            </a:prstGeom>
            <a:solidFill>
              <a:srgbClr val="0F83E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6824" y="1296057"/>
              <a:ext cx="3850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7038" y="1493838"/>
            <a:ext cx="470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itchFamily="34" charset="-122"/>
                <a:cs typeface="Times New Roman" panose="02020603050405020304" pitchFamily="18" charset="0"/>
              </a:rPr>
              <a:t>前端技术的发展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                                                          </a:t>
            </a:r>
            <a:endParaRPr lang="zh-CN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FB5E510-C452-4611-A26E-161BB72DF60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Beh00YJkPyLgQAAH8OAAAdAAAAdW5pdmVyc2FsL2NvbW1vbl9tZXNzYWdlcy5sbmetl19v21QUwN8n7TtcWRqCB7INadMk0kw38W1izbEz+6Z/QMi6je8ya45vsZ2w8jQQTBQJbdIGGmNQFZUWiRHQJNBYYZ+mcbonvgLHdrIlGRC73YOlXCvnd/4fn1u8eL3joh73A0d4C9LZwhkJca8lbMdrL0hNuvjmBQkFIfNs5gqPL0iekNDF0skTRZd57S5rc/h98gRCxQ4PAjgGpfj04owce0FqlK2KXm9gbdVS9apulZWqVKqIzjrzNpAq2uL1t85fuH723Pk3iqdHclkwZh2r6jQIJaRzZzKANGroqgU0oloaWaFS6bV2+Pbsk4+jN6mqaEQqDXb2hk8eHe7dHHzzNB+iYZAlMMUF9TPPXE7TMIhGLVNVZGIppqXpNAmYSiiRpVJ075fB7d3h/t5w/+eDx58fPL4RPdwe3v8k+u3W4d5nh/1fB399+fefW/PUyAZeVrSqRXVdNS2iyeM3Umm4fyf6dmt4d3/48G5OjIFNYoCNd3affb1zBFkrKYVUPNq8ET3YzAepKdWaCg+NrXj2072DJ/18gAbRIADz/a4T08RVYpX1FUgQVMrt3Twi+iXQst0f9O/nkVolZpL/eTIaXlKqmCq6FtePQUxqKJWkeFZFF7WYh4TnbiDWaoEcWvd5zxHdAN70HP4Bt1HgOjYP8mkxyeUmlK2C1VTLVdbjKBQJcgREjofCqxy1nR4HE3yb+/N0QBtViByn53JTecdaxIpKZAvyJevLFk3aPVbGfI48ESLmuiJ2APQyu8e8FkdrvMW6AUcb8DfbsZO/rTNwO7bk/a7zIWJhah86NWo5TSYrpwrHM02hKsyPZeZ7MIJzoqYa/mVnO90APA1D3lkP53kxEYnCK7HiuH41sGn+p1NZ8nJMj2b053XHhBInBnz5oOXLjsguQepQH1KJdJjjZpdStEVQ1PB5wL2Q+0jxruTQqekjgCbQURlLEPkpE5YgIznkl0nZVGgcY74WOCGfJ5kkKs33v9dIC9YEl4f8RZ2s8SsC+t/lrAdJhPdOkBZO4QjKchXEeLLGI3ByTo8oGhjUZiGsZAhMcp0O+G9nYDbrZBzBdLxOReIVff//T09qfvTR94OdL1LsPJpJsFGpWRWsVQiU+eDWV9HvWYWgTGNjVGpaKi7H4tGjbfjyRx//GG39EG0+BecGNz8d9P/ICEw3MJksYoCOo5aQCoVCRsasRakhsBh99yAXATownjvkOeldTYQ8eG8ehOLytFxyyCI1Wl7HcnlW2CTxo/BhSnGlVofagJ3D4IHo+q35O8EkoY6NSzABkr1KKtWZfw3GBxXCzUVJ/I5HWJhP+5F2+EnA8aZw7DVVGhaW5eSWA/cb12ldS79eNmLJHIuvOy5cd7LCKjWswYiZ4XHbCXMCk6k+bnfov/Q8rrR4aXtpyD8/BclVsXh64ub4D1BLAwQUAAIACAAAXodNCswVnxYEAAALEAAAJwAAAHVuaXZlcnNhbC9mbGFzaF9wdWJsaXNoaW5nX3NldHRpbmdzLnhtbNVXUW8bRRB+969YHSpv9SVtQtJwdhUltmrhOKE+RCuEovXdxLdkb/e43bPrPhVUKoqEqISQUKiogkrCAwRUCakQ6I9BtZ03/gJzPseJY6ecVQVSWSfrZr/5dmZ29ttb6+otn5MGhIpJkTOms1MGAeFIl4l6znjHLl6cN4jSVLiUSwE5Q0iDXM1nrCCqcaa8KmiNUEWQRqiFQOcMT+tgwTSbzWaWqSCMRyWPNPKrrCN9MwhBgdAQmgGnLfzTrQCUkc9kCLES04p0Iw6EuRiCYHF0lBc5VZ5hJrAadTbroYyEuyS5DElYr+WM1+YX498hJqFaZj6IODmVR2Ns1gvUdVkcD+VVdhuIB6zuYeBzMwZpMld7OePy1KWYBuHmKE2PPEmCxjRLErMRus/vg6Yu1TR5TSbUcEurQ0NicluC+syxcYTEBcgZy/Z6tVxaLqxXVu1Cdf2avVJOYpjAyS7csCdwskt2uTAJPi39tZtrhevlUuWtdXt1tWyX1o68sKJDBbHM4YpZWFkZhQ4MCmZpL/JrgjKO3XaijAo09iunYR1sWWS4ihuUKzDIBwHU344oZ7qFbT2Fbb0JECyqABx9PV62nKHDCIwjuoQQA8O1HPTE7JVBT8zND6VuJrMfpTU2SotqTR0PmwdtvdAs87jpELYhxVBq8TupSe4OEgK/Bm6F+nBsT1Q3mSgictogG7gIHFNdDBnlBmEaU3cGziqqKc10bxcWjyMJcuFuB7JSHSmF49FQDVV8UPW48Z38exWpQb2flCIxnQbtfP1z+8FOd3+3u//T86efPX96p/PjdnfrbufXLw52Pz3Y+6X951d///EoDdVNGRE/UpqgmAQcNBDtAfkwYrdJDTZkCIQDbaDsoJ0pojhzITsRcUCVOiKlOuEgF5JNUKosF25cIFoS6jaocCYkx9UHP9BnwU8xdyFxCs5lE9xjFFgZh0YKSAthLnN7sDRpZv+HxXWoIFLwFqEOqoAiqLUNJiOFlgaDOLFeoCotn0cbENcidu67EiZ6mddxI+FkoQthGrap6UuXZ2bfmJu/spA1/7qzc/GFTn1lXOM0ni2RxqVTpTed1wkB/henF8jwiG9Rhn7cm+7IpOOPlr4EjoqEZcbiNV7LepJ7HqWs8+j7zv1n3f0vO98+TNXyT7Y7D+93Pv6h77h1t33vk/beb2l82493u78/Odi91/7mWRp8r/5pgK9z/ebJJ5VfHbEnnpT7PlW+D3bSwLrbe+29rVTzfvRd+/Hnibqkwb9LQ4HnwSsBreDRVe99VhI8vDjzGW7JV0KbTpOJl5e1/0SaXuozK9G1s5SmbDZ7Zl1w7qX/LMt7niqWvA0uRkM3Icsce+eMR3wmmI91jD9tBhfV/OzMFN6txg5lMsg2fIHPZ/4BUEsDBBQAAgAIAABeh00E5wPRtgIAAFMKAAAhAAAAdW5pdmVyc2FsL2ZsYXNoX3NraW5fc2V0dGluZ3MueG1slVZtT9swEP6+X1F13wl7LZNMJSidhMQGGojvTnJNrDp2ZDtl/ffzK7HbpM16Qqrvnsd3vreC5Jaw5YfZDBWccvEMShFWSaMJuhkpr+d5pxRnFwVnCpi6YFw0mM6XH3/aD8os8hyL70BM5WxwAb2bhf1MoXgf3xZGxggFb1rM9g+84hc5LraV4B0rz4ZW71sQlLCtRl7+WKzWow4okepeQZPEtL4yMo3SCpASTEjf10bOsijOgQZPl/YzkdO7Ov36A9qOSKIs7eaTkTFaiytIk3x1Y2Qcz/TtaVUWRk4TFPxVGvrls5FRKMV7EOnld1+NjDJ427X/0yOt4JVJaMo5XcR3DuW41ONnoro0cpZgHmQcna2CT499610E8l/juUdmXAWnTyavBwvBFD2nsFSiA5SFk7PJmr89dkrPByw3mEoNiFU96EkH/YQ7Ga5JdT3uD7wRVkYgr+gRr5x2DaxcvLHT1NATVqtbuyti7LsuilDAziujEHtlj/yt83qEjJQ98pmSEh4Z3R/BDy2OE2p8i301T6dfW4FhfQwJC6dgNZ4ezOTKyLVXBEzDS1hKE84LacCUDWVW50LKjmJCDO9IhRXh7JfB5Xv7GImyA4NvteHGQoooCkP9ZmPUWzqulz2n7eitaT+6X4X+ce48U3qJX8+xUrioG/2rJOczz9NTohMzz4YZZk1qOIh7tuERx/oeIzVYbEG8cE6numFcgZx6PXezNQZHWZQDlA1nGflLhtLPuiYHsdZVIxDaJtU5XE2qmuo/9UrgDcqUMGJ0TFXr6xgm710ZKXwLABZFHXrWHZyl6agiFHZAvTVS2AePvQxJ3aNj7XajHmCj4obzmkkd6RdF3ykxLjUMEF51XMMMZzm/hBXOpX1ZMvdhB/eDn2zlsMtM68XencK3UnKzth+nUCvNP5P/AFBLAwQUAAIACAAAXodNagDFHuoDAAAcDwAAJgAAAHVuaXZlcnNhbC9odG1sX3B1Ymxpc2hpbmdfc2V0dGluZ3MueG1s1Vfvb9tEGP6ev+JkNL7NbveDdsXJVLWpGpGlZTViE0LVxXexj53vjO+cLPs00JgYEmISQkJlYioaLR+goElIg8L+GLQk/ca/wHtxmi5NWxyxH0yRFfn1+z73Ps+9fmy7F69HHDVpopgURWvanrIQFb4kTARF6x1v6fSshZTGgmAuBS1aQlroYqngxmmdMxWuUa0hVSGAEWou1kUr1Dqec5xWq2UzFSfmquSpBnxl+zJy4oQqKjRNnJjjNvzpdkyVVSoUEHKz0CVJUk4RI9CCYKY7zJd1xC0ny6pj/1qQyFSQBcllgpKgXrRem503v/2cDGmRRVQYbqoEQRPWc5gQZtrBfI3doCikLAih75lzFmoxosOidXbqjIGBdGccpg+eccAGZkECGaEH+BHVmGCNs9NsQU2va7UfyEKkLXDEfA+uIMO/aC1662vVymJ5vbbildfWl71L1ayHCYq88hVvgiKv4lXLk+TnhV++ulq+XK3U3lr3VlaqXmX1oAoUHRHEdUYVc0FZmSY+HQrm6jCN6gIzDsN2SEZFNYwrx0lAPbnEYBcbmCtqoQ9iGrydYs50G6Z6Cqb6GqXxvIqpry+bbStaOkmpdQCXAUJjsJfDmTh/YTgTM7Mj1J1s9QNaR3bpYq2xH8LwQKzfmus8HdpPa0gxQs2co7rkZEioASpz4DKfMMwtxDRw84dXtVFALzEO+pvaabsh9Bg5P8SJGtFwqKMZZb/0Xk1qqt7PyGWh41K7X//cubvV293u7f705NFnTx7d7P642du41f31i73tT/d2fun8+dXff9zPA3VVpihKlUbgDjGnmiIdUvRhym6gOm3IhCJOcRN8BOJMIcUZofZEwDFW6gAU6wwDncrGulJbLF85hbREmDSx8CcEh/2kUayfBz4G7kLCEpzLFiVPQYAyPk4VRW1II4z00/LQtF/C5vpYICl4G2Ef7muFwD2bTKYKIk1GDbF+oyovXoib1GhhigeliIk+8wCeFrBYQmiSB21q+szZc+ffmJm9MGc7f93cOn1i0cDrVjk2q2Vmt3CsmearOmSp/1J0grGO1S7JJDKzScYWPfphMTC1cZNwHWMpR7tT30RfjDl173/fvfO4t/tl99t7uYb44Wb33p3uxz8MCjdudW5/0tn5LU9t58F27/eHe9u3O988zpPfVzRP4utcv3n4yFUXQO6hI+ednIvv3a08ab3Nnc7ORq51P/qu8+DzzC/y5L+LEwEO/0qk1uBhFPRf/RA8jjiLGNxkr4TbHHfj/3ejeiFmc/KrUGZFz9RsbNt+bvv68u35mQr2f9IgOxt+YIx8UbjOkd9uBYiPftGWCv8AUEsDBBQAAgAIAABeh00P5FkgmQEAAB0GAAAfAAAAdW5pdmVyc2FsL2h0bWxfc2tpbl9zZXR0aW5ncy5qc42UTW/CMAyG7/wKlF0nxD677YYGkyZxmDRu0w5pMaUiTaIkdDDEf18dvprWHcSX5u3T17ErZ9PploslrPvS3fhnv/8I914D1JxZwnWoixY9R51ZkU1hkuUgMgmshhSHT4/y9kRQxkx603j9iba24scUvplxYau4JiwMoVlCKwjth0qyosTfoLR9WbuSKn2Ol84p2UuUdCBdTyqTc8+wqze/qhXWYFWAOYPOeAKBaeRXG3lyfIgwqlyics3leqxS1Yt5skiNWsppW/75WoMp//hiB/Sfo9dRYCcy694d5PXEoyeMdlIbsBb2eR9HGCQseAyi4tv36x80MG4WVKOLzGbuQA9uMKq05ik0uvQ0wAgxWXo1uhlhNDkHK7cj7m4xAkLwNZiG1fAeIwCVXuoLfqA2KsWONNBmz4+oUHyayXSfuo9BcnhYtG3r3qlQf/whC0ZI1UZoToxp3nZzXDD2jhxcW8s6pmZeUKKkREUk1hRYkKdx9WsE919dxp3jyTwvb4fyaizbwM0CzEQpUR7/+9xBi6O4y9XZ/gFQSwMEFAACAAgAAF6HTR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ABeh00IZ4W/awAAAGsAAAAcAAAAdW5pdmVyc2FsL2xvY2FsX3NldHRpbmdzLnhtbLOxr8jNUShLLSrOzM+zVTLUM1BSSM1Lzk/JzEu3VQoNcdO1UFIoLknMS0nMyc9LtVXKy1dSsLfjssnJT07MCU4tKQEqLFYoyEmsTC0KSc0FMkpS/RJzgSqfrVj4bO7+F+v2Pd+7TknfjgsAUEsDBBQAAgAIAHa4w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Beh02pBIpLRAkAALI4AAApAAAAdW5pdmVyc2FsL3NraW5fY3VzdG9taXphdGlvbl9zZXR0aW5ncy54bWztW21v48YR/t5fsVCRoP1ivVBvbnUqKHJlCydLikjbdy0KgZLWMmGKVMmV7xzow7Vog1yBIgWSFmma9HDF9S5AU7cI0CLNNZf/Upzly6f+hc7yxSJpWSYlo00LmbBxnJ3n2dmd2dldDq5kHam6MLaoMVTfVKhq6BKhVNUHVvkbCJV6hmaYLZNYhFrJmWRf1fvGvZp+YDAZSC2q6H3F7Aus1SqnUNX+QcUCXxSL8JatZDOokMUZXEQizgnQtsmJm5wAbWImLZSSIQqH1yQ9otP5rKVkoPUyoKZbxKQ1vU/ul7mgtr8pOIItU+mroGeV81n2TLxeJ2KWPSibzhVyeJLhOY7LIyEnpsXUpFDYLPBphFPZXIqbVIoZLsOhdC6X3sxP0oVMjoO36mYeWLJ4M4+yhWw2I04yOANoxPMVMSNMCtxmOs1Db7i4KUyq1UohlULpdJrLipNcnqtWUgi0OeDguSKbQE7kKlx+wlf4dJFDVaFaqWYnWMR5IYeKGZxPpSbZSoVLpWaTOxudf7pm0sjD8abzGsK5LpjbymIrOSe4Sr2xaYKyTIYjTaEE6cqQ3EpMP348/ejLV6cvzr84TbiRaUexp+cZFJQ6QhAzlnI+ny8l7X95YtsA/wrwy5Hav5Xojik19I2eoVOwakM3zKGiJcrfdILEHUIUpHFMzDi4A6VHZt0V7J+oMLcvCFx4FoF6xnCk6Cd1Y2BsdJXe0cA0xno/kpmHJyNiaqp+BNqpzYKAF3akqRatUTIM2IeL7IkOG0FisggzL4/ZEwmpKV2ieT2m7J8YuFmX189ICHqsWiq1oXyaPYugI2VAgg4o8uxZjNGhl6DXCuy5HkTJfQrqHFvnmYXqmnJCzGAnTl5ciDJG41HceBqZxoBNdhB3vaMvcJoBaUYfMAtT7IkEYgNkHUbykjtt9vjFkKL7Gs4lpSH0As71JxdXZFO2Kh2hudPiG3c79eZWs1OpbSXKgrMqEVuW38rki/fTufy3S0kXF5FJ2uHr9SAXsslyqWhcDbndrHeAENc7DXxHTpTZ39jQ5q5crzVwouz+IzZBq433EmX2Nwp0t93GDbkj1Wsi7tSkTqMp2/NSxzIWE+W7xhgdKscEUQMdq+QeoocEQXpWTYIsTe3bDSxlq/qYROhPbPP7tcZWR24261IHN0RPkihjvY9EU7kH4RCfqM1LuA0cpgJb5nLwju1/mwHxmhabZLu2tV2HX5kZsq0ODjX4pUtY08IN8B/RIwB3sCTxW7hTad4Bz0HENWOCmrch0G7HBN3FEkQGliLAGvxebYuXa80GC642luR2TbiIrJ6iI0PXTpDS6wEOwe5xrBpjCyQs2EjfiTErdkcSfmMXwrrG1+eEsMOJVN0O5oF6TMAKsx/JU7CsBCwyX72xW/t+p8rX6ljsgPPE5n5Htlc960+B5aEbFCmaZrBhQNdK/1jRewR1SU8ZQ4idgFpf7dtqIwUGz4z50Vh9EynUXVqvuauyIeI7r22sbF1NrkNa2VdMPdoSC7EFMsPlIQ/hIAmmw34+oteNxTcfGzdlyA2MrsVL0pVDi+Kj1ccVMmGJQUkQ97gNGyOkg4pqxALhHYgYyIFDRdViAWuNKnRnX4Th9G4idjuJRdBouhwNA61Aswe+CBiyBz6KR7GPK1JNZrNOuuxAGgFse8+Jg/mxw64NGoHL2UX8dMmBATlCI8oxeBbkquUE1MZy/cUNFC8Ts3zpT+0uUQPMGtifOxAYpqlDdjKPRru7g73ZdNJxYEr2jbHWt3Ofph7ZKRlcNR46MzNy3Ob0e2AaQ1uqKZa32JxN4XsrGuIMse302/L1GYFXwnxb2O4IfEPA7LTIlroWHQdhziyry1KnzlcYA8T7UKG9Q9iQDtgZPjqXc9oTcZUHPnd6JaKYvcN/PnganSZkjyNFrvQ7cXlgFbM8hi/4ftAwKLF+GIFH5itBqP0SEegelj1o9LOzHQ3uXPKyzAvbOxAwkh0fxtjsRTp8+El2+PZtSCP2US5R3lHMI0hDsmFocYns4bMAobFtmN0hxlRTdRITvnJeZ4OXa60OL4r25QoWiqb2jpztsY8U5H5HQRrcsmLwCdt8AxJViJL0VRqf094qvJwA69J5n63K47k7x4VgdmOFG7ExpoELsE5NQ2uxTweXv5WBAvvS0dVImZrszuS9+TWsQ+Oe67vygaJZoOYXhVVbYEOLnSpdyqAsrN0mcMfq+1RdQVhvz9AgQwrOaHzqQXkYJQgV+8ua3+4L2SXD4cDvNvksnwnD+g1yn17S9wnD+hLbNppww7gECrf4kd7Xjopi+uVRPAc6RFdA6M2v9xbUYRbU2Vcvy2eSKwhqDo0+Kdu7n6wOibuYmcxvcPIKi0v6xT6+wzDdE8m9T4UaZsGbXBy9JapSjVwd2vY4YAH6vW+/x4t/5+NseC4cKaInI3IrAVcNpXc4ZN/JE8jluJVglM737qtwIy+ZsVwWCzm0c7mdymPhdJbBfQh7ahZDDGehLwaVkpemqZRc5J+SS3u1+/TxsEtMDBGgEi80gzK/9qH3kWPPPpcFYVc0+vH0EKh1uGt4GJ8gEFT2qcZbKc6Lv3041qiqkWPiZSmfwDc1i0dfsmBlLA5sntbJAfWHtiuJvQLcNDcLRL92sOFKmH21CaZNf0O8BUeVrmUPfk6i8nadWVdz9iEvQbNY9+dmg4acnpzTFeheNfmlpH9/hfQ0p161sIjlr4Stq1nrata6mrWuZq2rWUtUs14f0O+Gf5evbp09eXb++aevnr119tsXS5a4XtfAiNDvDZS8pu//+eyXT8+fPzt//qeXn/385WcPpp88Pv/gp9O/vvPq2duvTv9y9sWv/vWPR6sVu86fvzv96NH5e8/PP3lv6WrX9N2nX/3mySrVLodh+vDB9MOHqxW8vvrj+y8/P12u1hVtDsK1LnDSEsWu88enZ6cfLFPwgrhYF7zWBa91wWtd8FoXvNYFr4gFr5s7TVxf0pr++PdnT37hMMevZZ298+vp395epZY1/fQxnCOmP/l4+ugP04cvYJRnb/3s7PTvq9W0HLKNjY2la1quOXDk+t2H/6MFrZjH5f/vqtYKk7Euba1LW5dKWD4z1rWtdW3rRmpbrs7XpLgVoeS0rm6tq1tfu+rWPNx/v7zls+o/UN8KywAKfFf+t8R/A1BLAwQUAAIACAABXodNG2oc2TQaAAC9PgAAFwAAAHVuaXZlcnNhbC91bml2ZXJzYWwucG5n7Xt9WJJn37+72227N5frVcySNbfVssnI1EqFtpbW3V3eZWWmYIlKTZHIRFKBbT1l4QtbzVyZsrKXZQkJCRZvNQWcqKzaQkSloHIKSKi8yMXLc2F7atVz/P54jvt3PM9zPP7BAdd5nZ/z+/m+nN/ze16c19F/box/+825b/r4+Ly9bu3nm318Xuf7+Pxl7A1fsOVhdwQJ/Hotb3P8Zz7MrnmD4MXr2E83fOrj00h/y7nrr+D13/auTc7z8ZnW4v28JsP/mOHjg9i87vNPt5DQxj5cacNAsscs+DDtS9iqJ0e/nmM++vDk2uJztxb3c6/99QPuG5Ld8M/Wrvm4afqSW1+8jt/c+M+3JTNwp6bichqu3+Ie3XClw0P9h/VkKtAOl63I6+xfkdVlGf+pJLbo3g5OVpZpBV8Jy77gfxpX6LIoFSK3hcUgWy6nxdrOw8h/A8n55H7XiJJUzC66x+XJmB473bMW7+dtj0o27KgbbdRXJqHXsd7wtvA+NaQMYJRBeMG36NcmoMe7rwcfMeE6wl4Hr75Uv09kTq0tGr4+9pn3bvOG9IHCd/k+Ez1DMAHeb/knRC/yqt//4/KXodC08XZVKEuwz9pnotj+cUy75Ej4gq7Dho7v4RMdHqd5LGmKfpKuPNqf8MFgjTbnSPh70dGLpWHgID1OG9VjqylpOjY2rC1r66qgNb4Fkos8tiz0WZe1d64YDD9CvNx2h6zjsDl16Ya/+Pj8UP5+Z/sk4H8YYCteNP5YdZklKrS2h7JOuwao7oVXv7f3VLDM9h2sP/UDg8KTb+3JZtUIzdKgAnTInvPa7GiRVJctXPxM5BZJOPL9Bo0hO/Z5UyD/3N22bnCq3lxaX4a6syfDS2Jn4FZp2OCypd6Iu1q2GFO1f26gl+j2uMrG9SvLy1Dg7yV17d0f9DlFNqGpJhYwcLBUN8iOe7G2cMhwfaCWn1d+YELEiU2ZhmO5RI3bylMEFxkaOfFQ8jLLRarjYgEzGftc2uM5it9p8NC4Bljxg7cGxFDJG3MUwzR5LcUxGM0SLp+YJfIflxLXRfEgzfXw7OjDQru2tABd/ecxrK0zE05T39JZA1FA+sMbHRz+n7j2prfSoHFI/VJl+HPF8iZ+rzo70UGq0NWLys2HAtDLxV1IZwuy98CG2gkLZ3oNVa3eSlnlWg8T7h9oekE5TAcNn9iLaAmVNthfsxKSj+i3Knz+EFJfh0mKeUIZvj7QlVYxtc8MmDuOuUwfzIf5XvHayrjp8ua30X8Mlp9hcFh5YjIiy6vbgJh+O5SC7PGg71hKGZ2z05JWF2djihtird2YqrmCPzQb+j2c/35fmTbwO/WtUHRX7dY9z+1hjfJllR5m/tf9WxP3XM2NIX/4oPBRZVIXusjYFC0+fi3dHBGcpt+qUm16mp8uDHVGaWKAezxRvvuK/84NL92OO5aViY2XeAmtClp3qrJm/uyJUXHv79lGJG6ZkHzt23PJ/02A6mSW2O1Qpbl+S6txuU0etwrvfoyvdd2BuWbslUuU+4o3yJTE4nLFn6YeTDh2R9Xijyy2/rLa/7VS2stTk450kxz3IdvXFzckPRe0WDH09d13XrDc4qJ/+l259Kfpmul/5KuIrc8x9YbXCPZvoePT51S5rnO49c/yR2Jl7LvT4IcFzhH5kqGfFzL+4elNTtn6TNtL7cHvTMUoe8pQF18a/mBjNk7KvLvluZXq2VNbb3U3RWKUe+r/pIRqinanYUd1o37ZS3w+ITZ0duefqn+WvzZstX65HMK/l2VYueEF5VbNK0NlhxNrLrzEW8psCuRvTJykO0n3fyNdFNZQ6DTLFJlVRpda7FLzY1xjd/FpXLG7Q4awNo5ZAo4CjrZ4xD73yBpbQSUdS7I/KNFQ+Gq1Z4jlHrru0uNpr446fz4fYbmUUOMRjpeK7aVjI8JFvvUN8Bmo/OY3N1kdpa03I4YHzgKl9EdsqOKqsJN4v6df8y2vSPyqisa2bgvMMwLDpgE9yi6q0HAk0TVfXbHG7PejBhBqoqE0KeeCdPssMV0vyT9rEOlWEg6kzsFjBRQkolwpI0v1PFt4WKlSkqkjB7KgWq6ZKFP3Fw6er+pCeMYVjDSsh8hTqkVC2+ZX3VZRhtIFJgPTL87Axdd+4ntuEaVcKVk7K30V7czvTUp0tJhuj2wlrUAH2KASC882PX3n3JBUv31qfOU8JV2rbPbA/35od3GMuaOpWdzsIqXodMFaq46r3hSKrtDL1Ef0ZUoZTksuBeaxSqs4C4yUy684Xp1PyVISW08elXJ+OAwPXmPOLtt0G0JNX0Ij7BaU57yrLv3qC0EfvEwiV3XPNgFW7B7J7ghELeSMteqQGdgFrOgWCYRis4NEPWvP76VQkabKV/0lrMIkWR2fhJUSFsWdNTvMHZcgV7UW9abdvVkwUT68dmtEbWPE4fM5hh5RWA6y9ooRONGXBYxYcXSlzMSR4vrXvxpv/J8xym2pc0LuQQRSXNiMkKSY8CVxLDs5kiiBcF3X0Wo6NhWbVVRtlAeUowLIxaamV3n1yRtDfS8YTbx6MUbHdkFmYbb4peps5o/L4Tsl8tuQ44fNuK8xN2n4XWXYQ14LRIg27IsBQg83mt10BhAhwi3tp5tHxVztSl1ghnmkmdybZg3na12BprTUObipPNvfX3U6M5wo4VzhanZAdHfWKFLra28vCytV46eehxxMz5grsUjtszC/Wm2rBcg6yAkpEIAvAEb5UovOorsB31EOurUcgGSuTjpyZnE/2i9FrYgvSzE7mosBBwkqlV0je/qz/xNjdXVLjFsnU9ck3Um6/w10F0jD7ll0SLdukBGd/ecc7I907nX88HL1Wy+DUmPIO/2ufCC6d/k57d/AvdVDFepqs30unWV5zjFcnw0uXqqJ9fTTpXv5kpdq8H/ZRjzvnHi8WryLcIf7pybIajRlPHOO5eHxhP7x4yf6n9tj3s9eL1VZnysWEui1+h3Rc/j7E1bsqXpmrooMrxPXA8+YdX474ZQ9ac+sv+KY18hhRvkzwvFLvT4+T37mzMdrJ3x2DTZJ5n88mfmBfNF4J76WPJzHiC7SHl3YFetxjhaEXW/G1h54bJgCtd9UwZw/wU4Xjd2ON6XeSRJokg4guUp6GszRrNPxO18kTswwFD65NVUhY2IZZGux4UZH8yi49azx/5xQ/Q5MZv8tWQBNCrwA4s/oozXjXeNygGIvodq71vM4LyrMXEmU3B9tC6H3jveldEprSB9uT11I6ePOP5W+fO7qbndgIoFfGhbE0oiMkPtSnFReZ3T9W6mU2cwACzL4FzgWFKOxGit4Aco+CoIL1k6OqOsvSQDC+elj1zs4ddqTKILQTpSS4e9IOBLtCKSKq3DMrZLcnFMlNJFNRUVXaVUyvW4lY7wD24WfiUnsTRMg+jemRtKAI+pWcquRY4uNu9ScI4CZRyANYLWgtJNnKYNsAbYIKRPSoX1kRoAMAdLxF71hXIlJKlsBHzYwcJWzp/wGOZTuQ1OXNy7y5Rjfnd2yGVS3XN36qA4i17rTV/WIKGVpm3ojh/HLpBebN/bm7r/9z4CDv1pTluiImJ1yKdNApmtFVhtPOLzh4xfCi1uHUUJyw8L3Z0rCL6TPot1a5NtAOoAvW4/Z0nNCiMjluPKXUaC2mXE6o6l0V2hcvbmDBa/HsZDDyKIgnVtrMY/0b3gxYrkhIHOkLgUIS0xFArvGdCkea8ivXPjicu0jUpHZYeR9Ll3VRM5Scs0ASbqtLKcu58eeAOVRW/hwXpHLTJEMvBumAVXxiDQnXgxi/pC3zIMdroPsO0xIjtxRvuCLmNWLaWe+8MsC8CW96EjR+U/QFWCNDnSLEbVHIw5fAX1OQOoiCUCOgcZrmn9VW6jT9dFRmwQsDKmUTohm4jQyksfa0r1hyYs6XK5Awe+3/sIJkHy/DN0fcDDBLxb++iHIV1zNX1b4MptzPMZv4YhyNY5xsolMFgjNeTespharDR4nUUPx2YA1zkzkmrJ7EegA091minNlv8yeL+h0fTmnpddt7B17Sa8u/x+Vp/4Fs5w/3B3hhv7Nhhor7HO+eCt6KRHn0fjCCle4NVPzo18Ktrbu/NvfNJGFjXrriRdkqLfKmPFQ8lhx21yFdm7dvTUsOmL0pOK0GFF8fwr0yccVUYKXJ04HUyVXID3OcTnmPk0jBudINDU56qUZPGzrtnifecba7x8cEE9Tm9dHsV7s0V/aGCoiE6KJh/CU0eqBKv3jyheZuYL5CNt1RU3sSFvIACweTBgFZaiX6VRUoFT+ZxVoqO7eav/Y/e6Dg5iHNDlPV5WLfiXXaUs6ZIpe2oJsgMMLKyTP8tDL4ERJuHA/5xVrnW+aXFUmyfz/JfORtzRN8IwlFLjPnedN/gM1CZgETAImAZOAScAkYBIwCZgETAImAZOAScAkYBIwCfg/ASi28TXC0b3bjvWjTk9//vxs4vy5TexxRftnv3y8fEesrTcP6z0hWVPCO7afSPmwVfVNTWD4xE2fE7u8An12Bv4LL/2dCo9TEehtu3LT+yjR5+bSiWeBPkta/iuX08pRLJFjSIVFAioOnerUYaGOX0q6gin2B0EL+1kkj9ZVZosClnuP9Fdn8ldk0G34Ovv2ny4iXYOhuFmEvubOZrKV620bHkDnPWrUB2nsUhXL2c46ZzJsmG3CCzQq2RQQ3usHEzz5qZy8uVM4I2hN8WmVTDxbeR0HyLdKGJZMREBSPgg+znBmOKb17zdTsFBFPnkokbGyCsW1eU98YdNcQ0kai0PsAcRIoEYzXpNHj7V288MG3AesKqzG3Yu0/JpYgOK68o7qcTA1DckhCPFkfUoBKhJNVSGVpe6K3lLge5SpBereO05AK63irt5Sj3mlw9BZPUIBKRaULrzUW0qt0/hSn0ylfkOZxtWuVOGSZlIf2xx/+3tSMD9XXw8xFVjNqfFlvsgnU5B7Ee9mVJm8fzWYClF+mWYHZNtP/q5f/Gs8N8TBtvjiYcxDmmJc4TYoRLEkyQ/L3Et+oru66ajlW6RGrbIZl4pPnUOFpa+iyaVytTqLLQ6xaRH1eolsLh7pDpM9Uqv7Qm1A4BkzF5a3vP87G2jH5hRniS4++MD7rgJrPVvRso1YDRrQJSweuVkpYxpqbnzMpg/8CJmavv9IGiamjcmZvXpd5Oet4Qe4U1YLGuSCWCYMYVI/WFT726wpSQIB9N/Su8uQl0krfNvN2EgpmyC0A5/UDgbobluTtyPtB5HfT8tqWUONr+iPL/bTPRoqNMPpYoUt21AIq51eeBKL/w9WxRc/t5r0lZmMkgZDZGipeIpq4MEbGOWnOrUwLHqjZDt7/pIw7UmUqcYervKoJItmiYfj20gHYvSLfS/BIyW7lzFnSjUlkGNWxR2aJonKDXDNX1EINe9zxtag8GVotbIv2zaq2rK6N56oSYl65ALd1T8dyfkI4FmG2AoJaIZKCeZSkWWUX4ZSLjtcYmA3kB53WE9GnIRsl3JKmj1sJB9ONJYwSAeQkEME1y5Bp8HBgQ+eFYcohXQ5Gm91o+KtFhIywyas7HtMaRsO8vEh8ez3mhLHV6CKVAOYUH7nkFYdyFFItgbymXv8/FWZKUDjrlDfiubeXyz97W7DStABxqkY5aPMiTHOuu10z3KhOzPD9raPj0B9yfmO9R/W8e723Lw3Ea7BhIsM+uVPiKi7kGC2/LD93rVS5szVSc4r5wzYCAJVwnsvd6rUqDDQlHT8Vj81Q9U0WwnV+EKkirs0ZTkvYguSc9kRva8PaDZYbsiY3sP5McCdKtF+q3NUAQ0+xQb623OP59ecCZ0Q32s8ia1d54klL2YrfgatlWiWwChw1+nUberuJhO7ClTenKrMlDIhbKnC3lP6WqZz55NdyM/2UlsHVsQxzNiZ1DmYX2jwj9yp6WXzDj6EiLVK+Js4/Ew8Nvo9yc1rwk7K3p5ToNP2Qc22kcWm9cpui/f0JxYmsmtrWFaeQy52ysduhKvI+EyeqmBMxGMDvqATCWIP4w7+oGGUDZpsS6umXO9E9gXxmR8dPgh/LzXD83FGi90qEarUuv6jivzi6p0Q3b3mJb4XCMkx1V8IKMCUIdk7kUyeixPUskWAoDQcPmfPU6ChYMAKOuE/oB6TL/ny9O2i4NXzdrIEI+01rDHOaBUHS4wdf3h8oEqiv+z5tGO4CHSuSJlGdRV/KWcWJavIYEybjjA6v3OlOL7LYFSBMX3x4UqkWN79194ClRJzZFf2lti6xSIhQR0genJo/zftw0XZVNcnNN4K2i39Sk/lR3y8j8/9j83hJ9nU+LR4pwwwWFbnj+fnBtGDKhDENkRUigq3sfM2Q5Np+Msw36CH156PoJ35iN+1dxPw1RK+qcGYX7I75ngOgJDwtvWzPLf/4vNlouURjLrCFTW2SQzwxYCV2tyfNsdTC9V8cMwlswxxFwRDW3Vf2+ljgDzdp1QtpS6i8zhi51K2QgF6/O/FZebPvyrtZ5gPtAUPdOQGVUlk1W9TCdX2mHLZVtsOZ83PCORsTMBeTWYaXafaQbi/rW6z874DZ0Z+SHgHW5IDTjxAX+L6ap4CUgo0d/HCsyYCi++xSUinr7o2fgtJkWaaty8IDm8VD9bZ8wGTG+TEDKInxlEBHhWwZmIezpVYhpW6w4bISpJYJptnSvIjq2U7zIQKLaZ7WgpHLR3Yec1zO9xspiuSBOXNuVaS8Ud79HEyBVxw74vkouB4tedBW46n5P0ej//tbSAlFW4pYTvUBb3yTV+Uj89e14YFvqeMV2fQA7geogZBgSgi59Z1GrjwJzlTGUZqBj2NNyUZdAekU4qjtyGQID5LiymnH/BL0enmVclkQWIoFJsKphyOumI6oXiaTmk/XS6XeVrci9CipLok6/glCP9Nj9vkoVh/r6PXeh7kSPRatiHyJh+0W93yJRx5SXPMtE57/nco2NNkwmbuW4v12iqVmgihv5W++2fphU1ly9TYDw+pcLLvZ2MUbo0H/sYauE9ncEvqNuu4CkwRyeZGGWgMcQzCDd9hRNaqcLq8cN9G+2kjjM6Lkl4zcmTMEMC5pQx1FMLW+pvOlASvBLzHqq236ZSxMKjz/lQFxXGR6nCujIN977UcGPRvqy92ZlWVGMDJp06V2mFQAFuEGjOwDKLXfL70rAB+KUF85w5ysLUEUkwkBNNOIt6GcLUn16mxOyXiR7L7S/ngmhU9kiNGwZgzlfOnbBKUk1LMkbqRkKcxdlJf7PcbriUfwVNOp2LZigRJd9PoiBzGcPUqXL3jP8xeP7AGYT6acDptITOI93P/nCcnDHrCvGOEN7KqTOWefe+I/4NdR+uDWNrBIr9Uc7aTQnVNOPcJEpuAdO134H+/TJv+gbTKvHxBD1rkIQqNnKosXvmDD5nIuDMkA1sYE/mVkacvvzVQ/0foCxSbijvMjSaPzrkIMWy381b/auCqZXhCn7GNR+7YDxMJ82DurgwGg9aYvbD2usUNVnzMXZdnKMvVGfi3SOutFkiJfjeAjDlp3xEkoc5vY86cSLB5gWpbxDSP3WWHguvJRN7Aj9tlyFp3tONHc9k5A9ucc8EeVUw8kK9+h8f/3dxOirxLgdy4YsjjVPZdmGHKtuTU25fD5j4GFVDcWsNosdtZwBJeaaum0pAXjjH0kMDiRiGOJSB3dzofJrgfqhguFaPGNYr0hPM6GM6fGaep/MUBpQdDgcLrNDCPlHk2z0CNId81R0QePm+3nG2J+iMItTsV7czqCTueSEojNzkLXJf+yEPrnPOPikNVA1nS7qbpSBKCEqekdNCmPqDaCqgFYej+NHeQ2ByEFVuzxScqPuotVt1s6WOzqi63gWnVbw+mjaYdvAbKy2HMnSdRpliJh58G2BpBAsDWZ06sfjp5mnufAz+YeIyM5rLVp4/BKObSwYFHS3ukzGkqGccSjhwNH0gYVE9LNi8TuZbPYKnRC2u32WYizTNNN4J5qyOH9/IM+keL2SzZgtqhGy70+BVIa1jhDePTJBCWjewoZ+ufpiQjh+HKcZgGE78lb/QKoyVQRo4PDjxkl6GC/BH2+6iQbW3Sb6+K++nu3+kXlLrHcun84RNkYeoaq6V5dkJC+fQDAK58k9O9WAPU9NnACJI37/6dxtZjn67kIfSYY+5qx6wMBt27Mrzr1gTQKYB2p6HnE2LNhZzeB7kqpXxrRhrdtnqC3HDJxAQrAKRRIgIbKQ4FinMyeSv+ClbEnznGm9/EKOOsuDJzeKFVt1aQWzRfIyXxM3XTCuQiNFMrtENZzXTQorntALgjEYRQIhOteP1vmYxSUPjloscnsXcmapJIhOM2/QLyBzfL42BpguO0j1yPzFOGNB63TRPxw96ijD9GfE+kWQmcElSFjcb2Pa2khq1oZ4rrws8If5DsNiIMuh51wHCjIQEm6OB8PPFOA/Kqhp4cjrQkIvOt8dSx+MFvfuq00j12umkusVnt3ZNcTIMlEcSMU/Pw0cMh4Pr1tKQ2zdFEVLqii9aY8y6xFbe2pS7kG2laBQKYN89b73OZDVWoN6jjVdRxw0Goc+fKLzK1NwjVBtxrpiMmvgjq0c3Gjy7W3CUn9vuD62nuxbFRfhhn0+l2Tt+w7LgvM4bYJxUXJ423kl36NKRHhRK79eLaipSWhWCWGdW35usiVWrvzikM5p4yMnRQmRlFS4R4tDo+NGFu80j37GFleMhwSYiCe8S8mEJJKga2OW9Ab1D0PIreqeZrl672HsXojebtyWuuv5w7CxEgmzeXv1FyNwFJtj7wp9oNt6ZCBesFYWHyXO8mZxX0P3+XmXS/SAOgCydelO79sDEv9snjavyFAC+zm7gZ0copHhvVU4V++mb1OkOq/2mXJ4b/1sSL1EusDb8XG2husEeU8L2JETIas8v7g/lnTVQPgMULzHGFIRMvWa9Ll9Fi9TVdXW7oIsq78mxpqNPbvm7Nxs+Zn+38+t8BUEsDBBQAAgAIAAFeh03xyY03SQAAAGoAAAAbAAAAdW5pdmVyc2FsL3VuaXZlcnNhbC5wbmcueG1ss7GvyM1RKEstKs7Mz7NVMtQzULK34+WyKShKLctMLVeoAIoZ6RlAgJJCJSq3PDOlJMNWydLAEiGWkZqZnlFiq2RmgVCoDzQSAFBLAQIAABQAAgAIAABeh00YJkPyLgQAAH8OAAAdAAAAAAAAAAEAAAAAAAAAAAB1bml2ZXJzYWwvY29tbW9uX21lc3NhZ2VzLmxuZ1BLAQIAABQAAgAIAABeh00KzBWfFgQAAAsQAAAnAAAAAAAAAAEAAAAAAGkEAAB1bml2ZXJzYWwvZmxhc2hfcHVibGlzaGluZ19zZXR0aW5ncy54bWxQSwECAAAUAAIACAAAXodNBOcD0bYCAABTCgAAIQAAAAAAAAABAAAAAADECAAAdW5pdmVyc2FsL2ZsYXNoX3NraW5fc2V0dGluZ3MueG1sUEsBAgAAFAACAAgAAF6HTWoAxR7qAwAAHA8AACYAAAAAAAAAAQAAAAAAuQsAAHVuaXZlcnNhbC9odG1sX3B1Ymxpc2hpbmdfc2V0dGluZ3MueG1sUEsBAgAAFAACAAgAAF6HTQ/kWSCZAQAAHQYAAB8AAAAAAAAAAQAAAAAA5w8AAHVuaXZlcnNhbC9odG1sX3NraW5fc2V0dGluZ3MuanNQSwECAAAUAAIACAAAXodNGtrqO6oAAAAfAQAAGgAAAAAAAAABAAAAAAC9EQAAdW5pdmVyc2FsL2kxOG5fcHJlc2V0cy54bWxQSwECAAAUAAIACAAAXodNCGeFv2sAAABrAAAAHAAAAAAAAAABAAAAAACfEgAAdW5pdmVyc2FsL2xvY2FsX3NldHRpbmdzLnhtbFBLAQIAABQAAgAIAHa4w0TOggk37AIAAIgIAAAUAAAAAAAAAAEAAAAAAEQTAAB1bml2ZXJzYWwvcGxheWVyLnhtbFBLAQIAABQAAgAIAABeh02pBIpLRAkAALI4AAApAAAAAAAAAAEAAAAAAGIWAAB1bml2ZXJzYWwvc2tpbl9jdXN0b21pemF0aW9uX3NldHRpbmdzLnhtbFBLAQIAABQAAgAIAAFeh00bahzZNBoAAL0+AAAXAAAAAAAAAAAAAAAAAO0fAAB1bml2ZXJzYWwvdW5pdmVyc2FsLnBuZ1BLAQIAABQAAgAIAAFeh03xyY03SQAAAGoAAAAbAAAAAAAAAAEAAAAAAFY6AAB1bml2ZXJzYWwvdW5pdmVyc2FsLnBuZy54bWxQSwUGAAAAAAsACwBJAwAA2DoAAAAA"/>
  <p:tag name="ISPRING_PRESENTATION_TITLE" val="第1章 Vue基础入门 教学PPT"/>
  <p:tag name="ISPRING_RESOURCE_PATHS_HASH_PRESENTER" val="516ab999542fdb824596664d9dde043a63215c3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5651</TotalTime>
  <Pages>0</Pages>
  <Words>1940</Words>
  <Characters>0</Characters>
  <Application>Microsoft Office PowerPoint</Application>
  <DocSecurity>0</DocSecurity>
  <PresentationFormat>全屏显示(4:3)</PresentationFormat>
  <Lines>0</Lines>
  <Paragraphs>379</Paragraphs>
  <Slides>51</Slides>
  <Notes>49</Notes>
  <HiddenSlides>4</HiddenSlides>
  <MMClips>0</MMClips>
  <ScaleCrop>false</ScaleCrop>
  <HeadingPairs>
    <vt:vector size="10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51</vt:i4>
      </vt:variant>
      <vt:variant>
        <vt:lpstr>自定义放映</vt:lpstr>
      </vt:variant>
      <vt:variant>
        <vt:i4>1</vt:i4>
      </vt:variant>
    </vt:vector>
  </HeadingPairs>
  <TitlesOfParts>
    <vt:vector size="62" baseType="lpstr">
      <vt:lpstr>Gulim</vt:lpstr>
      <vt:lpstr>黑体</vt:lpstr>
      <vt:lpstr>微软雅黑</vt:lpstr>
      <vt:lpstr>Arial</vt:lpstr>
      <vt:lpstr>Calibri</vt:lpstr>
      <vt:lpstr>Cambria Math</vt:lpstr>
      <vt:lpstr>Times New Roman</vt:lpstr>
      <vt:lpstr>Wingdings</vt:lpstr>
      <vt:lpstr>默认设计模板</vt:lpstr>
      <vt:lpstr>Visio</vt:lpstr>
      <vt:lpstr>PowerPoint 演示文稿</vt:lpstr>
      <vt:lpstr>学习目标</vt:lpstr>
      <vt:lpstr>目录</vt:lpstr>
      <vt:lpstr>知识架构</vt:lpstr>
      <vt:lpstr>知识架构</vt:lpstr>
      <vt:lpstr>知识架构</vt:lpstr>
      <vt:lpstr>知识架构</vt:lpstr>
      <vt:lpstr>9.1 初识Vue</vt:lpstr>
      <vt:lpstr>9.1 初识Vue</vt:lpstr>
      <vt:lpstr>9.1 初识Vue</vt:lpstr>
      <vt:lpstr>9.1 初识Vue</vt:lpstr>
      <vt:lpstr>9.1 初识Vue</vt:lpstr>
      <vt:lpstr>9.1 初识Vue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1.2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9.2 Vue开发环境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9.3 webpack打包工具</vt:lpstr>
      <vt:lpstr>本章小结</vt:lpstr>
      <vt:lpstr>PowerPoint 演示文稿</vt:lpstr>
      <vt:lpstr>自定义放映 1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Vue基础入门 教学PPT</dc:title>
  <dc:creator>王哲</dc:creator>
  <cp:lastModifiedBy>承鑫 吴</cp:lastModifiedBy>
  <cp:revision>990</cp:revision>
  <dcterms:created xsi:type="dcterms:W3CDTF">2013-01-25T01:44:32Z</dcterms:created>
  <dcterms:modified xsi:type="dcterms:W3CDTF">2022-06-08T03:20:25Z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2052-9.1.0.4517</vt:lpwstr>
  </property>
</Properties>
</file>