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gif" ContentType="image/gif"/>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6"/>
  </p:handoutMasterIdLst>
  <p:sldIdLst>
    <p:sldId id="256" r:id="rId3"/>
    <p:sldId id="311" r:id="rId5"/>
    <p:sldId id="407" r:id="rId6"/>
    <p:sldId id="431" r:id="rId7"/>
    <p:sldId id="305" r:id="rId8"/>
    <p:sldId id="483" r:id="rId9"/>
    <p:sldId id="408" r:id="rId10"/>
    <p:sldId id="432" r:id="rId11"/>
    <p:sldId id="484" r:id="rId12"/>
    <p:sldId id="410" r:id="rId13"/>
    <p:sldId id="306" r:id="rId14"/>
    <p:sldId id="459" r:id="rId15"/>
    <p:sldId id="485" r:id="rId16"/>
    <p:sldId id="433" r:id="rId17"/>
    <p:sldId id="486" r:id="rId18"/>
    <p:sldId id="487" r:id="rId19"/>
    <p:sldId id="488" r:id="rId20"/>
    <p:sldId id="489" r:id="rId21"/>
    <p:sldId id="339" r:id="rId22"/>
    <p:sldId id="460" r:id="rId23"/>
    <p:sldId id="490" r:id="rId24"/>
    <p:sldId id="285" r:id="rId25"/>
    <p:sldId id="434" r:id="rId26"/>
    <p:sldId id="491" r:id="rId27"/>
    <p:sldId id="461" r:id="rId28"/>
    <p:sldId id="462" r:id="rId29"/>
    <p:sldId id="492" r:id="rId30"/>
    <p:sldId id="463" r:id="rId31"/>
    <p:sldId id="493" r:id="rId32"/>
    <p:sldId id="494" r:id="rId33"/>
    <p:sldId id="464" r:id="rId34"/>
    <p:sldId id="284" r:id="rId3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86E7"/>
    <a:srgbClr val="2567E1"/>
    <a:srgbClr val="1B5BEB"/>
    <a:srgbClr val="0584A7"/>
    <a:srgbClr val="1092F6"/>
    <a:srgbClr val="1177F5"/>
    <a:srgbClr val="4835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8"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C8B23B4-EC64-4700-B78F-CAC696B2A9A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C8B23B4-EC64-4700-B78F-CAC696B2A9A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矩形 17"/>
          <p:cNvSpPr/>
          <p:nvPr/>
        </p:nvSpPr>
        <p:spPr>
          <a:xfrm>
            <a:off x="0" y="2276872"/>
            <a:ext cx="12192000" cy="2304256"/>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900" dirty="0">
              <a:latin typeface="Arial" panose="020B0604020202020204" pitchFamily="34" charset="0"/>
              <a:ea typeface="黑体" panose="02010609060101010101" pitchFamily="49" charset="-122"/>
              <a:sym typeface="Arial" panose="020B0604020202020204" pitchFamily="34" charset="0"/>
            </a:endParaRPr>
          </a:p>
        </p:txBody>
      </p:sp>
      <p:sp>
        <p:nvSpPr>
          <p:cNvPr id="38" name="椭圆 37"/>
          <p:cNvSpPr/>
          <p:nvPr/>
        </p:nvSpPr>
        <p:spPr>
          <a:xfrm>
            <a:off x="490995" y="1766936"/>
            <a:ext cx="4363495" cy="3272621"/>
          </a:xfrm>
          <a:prstGeom prst="ellipse">
            <a:avLst/>
          </a:prstGeom>
          <a:solidFill>
            <a:schemeClr val="accent1">
              <a:alpha val="83000"/>
            </a:schemeClr>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3200">
              <a:latin typeface="Arial" panose="020B0604020202020204" pitchFamily="34" charset="0"/>
              <a:ea typeface="黑体" panose="02010609060101010101" pitchFamily="49" charset="-122"/>
              <a:sym typeface="Arial" panose="020B0604020202020204" pitchFamily="34" charset="0"/>
            </a:endParaRPr>
          </a:p>
        </p:txBody>
      </p:sp>
      <p:sp>
        <p:nvSpPr>
          <p:cNvPr id="4" name="Date Placeholder 3"/>
          <p:cNvSpPr>
            <a:spLocks noGrp="1"/>
          </p:cNvSpPr>
          <p:nvPr>
            <p:ph type="dt" sz="half" idx="10"/>
          </p:nvPr>
        </p:nvSpPr>
        <p:spPr>
          <a:xfrm>
            <a:off x="838200" y="6379211"/>
            <a:ext cx="2743200" cy="365125"/>
          </a:xfrm>
        </p:spPr>
        <p:txBody>
          <a:bodyPr>
            <a:normAutofit/>
          </a:bodyPr>
          <a:lstStyle/>
          <a:p>
            <a:fld id="{A30F6C66-B237-42B0-AC31-F459DCF829CE}" type="datetime1">
              <a:rPr lang="zh-CN" altLang="en-US" smtClean="0"/>
            </a:fld>
            <a:endParaRPr lang="zh-CN" altLang="en-US"/>
          </a:p>
        </p:txBody>
      </p:sp>
      <p:sp>
        <p:nvSpPr>
          <p:cNvPr id="5" name="Footer Placeholder 4"/>
          <p:cNvSpPr>
            <a:spLocks noGrp="1"/>
          </p:cNvSpPr>
          <p:nvPr>
            <p:ph type="ftr" sz="quarter" idx="11"/>
          </p:nvPr>
        </p:nvSpPr>
        <p:spPr>
          <a:xfrm>
            <a:off x="4038600" y="6379211"/>
            <a:ext cx="4114800" cy="365125"/>
          </a:xfrm>
        </p:spPr>
        <p:txBody>
          <a:bodyPr>
            <a:normAutofit/>
          </a:bodyPr>
          <a:lstStyle/>
          <a:p>
            <a:endParaRPr lang="zh-CN" altLang="en-US"/>
          </a:p>
        </p:txBody>
      </p:sp>
      <p:sp>
        <p:nvSpPr>
          <p:cNvPr id="6" name="Slide Number Placeholder 5"/>
          <p:cNvSpPr>
            <a:spLocks noGrp="1"/>
          </p:cNvSpPr>
          <p:nvPr>
            <p:ph type="sldNum" sz="quarter" idx="12"/>
          </p:nvPr>
        </p:nvSpPr>
        <p:spPr>
          <a:xfrm>
            <a:off x="8610600" y="6379211"/>
            <a:ext cx="2743200" cy="365125"/>
          </a:xfrm>
        </p:spPr>
        <p:txBody>
          <a:bodyPr>
            <a:normAutofit/>
          </a:bodyPr>
          <a:lstStyle/>
          <a:p>
            <a:fld id="{0C913308-F349-4B6D-A68A-DD1791B4A57B}" type="slidenum">
              <a:rPr lang="zh-CN" altLang="en-US" smtClean="0"/>
            </a:fld>
            <a:endParaRPr lang="zh-CN" altLang="en-US"/>
          </a:p>
        </p:txBody>
      </p:sp>
      <p:sp>
        <p:nvSpPr>
          <p:cNvPr id="2" name="Title 1"/>
          <p:cNvSpPr>
            <a:spLocks noGrp="1"/>
          </p:cNvSpPr>
          <p:nvPr>
            <p:ph type="ctrTitle" hasCustomPrompt="1"/>
          </p:nvPr>
        </p:nvSpPr>
        <p:spPr>
          <a:xfrm>
            <a:off x="1524000" y="2130574"/>
            <a:ext cx="9144000" cy="1665139"/>
          </a:xfrm>
        </p:spPr>
        <p:txBody>
          <a:bodyPr anchor="b">
            <a:normAutofit/>
          </a:bodyPr>
          <a:lstStyle>
            <a:lvl1pPr algn="ctr">
              <a:defRPr sz="4500">
                <a:solidFill>
                  <a:schemeClr val="bg1"/>
                </a:solidFill>
              </a:defRPr>
            </a:lvl1pPr>
          </a:lstStyle>
          <a:p>
            <a:r>
              <a:rPr lang="zh-CN" altLang="en-US" dirty="0" smtClean="0"/>
              <a:t>单击此处编辑标题</a:t>
            </a:r>
            <a:endParaRPr lang="en-US" dirty="0"/>
          </a:p>
        </p:txBody>
      </p:sp>
      <p:sp>
        <p:nvSpPr>
          <p:cNvPr id="3" name="Subtitle 2"/>
          <p:cNvSpPr>
            <a:spLocks noGrp="1"/>
          </p:cNvSpPr>
          <p:nvPr>
            <p:ph type="subTitle" idx="1"/>
          </p:nvPr>
        </p:nvSpPr>
        <p:spPr>
          <a:xfrm>
            <a:off x="1524000" y="3874453"/>
            <a:ext cx="9144000" cy="714312"/>
          </a:xfrm>
        </p:spPr>
        <p:txBody>
          <a:bodyPr>
            <a:norm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smtClean="0"/>
              <a:t>单击此处编辑母版副标题样式</a:t>
            </a:r>
            <a:endParaRPr lang="en-US" dirty="0"/>
          </a:p>
        </p:txBody>
      </p:sp>
      <p:grpSp>
        <p:nvGrpSpPr>
          <p:cNvPr id="29" name="组合 28"/>
          <p:cNvGrpSpPr/>
          <p:nvPr/>
        </p:nvGrpSpPr>
        <p:grpSpPr>
          <a:xfrm>
            <a:off x="4379780" y="4760557"/>
            <a:ext cx="635017" cy="476263"/>
            <a:chOff x="683568" y="3762878"/>
            <a:chExt cx="720080" cy="720080"/>
          </a:xfrm>
          <a:effectLst>
            <a:outerShdw blurRad="50800" dist="50800" dir="2700000" algn="tl" rotWithShape="0">
              <a:prstClr val="black">
                <a:alpha val="40000"/>
              </a:prstClr>
            </a:outerShdw>
          </a:effectLst>
        </p:grpSpPr>
        <p:sp>
          <p:nvSpPr>
            <p:cNvPr id="30" name="椭圆 29"/>
            <p:cNvSpPr/>
            <p:nvPr/>
          </p:nvSpPr>
          <p:spPr>
            <a:xfrm>
              <a:off x="683568" y="3762878"/>
              <a:ext cx="720080" cy="72008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sp>
          <p:nvSpPr>
            <p:cNvPr id="31" name="Freeform 12"/>
            <p:cNvSpPr>
              <a:spLocks noEditPoints="1"/>
            </p:cNvSpPr>
            <p:nvPr/>
          </p:nvSpPr>
          <p:spPr bwMode="auto">
            <a:xfrm>
              <a:off x="866322" y="3930271"/>
              <a:ext cx="354572" cy="439944"/>
            </a:xfrm>
            <a:custGeom>
              <a:avLst/>
              <a:gdLst>
                <a:gd name="T0" fmla="*/ 4 w 86"/>
                <a:gd name="T1" fmla="*/ 0 h 102"/>
                <a:gd name="T2" fmla="*/ 8 w 86"/>
                <a:gd name="T3" fmla="*/ 10 h 102"/>
                <a:gd name="T4" fmla="*/ 49 w 86"/>
                <a:gd name="T5" fmla="*/ 3 h 102"/>
                <a:gd name="T6" fmla="*/ 52 w 86"/>
                <a:gd name="T7" fmla="*/ 6 h 102"/>
                <a:gd name="T8" fmla="*/ 52 w 86"/>
                <a:gd name="T9" fmla="*/ 13 h 102"/>
                <a:gd name="T10" fmla="*/ 81 w 86"/>
                <a:gd name="T11" fmla="*/ 3 h 102"/>
                <a:gd name="T12" fmla="*/ 86 w 86"/>
                <a:gd name="T13" fmla="*/ 6 h 102"/>
                <a:gd name="T14" fmla="*/ 84 w 86"/>
                <a:gd name="T15" fmla="*/ 60 h 102"/>
                <a:gd name="T16" fmla="*/ 62 w 86"/>
                <a:gd name="T17" fmla="*/ 67 h 102"/>
                <a:gd name="T18" fmla="*/ 36 w 86"/>
                <a:gd name="T19" fmla="*/ 66 h 102"/>
                <a:gd name="T20" fmla="*/ 36 w 86"/>
                <a:gd name="T21" fmla="*/ 66 h 102"/>
                <a:gd name="T22" fmla="*/ 28 w 86"/>
                <a:gd name="T23" fmla="*/ 60 h 102"/>
                <a:gd name="T24" fmla="*/ 8 w 86"/>
                <a:gd name="T25" fmla="*/ 98 h 102"/>
                <a:gd name="T26" fmla="*/ 4 w 86"/>
                <a:gd name="T27" fmla="*/ 102 h 102"/>
                <a:gd name="T28" fmla="*/ 0 w 86"/>
                <a:gd name="T29" fmla="*/ 4 h 102"/>
                <a:gd name="T30" fmla="*/ 52 w 86"/>
                <a:gd name="T31" fmla="*/ 56 h 102"/>
                <a:gd name="T32" fmla="*/ 61 w 86"/>
                <a:gd name="T33" fmla="*/ 61 h 102"/>
                <a:gd name="T34" fmla="*/ 52 w 86"/>
                <a:gd name="T35" fmla="*/ 53 h 102"/>
                <a:gd name="T36" fmla="*/ 52 w 86"/>
                <a:gd name="T37" fmla="*/ 42 h 102"/>
                <a:gd name="T38" fmla="*/ 61 w 86"/>
                <a:gd name="T39" fmla="*/ 28 h 102"/>
                <a:gd name="T40" fmla="*/ 52 w 86"/>
                <a:gd name="T41" fmla="*/ 42 h 102"/>
                <a:gd name="T42" fmla="*/ 61 w 86"/>
                <a:gd name="T43" fmla="*/ 52 h 102"/>
                <a:gd name="T44" fmla="*/ 71 w 86"/>
                <a:gd name="T45" fmla="*/ 37 h 102"/>
                <a:gd name="T46" fmla="*/ 71 w 86"/>
                <a:gd name="T47" fmla="*/ 49 h 102"/>
                <a:gd name="T48" fmla="*/ 79 w 86"/>
                <a:gd name="T49" fmla="*/ 55 h 102"/>
                <a:gd name="T50" fmla="*/ 71 w 86"/>
                <a:gd name="T51" fmla="*/ 49 h 102"/>
                <a:gd name="T52" fmla="*/ 71 w 86"/>
                <a:gd name="T53" fmla="*/ 25 h 102"/>
                <a:gd name="T54" fmla="*/ 80 w 86"/>
                <a:gd name="T55" fmla="*/ 34 h 102"/>
                <a:gd name="T56" fmla="*/ 71 w 86"/>
                <a:gd name="T57" fmla="*/ 25 h 102"/>
                <a:gd name="T58" fmla="*/ 67 w 86"/>
                <a:gd name="T59" fmla="*/ 16 h 102"/>
                <a:gd name="T60" fmla="*/ 61 w 86"/>
                <a:gd name="T61" fmla="*/ 28 h 102"/>
                <a:gd name="T62" fmla="*/ 38 w 86"/>
                <a:gd name="T63" fmla="*/ 30 h 102"/>
                <a:gd name="T64" fmla="*/ 46 w 86"/>
                <a:gd name="T65" fmla="*/ 18 h 102"/>
                <a:gd name="T66" fmla="*/ 38 w 86"/>
                <a:gd name="T67" fmla="*/ 30 h 102"/>
                <a:gd name="T68" fmla="*/ 38 w 86"/>
                <a:gd name="T69" fmla="*/ 42 h 102"/>
                <a:gd name="T70" fmla="*/ 39 w 86"/>
                <a:gd name="T71" fmla="*/ 52 h 102"/>
                <a:gd name="T72" fmla="*/ 44 w 86"/>
                <a:gd name="T73" fmla="*/ 51 h 102"/>
                <a:gd name="T74" fmla="*/ 46 w 86"/>
                <a:gd name="T75" fmla="*/ 48 h 102"/>
                <a:gd name="T76" fmla="*/ 46 w 86"/>
                <a:gd name="T77" fmla="*/ 42 h 102"/>
                <a:gd name="T78" fmla="*/ 38 w 86"/>
                <a:gd name="T79" fmla="*/ 30 h 102"/>
                <a:gd name="T80" fmla="*/ 28 w 86"/>
                <a:gd name="T81" fmla="*/ 43 h 102"/>
                <a:gd name="T82" fmla="*/ 38 w 86"/>
                <a:gd name="T83" fmla="*/ 18 h 102"/>
                <a:gd name="T84" fmla="*/ 28 w 86"/>
                <a:gd name="T85" fmla="*/ 10 h 102"/>
                <a:gd name="T86" fmla="*/ 38 w 86"/>
                <a:gd name="T87" fmla="*/ 18 h 102"/>
                <a:gd name="T88" fmla="*/ 28 w 86"/>
                <a:gd name="T89" fmla="*/ 43 h 102"/>
                <a:gd name="T90" fmla="*/ 18 w 86"/>
                <a:gd name="T91" fmla="*/ 57 h 102"/>
                <a:gd name="T92" fmla="*/ 28 w 86"/>
                <a:gd name="T93" fmla="*/ 54 h 102"/>
                <a:gd name="T94" fmla="*/ 18 w 86"/>
                <a:gd name="T95" fmla="*/ 46 h 102"/>
                <a:gd name="T96" fmla="*/ 9 w 86"/>
                <a:gd name="T97" fmla="*/ 37 h 102"/>
                <a:gd name="T98" fmla="*/ 9 w 86"/>
                <a:gd name="T99" fmla="*/ 49 h 102"/>
                <a:gd name="T100" fmla="*/ 28 w 86"/>
                <a:gd name="T101" fmla="*/ 31 h 102"/>
                <a:gd name="T102" fmla="*/ 18 w 86"/>
                <a:gd name="T103" fmla="*/ 23 h 102"/>
                <a:gd name="T104" fmla="*/ 18 w 86"/>
                <a:gd name="T105" fmla="*/ 23 h 102"/>
                <a:gd name="T106" fmla="*/ 9 w 86"/>
                <a:gd name="T107" fmla="*/ 17 h 102"/>
                <a:gd name="T108" fmla="*/ 18 w 86"/>
                <a:gd name="T109" fmla="*/ 2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02">
                  <a:moveTo>
                    <a:pt x="4" y="0"/>
                  </a:moveTo>
                  <a:cubicBezTo>
                    <a:pt x="4" y="0"/>
                    <a:pt x="4" y="0"/>
                    <a:pt x="4" y="0"/>
                  </a:cubicBezTo>
                  <a:cubicBezTo>
                    <a:pt x="6" y="0"/>
                    <a:pt x="8" y="2"/>
                    <a:pt x="8" y="4"/>
                  </a:cubicBezTo>
                  <a:cubicBezTo>
                    <a:pt x="8" y="10"/>
                    <a:pt x="8" y="10"/>
                    <a:pt x="8" y="10"/>
                  </a:cubicBezTo>
                  <a:cubicBezTo>
                    <a:pt x="13" y="7"/>
                    <a:pt x="20" y="6"/>
                    <a:pt x="26" y="4"/>
                  </a:cubicBezTo>
                  <a:cubicBezTo>
                    <a:pt x="34" y="3"/>
                    <a:pt x="42" y="3"/>
                    <a:pt x="49" y="3"/>
                  </a:cubicBezTo>
                  <a:cubicBezTo>
                    <a:pt x="51" y="3"/>
                    <a:pt x="52" y="4"/>
                    <a:pt x="52" y="6"/>
                  </a:cubicBezTo>
                  <a:cubicBezTo>
                    <a:pt x="52" y="6"/>
                    <a:pt x="52" y="6"/>
                    <a:pt x="52" y="6"/>
                  </a:cubicBezTo>
                  <a:cubicBezTo>
                    <a:pt x="52" y="6"/>
                    <a:pt x="52" y="6"/>
                    <a:pt x="52" y="6"/>
                  </a:cubicBezTo>
                  <a:cubicBezTo>
                    <a:pt x="52" y="13"/>
                    <a:pt x="52" y="13"/>
                    <a:pt x="52" y="13"/>
                  </a:cubicBezTo>
                  <a:cubicBezTo>
                    <a:pt x="57" y="13"/>
                    <a:pt x="61" y="12"/>
                    <a:pt x="65" y="10"/>
                  </a:cubicBezTo>
                  <a:cubicBezTo>
                    <a:pt x="70" y="9"/>
                    <a:pt x="76" y="6"/>
                    <a:pt x="81" y="3"/>
                  </a:cubicBezTo>
                  <a:cubicBezTo>
                    <a:pt x="83" y="2"/>
                    <a:pt x="85" y="3"/>
                    <a:pt x="86" y="5"/>
                  </a:cubicBezTo>
                  <a:cubicBezTo>
                    <a:pt x="86" y="5"/>
                    <a:pt x="86" y="6"/>
                    <a:pt x="86" y="6"/>
                  </a:cubicBezTo>
                  <a:cubicBezTo>
                    <a:pt x="86" y="57"/>
                    <a:pt x="86" y="57"/>
                    <a:pt x="86" y="57"/>
                  </a:cubicBezTo>
                  <a:cubicBezTo>
                    <a:pt x="86" y="58"/>
                    <a:pt x="85" y="59"/>
                    <a:pt x="84" y="60"/>
                  </a:cubicBezTo>
                  <a:cubicBezTo>
                    <a:pt x="84" y="60"/>
                    <a:pt x="84" y="60"/>
                    <a:pt x="84" y="60"/>
                  </a:cubicBezTo>
                  <a:cubicBezTo>
                    <a:pt x="78" y="64"/>
                    <a:pt x="70" y="66"/>
                    <a:pt x="62" y="67"/>
                  </a:cubicBezTo>
                  <a:cubicBezTo>
                    <a:pt x="55" y="69"/>
                    <a:pt x="47" y="69"/>
                    <a:pt x="39" y="69"/>
                  </a:cubicBezTo>
                  <a:cubicBezTo>
                    <a:pt x="38" y="69"/>
                    <a:pt x="36" y="68"/>
                    <a:pt x="36" y="66"/>
                  </a:cubicBezTo>
                  <a:cubicBezTo>
                    <a:pt x="36" y="66"/>
                    <a:pt x="36" y="66"/>
                    <a:pt x="36" y="66"/>
                  </a:cubicBezTo>
                  <a:cubicBezTo>
                    <a:pt x="36" y="66"/>
                    <a:pt x="36" y="66"/>
                    <a:pt x="36" y="66"/>
                  </a:cubicBezTo>
                  <a:cubicBezTo>
                    <a:pt x="36" y="59"/>
                    <a:pt x="36" y="59"/>
                    <a:pt x="36" y="59"/>
                  </a:cubicBezTo>
                  <a:cubicBezTo>
                    <a:pt x="34" y="59"/>
                    <a:pt x="31" y="59"/>
                    <a:pt x="28" y="60"/>
                  </a:cubicBezTo>
                  <a:cubicBezTo>
                    <a:pt x="22" y="62"/>
                    <a:pt x="15" y="65"/>
                    <a:pt x="8" y="68"/>
                  </a:cubicBezTo>
                  <a:cubicBezTo>
                    <a:pt x="8" y="98"/>
                    <a:pt x="8" y="98"/>
                    <a:pt x="8" y="98"/>
                  </a:cubicBezTo>
                  <a:cubicBezTo>
                    <a:pt x="8" y="100"/>
                    <a:pt x="6" y="102"/>
                    <a:pt x="4" y="102"/>
                  </a:cubicBezTo>
                  <a:cubicBezTo>
                    <a:pt x="4" y="102"/>
                    <a:pt x="4" y="102"/>
                    <a:pt x="4" y="102"/>
                  </a:cubicBezTo>
                  <a:cubicBezTo>
                    <a:pt x="1" y="102"/>
                    <a:pt x="0" y="100"/>
                    <a:pt x="0" y="98"/>
                  </a:cubicBezTo>
                  <a:cubicBezTo>
                    <a:pt x="0" y="4"/>
                    <a:pt x="0" y="4"/>
                    <a:pt x="0" y="4"/>
                  </a:cubicBezTo>
                  <a:cubicBezTo>
                    <a:pt x="0" y="2"/>
                    <a:pt x="1" y="0"/>
                    <a:pt x="4" y="0"/>
                  </a:cubicBezTo>
                  <a:close/>
                  <a:moveTo>
                    <a:pt x="52" y="56"/>
                  </a:moveTo>
                  <a:cubicBezTo>
                    <a:pt x="52" y="62"/>
                    <a:pt x="52" y="62"/>
                    <a:pt x="52" y="62"/>
                  </a:cubicBezTo>
                  <a:cubicBezTo>
                    <a:pt x="55" y="62"/>
                    <a:pt x="58" y="62"/>
                    <a:pt x="61" y="61"/>
                  </a:cubicBezTo>
                  <a:cubicBezTo>
                    <a:pt x="61" y="52"/>
                    <a:pt x="61" y="52"/>
                    <a:pt x="61" y="52"/>
                  </a:cubicBezTo>
                  <a:cubicBezTo>
                    <a:pt x="52" y="53"/>
                    <a:pt x="52" y="53"/>
                    <a:pt x="52" y="53"/>
                  </a:cubicBezTo>
                  <a:cubicBezTo>
                    <a:pt x="52" y="56"/>
                    <a:pt x="52" y="56"/>
                    <a:pt x="52" y="56"/>
                  </a:cubicBezTo>
                  <a:close/>
                  <a:moveTo>
                    <a:pt x="52" y="42"/>
                  </a:moveTo>
                  <a:cubicBezTo>
                    <a:pt x="61" y="40"/>
                    <a:pt x="61" y="40"/>
                    <a:pt x="61" y="40"/>
                  </a:cubicBezTo>
                  <a:cubicBezTo>
                    <a:pt x="61" y="28"/>
                    <a:pt x="61" y="28"/>
                    <a:pt x="61" y="28"/>
                  </a:cubicBezTo>
                  <a:cubicBezTo>
                    <a:pt x="52" y="30"/>
                    <a:pt x="52" y="30"/>
                    <a:pt x="52" y="30"/>
                  </a:cubicBezTo>
                  <a:cubicBezTo>
                    <a:pt x="52" y="42"/>
                    <a:pt x="52" y="42"/>
                    <a:pt x="52" y="42"/>
                  </a:cubicBezTo>
                  <a:close/>
                  <a:moveTo>
                    <a:pt x="61" y="40"/>
                  </a:moveTo>
                  <a:cubicBezTo>
                    <a:pt x="61" y="52"/>
                    <a:pt x="61" y="52"/>
                    <a:pt x="61" y="52"/>
                  </a:cubicBezTo>
                  <a:cubicBezTo>
                    <a:pt x="71" y="49"/>
                    <a:pt x="71" y="49"/>
                    <a:pt x="71" y="49"/>
                  </a:cubicBezTo>
                  <a:cubicBezTo>
                    <a:pt x="71" y="37"/>
                    <a:pt x="71" y="37"/>
                    <a:pt x="71" y="37"/>
                  </a:cubicBezTo>
                  <a:cubicBezTo>
                    <a:pt x="61" y="40"/>
                    <a:pt x="61" y="40"/>
                    <a:pt x="61" y="40"/>
                  </a:cubicBezTo>
                  <a:close/>
                  <a:moveTo>
                    <a:pt x="71" y="49"/>
                  </a:moveTo>
                  <a:cubicBezTo>
                    <a:pt x="71" y="59"/>
                    <a:pt x="71" y="59"/>
                    <a:pt x="71" y="59"/>
                  </a:cubicBezTo>
                  <a:cubicBezTo>
                    <a:pt x="74" y="58"/>
                    <a:pt x="77" y="57"/>
                    <a:pt x="79" y="55"/>
                  </a:cubicBezTo>
                  <a:cubicBezTo>
                    <a:pt x="80" y="46"/>
                    <a:pt x="80" y="46"/>
                    <a:pt x="80" y="46"/>
                  </a:cubicBezTo>
                  <a:cubicBezTo>
                    <a:pt x="71" y="49"/>
                    <a:pt x="71" y="49"/>
                    <a:pt x="71" y="49"/>
                  </a:cubicBezTo>
                  <a:close/>
                  <a:moveTo>
                    <a:pt x="80" y="23"/>
                  </a:moveTo>
                  <a:cubicBezTo>
                    <a:pt x="71" y="25"/>
                    <a:pt x="71" y="25"/>
                    <a:pt x="71" y="25"/>
                  </a:cubicBezTo>
                  <a:cubicBezTo>
                    <a:pt x="71" y="37"/>
                    <a:pt x="71" y="37"/>
                    <a:pt x="71" y="37"/>
                  </a:cubicBezTo>
                  <a:cubicBezTo>
                    <a:pt x="80" y="34"/>
                    <a:pt x="80" y="34"/>
                    <a:pt x="80" y="34"/>
                  </a:cubicBezTo>
                  <a:cubicBezTo>
                    <a:pt x="80" y="23"/>
                    <a:pt x="80" y="23"/>
                    <a:pt x="80" y="23"/>
                  </a:cubicBezTo>
                  <a:close/>
                  <a:moveTo>
                    <a:pt x="71" y="25"/>
                  </a:moveTo>
                  <a:cubicBezTo>
                    <a:pt x="71" y="15"/>
                    <a:pt x="71" y="15"/>
                    <a:pt x="71" y="15"/>
                  </a:cubicBezTo>
                  <a:cubicBezTo>
                    <a:pt x="70" y="15"/>
                    <a:pt x="68" y="16"/>
                    <a:pt x="67" y="16"/>
                  </a:cubicBezTo>
                  <a:cubicBezTo>
                    <a:pt x="65" y="17"/>
                    <a:pt x="63" y="17"/>
                    <a:pt x="61" y="18"/>
                  </a:cubicBezTo>
                  <a:cubicBezTo>
                    <a:pt x="61" y="28"/>
                    <a:pt x="61" y="28"/>
                    <a:pt x="61" y="28"/>
                  </a:cubicBezTo>
                  <a:cubicBezTo>
                    <a:pt x="71" y="25"/>
                    <a:pt x="71" y="25"/>
                    <a:pt x="71" y="25"/>
                  </a:cubicBezTo>
                  <a:close/>
                  <a:moveTo>
                    <a:pt x="38" y="30"/>
                  </a:moveTo>
                  <a:cubicBezTo>
                    <a:pt x="46" y="30"/>
                    <a:pt x="46" y="30"/>
                    <a:pt x="46" y="30"/>
                  </a:cubicBezTo>
                  <a:cubicBezTo>
                    <a:pt x="46" y="18"/>
                    <a:pt x="46" y="18"/>
                    <a:pt x="46" y="18"/>
                  </a:cubicBezTo>
                  <a:cubicBezTo>
                    <a:pt x="38" y="18"/>
                    <a:pt x="38" y="18"/>
                    <a:pt x="38" y="18"/>
                  </a:cubicBezTo>
                  <a:cubicBezTo>
                    <a:pt x="38" y="30"/>
                    <a:pt x="38" y="30"/>
                    <a:pt x="38" y="30"/>
                  </a:cubicBezTo>
                  <a:close/>
                  <a:moveTo>
                    <a:pt x="46" y="42"/>
                  </a:moveTo>
                  <a:cubicBezTo>
                    <a:pt x="38" y="42"/>
                    <a:pt x="38" y="42"/>
                    <a:pt x="38" y="42"/>
                  </a:cubicBezTo>
                  <a:cubicBezTo>
                    <a:pt x="38" y="52"/>
                    <a:pt x="38" y="52"/>
                    <a:pt x="38" y="52"/>
                  </a:cubicBezTo>
                  <a:cubicBezTo>
                    <a:pt x="38" y="52"/>
                    <a:pt x="38" y="52"/>
                    <a:pt x="39" y="52"/>
                  </a:cubicBezTo>
                  <a:cubicBezTo>
                    <a:pt x="39" y="52"/>
                    <a:pt x="39" y="52"/>
                    <a:pt x="39" y="52"/>
                  </a:cubicBezTo>
                  <a:cubicBezTo>
                    <a:pt x="41" y="52"/>
                    <a:pt x="42" y="52"/>
                    <a:pt x="44" y="51"/>
                  </a:cubicBezTo>
                  <a:cubicBezTo>
                    <a:pt x="45" y="51"/>
                    <a:pt x="46" y="51"/>
                    <a:pt x="46" y="51"/>
                  </a:cubicBezTo>
                  <a:cubicBezTo>
                    <a:pt x="46" y="48"/>
                    <a:pt x="46" y="48"/>
                    <a:pt x="46" y="48"/>
                  </a:cubicBezTo>
                  <a:cubicBezTo>
                    <a:pt x="46" y="45"/>
                    <a:pt x="46" y="45"/>
                    <a:pt x="46" y="45"/>
                  </a:cubicBezTo>
                  <a:cubicBezTo>
                    <a:pt x="46" y="42"/>
                    <a:pt x="46" y="42"/>
                    <a:pt x="46" y="42"/>
                  </a:cubicBezTo>
                  <a:close/>
                  <a:moveTo>
                    <a:pt x="38" y="42"/>
                  </a:moveTo>
                  <a:cubicBezTo>
                    <a:pt x="38" y="30"/>
                    <a:pt x="38" y="30"/>
                    <a:pt x="38" y="30"/>
                  </a:cubicBezTo>
                  <a:cubicBezTo>
                    <a:pt x="28" y="31"/>
                    <a:pt x="28" y="31"/>
                    <a:pt x="28" y="31"/>
                  </a:cubicBezTo>
                  <a:cubicBezTo>
                    <a:pt x="28" y="43"/>
                    <a:pt x="28" y="43"/>
                    <a:pt x="28" y="43"/>
                  </a:cubicBezTo>
                  <a:cubicBezTo>
                    <a:pt x="38" y="42"/>
                    <a:pt x="38" y="42"/>
                    <a:pt x="38" y="42"/>
                  </a:cubicBezTo>
                  <a:close/>
                  <a:moveTo>
                    <a:pt x="38" y="18"/>
                  </a:moveTo>
                  <a:cubicBezTo>
                    <a:pt x="38" y="9"/>
                    <a:pt x="38" y="9"/>
                    <a:pt x="38" y="9"/>
                  </a:cubicBezTo>
                  <a:cubicBezTo>
                    <a:pt x="34" y="10"/>
                    <a:pt x="31" y="10"/>
                    <a:pt x="28" y="10"/>
                  </a:cubicBezTo>
                  <a:cubicBezTo>
                    <a:pt x="28" y="20"/>
                    <a:pt x="28" y="20"/>
                    <a:pt x="28" y="20"/>
                  </a:cubicBezTo>
                  <a:cubicBezTo>
                    <a:pt x="38" y="18"/>
                    <a:pt x="38" y="18"/>
                    <a:pt x="38" y="18"/>
                  </a:cubicBezTo>
                  <a:close/>
                  <a:moveTo>
                    <a:pt x="28" y="54"/>
                  </a:moveTo>
                  <a:cubicBezTo>
                    <a:pt x="28" y="43"/>
                    <a:pt x="28" y="43"/>
                    <a:pt x="28" y="43"/>
                  </a:cubicBezTo>
                  <a:cubicBezTo>
                    <a:pt x="18" y="46"/>
                    <a:pt x="18" y="46"/>
                    <a:pt x="18" y="46"/>
                  </a:cubicBezTo>
                  <a:cubicBezTo>
                    <a:pt x="18" y="57"/>
                    <a:pt x="18" y="57"/>
                    <a:pt x="18" y="57"/>
                  </a:cubicBezTo>
                  <a:cubicBezTo>
                    <a:pt x="21" y="56"/>
                    <a:pt x="24" y="55"/>
                    <a:pt x="27" y="54"/>
                  </a:cubicBezTo>
                  <a:cubicBezTo>
                    <a:pt x="27" y="54"/>
                    <a:pt x="27" y="54"/>
                    <a:pt x="28" y="54"/>
                  </a:cubicBezTo>
                  <a:close/>
                  <a:moveTo>
                    <a:pt x="9" y="49"/>
                  </a:moveTo>
                  <a:cubicBezTo>
                    <a:pt x="18" y="46"/>
                    <a:pt x="18" y="46"/>
                    <a:pt x="18" y="46"/>
                  </a:cubicBezTo>
                  <a:cubicBezTo>
                    <a:pt x="18" y="35"/>
                    <a:pt x="18" y="35"/>
                    <a:pt x="18" y="35"/>
                  </a:cubicBezTo>
                  <a:cubicBezTo>
                    <a:pt x="9" y="37"/>
                    <a:pt x="9" y="37"/>
                    <a:pt x="9" y="37"/>
                  </a:cubicBezTo>
                  <a:cubicBezTo>
                    <a:pt x="9" y="40"/>
                    <a:pt x="9" y="40"/>
                    <a:pt x="9" y="40"/>
                  </a:cubicBezTo>
                  <a:cubicBezTo>
                    <a:pt x="9" y="43"/>
                    <a:pt x="9" y="46"/>
                    <a:pt x="9" y="49"/>
                  </a:cubicBezTo>
                  <a:close/>
                  <a:moveTo>
                    <a:pt x="18" y="35"/>
                  </a:moveTo>
                  <a:cubicBezTo>
                    <a:pt x="28" y="31"/>
                    <a:pt x="28" y="31"/>
                    <a:pt x="28" y="31"/>
                  </a:cubicBezTo>
                  <a:cubicBezTo>
                    <a:pt x="28" y="20"/>
                    <a:pt x="28" y="20"/>
                    <a:pt x="28" y="20"/>
                  </a:cubicBezTo>
                  <a:cubicBezTo>
                    <a:pt x="18" y="23"/>
                    <a:pt x="18" y="23"/>
                    <a:pt x="18" y="23"/>
                  </a:cubicBezTo>
                  <a:cubicBezTo>
                    <a:pt x="18" y="35"/>
                    <a:pt x="18" y="35"/>
                    <a:pt x="18" y="35"/>
                  </a:cubicBezTo>
                  <a:close/>
                  <a:moveTo>
                    <a:pt x="18" y="23"/>
                  </a:moveTo>
                  <a:cubicBezTo>
                    <a:pt x="18" y="13"/>
                    <a:pt x="18" y="13"/>
                    <a:pt x="18" y="13"/>
                  </a:cubicBezTo>
                  <a:cubicBezTo>
                    <a:pt x="15" y="14"/>
                    <a:pt x="12" y="15"/>
                    <a:pt x="9" y="17"/>
                  </a:cubicBezTo>
                  <a:cubicBezTo>
                    <a:pt x="9" y="20"/>
                    <a:pt x="9" y="22"/>
                    <a:pt x="9" y="25"/>
                  </a:cubicBezTo>
                  <a:lnTo>
                    <a:pt x="18" y="23"/>
                  </a:lnTo>
                  <a:close/>
                </a:path>
              </a:pathLst>
            </a:custGeom>
            <a:solidFill>
              <a:schemeClr val="bg1"/>
            </a:solidFill>
            <a:ln>
              <a:noFill/>
            </a:ln>
          </p:spPr>
          <p:txBody>
            <a:bodyPr vert="horz" wrap="square" lIns="91440" tIns="45720" rIns="91440" bIns="45720" numCol="1" anchor="t" anchorCtr="0" compatLnSpc="1">
              <a:normAutofit fontScale="75000" lnSpcReduction="20000"/>
            </a:bodyPr>
            <a:lstStyle/>
            <a:p>
              <a:endParaRPr lang="zh-CN" altLang="en-US">
                <a:latin typeface="Arial" panose="020B0604020202020204" pitchFamily="34" charset="0"/>
                <a:ea typeface="黑体" panose="02010609060101010101" pitchFamily="49" charset="-122"/>
                <a:sym typeface="Arial" panose="020B0604020202020204" pitchFamily="34" charset="0"/>
              </a:endParaRPr>
            </a:p>
          </p:txBody>
        </p:sp>
      </p:grpSp>
      <p:grpSp>
        <p:nvGrpSpPr>
          <p:cNvPr id="32" name="组合 31"/>
          <p:cNvGrpSpPr/>
          <p:nvPr/>
        </p:nvGrpSpPr>
        <p:grpSpPr>
          <a:xfrm>
            <a:off x="5189427" y="4778630"/>
            <a:ext cx="635017" cy="476263"/>
            <a:chOff x="3419872" y="3723878"/>
            <a:chExt cx="720080" cy="720080"/>
          </a:xfrm>
          <a:effectLst>
            <a:outerShdw blurRad="50800" dist="50800" dir="2700000" algn="tl" rotWithShape="0">
              <a:prstClr val="black">
                <a:alpha val="40000"/>
              </a:prstClr>
            </a:outerShdw>
          </a:effectLst>
        </p:grpSpPr>
        <p:sp>
          <p:nvSpPr>
            <p:cNvPr id="33" name="椭圆 32"/>
            <p:cNvSpPr/>
            <p:nvPr/>
          </p:nvSpPr>
          <p:spPr>
            <a:xfrm>
              <a:off x="3419872" y="3723878"/>
              <a:ext cx="720080" cy="72008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sp>
          <p:nvSpPr>
            <p:cNvPr id="34" name="Freeform 42"/>
            <p:cNvSpPr>
              <a:spLocks noEditPoints="1"/>
            </p:cNvSpPr>
            <p:nvPr/>
          </p:nvSpPr>
          <p:spPr bwMode="auto">
            <a:xfrm>
              <a:off x="3584384" y="3855678"/>
              <a:ext cx="391054" cy="430403"/>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bg1"/>
            </a:solidFill>
            <a:ln>
              <a:noFill/>
            </a:ln>
          </p:spPr>
          <p:txBody>
            <a:bodyPr vert="horz" wrap="square" lIns="91440" tIns="45720" rIns="91440" bIns="45720" numCol="1" anchor="t" anchorCtr="0" compatLnSpc="1">
              <a:normAutofit fontScale="65000" lnSpcReduction="20000"/>
            </a:bodyPr>
            <a:lstStyle/>
            <a:p>
              <a:endParaRPr lang="zh-CN" altLang="en-US">
                <a:latin typeface="Arial" panose="020B0604020202020204" pitchFamily="34" charset="0"/>
                <a:ea typeface="黑体" panose="02010609060101010101" pitchFamily="49" charset="-122"/>
                <a:sym typeface="Arial" panose="020B0604020202020204" pitchFamily="34" charset="0"/>
              </a:endParaRPr>
            </a:p>
          </p:txBody>
        </p:sp>
      </p:grpSp>
      <p:grpSp>
        <p:nvGrpSpPr>
          <p:cNvPr id="35" name="组合 34"/>
          <p:cNvGrpSpPr/>
          <p:nvPr/>
        </p:nvGrpSpPr>
        <p:grpSpPr>
          <a:xfrm>
            <a:off x="5999072" y="4778630"/>
            <a:ext cx="635017" cy="476263"/>
            <a:chOff x="6333947" y="3723878"/>
            <a:chExt cx="720080" cy="720080"/>
          </a:xfrm>
          <a:effectLst>
            <a:outerShdw blurRad="50800" dist="50800" dir="2700000" algn="tl" rotWithShape="0">
              <a:prstClr val="black">
                <a:alpha val="40000"/>
              </a:prstClr>
            </a:outerShdw>
          </a:effectLst>
        </p:grpSpPr>
        <p:sp>
          <p:nvSpPr>
            <p:cNvPr id="36" name="椭圆 35"/>
            <p:cNvSpPr/>
            <p:nvPr/>
          </p:nvSpPr>
          <p:spPr>
            <a:xfrm>
              <a:off x="6333947" y="3723878"/>
              <a:ext cx="720080" cy="72008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sp>
          <p:nvSpPr>
            <p:cNvPr id="37" name="Freeform 14"/>
            <p:cNvSpPr>
              <a:spLocks noEditPoints="1"/>
            </p:cNvSpPr>
            <p:nvPr/>
          </p:nvSpPr>
          <p:spPr bwMode="auto">
            <a:xfrm>
              <a:off x="6536467" y="3929949"/>
              <a:ext cx="315039" cy="356132"/>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bg1"/>
            </a:solidFill>
            <a:ln>
              <a:noFill/>
            </a:ln>
          </p:spPr>
          <p:txBody>
            <a:bodyPr vert="horz" wrap="square" lIns="91440" tIns="45720" rIns="91440" bIns="45720" numCol="1" anchor="t" anchorCtr="0" compatLnSpc="1">
              <a:normAutofit fontScale="52500" lnSpcReduction="20000"/>
            </a:bodyPr>
            <a:lstStyle/>
            <a:p>
              <a:endParaRPr lang="zh-CN" altLang="en-US">
                <a:latin typeface="Arial" panose="020B0604020202020204" pitchFamily="34" charset="0"/>
                <a:ea typeface="黑体" panose="02010609060101010101" pitchFamily="49" charset="-122"/>
                <a:sym typeface="Arial" panose="020B0604020202020204" pitchFamily="34" charset="0"/>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79211"/>
            <a:ext cx="2743200" cy="365125"/>
          </a:xfrm>
        </p:spPr>
        <p:txBody>
          <a:bodyPr/>
          <a:lstStyle/>
          <a:p>
            <a:fld id="{36BC876E-1AC5-4C0A-8B46-C15EA0663AE8}" type="datetime1">
              <a:rPr lang="zh-CN" altLang="en-US" smtClean="0"/>
            </a:fld>
            <a:endParaRPr lang="zh-CN" altLang="en-US"/>
          </a:p>
        </p:txBody>
      </p:sp>
      <p:sp>
        <p:nvSpPr>
          <p:cNvPr id="4" name="页脚占位符 3"/>
          <p:cNvSpPr>
            <a:spLocks noGrp="1"/>
          </p:cNvSpPr>
          <p:nvPr>
            <p:ph type="ftr" sz="quarter" idx="11"/>
          </p:nvPr>
        </p:nvSpPr>
        <p:spPr>
          <a:xfrm>
            <a:off x="4038600" y="637921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79211"/>
            <a:ext cx="2743200" cy="365125"/>
          </a:xfrm>
        </p:spPr>
        <p:txBody>
          <a:bodyPr/>
          <a:lstStyle/>
          <a:p>
            <a:fld id="{0C913308-F349-4B6D-A68A-DD1791B4A57B}" type="slidenum">
              <a:rPr lang="zh-CN" altLang="en-US" smtClean="0"/>
            </a:fld>
            <a:endParaRPr lang="zh-CN" altLang="en-US"/>
          </a:p>
        </p:txBody>
      </p:sp>
      <p:sp>
        <p:nvSpPr>
          <p:cNvPr id="7" name="内容占位符 6"/>
          <p:cNvSpPr>
            <a:spLocks noGrp="1"/>
          </p:cNvSpPr>
          <p:nvPr>
            <p:ph sz="quarter" idx="13"/>
          </p:nvPr>
        </p:nvSpPr>
        <p:spPr>
          <a:xfrm>
            <a:off x="838800" y="363600"/>
            <a:ext cx="105156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033016" y="1034870"/>
            <a:ext cx="8930208" cy="861355"/>
          </a:xfrm>
          <a:solidFill>
            <a:schemeClr val="accent1"/>
          </a:solidFill>
        </p:spPr>
        <p:txBody>
          <a:bodyPr/>
          <a:lstStyle>
            <a:lvl1pPr>
              <a:defRPr>
                <a:solidFill>
                  <a:schemeClr val="bg1"/>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033016" y="2162862"/>
            <a:ext cx="8930208" cy="2211908"/>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a:xfrm>
            <a:off x="838200" y="6379211"/>
            <a:ext cx="2743200" cy="365125"/>
          </a:xfrm>
        </p:spPr>
        <p:txBody>
          <a:bodyPr/>
          <a:lstStyle/>
          <a:p>
            <a:fld id="{DE0BB113-A6FE-41A3-959D-A46E1CAC764E}" type="datetime1">
              <a:rPr lang="zh-CN" altLang="en-US" smtClean="0"/>
            </a:fld>
            <a:endParaRPr lang="zh-CN" altLang="en-US"/>
          </a:p>
        </p:txBody>
      </p:sp>
      <p:sp>
        <p:nvSpPr>
          <p:cNvPr id="5" name="Footer Placeholder 4"/>
          <p:cNvSpPr>
            <a:spLocks noGrp="1"/>
          </p:cNvSpPr>
          <p:nvPr>
            <p:ph type="ftr" sz="quarter" idx="11"/>
          </p:nvPr>
        </p:nvSpPr>
        <p:spPr>
          <a:xfrm>
            <a:off x="4038600" y="6379211"/>
            <a:ext cx="4114800" cy="365125"/>
          </a:xfrm>
        </p:spPr>
        <p:txBody>
          <a:bodyPr/>
          <a:lstStyle/>
          <a:p>
            <a:endParaRPr lang="zh-CN" altLang="en-US"/>
          </a:p>
        </p:txBody>
      </p:sp>
      <p:sp>
        <p:nvSpPr>
          <p:cNvPr id="6" name="Slide Number Placeholder 5"/>
          <p:cNvSpPr>
            <a:spLocks noGrp="1"/>
          </p:cNvSpPr>
          <p:nvPr>
            <p:ph type="sldNum" sz="quarter" idx="12"/>
          </p:nvPr>
        </p:nvSpPr>
        <p:spPr>
          <a:xfrm>
            <a:off x="8610600" y="6379211"/>
            <a:ext cx="2743200" cy="365125"/>
          </a:xfr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泪滴形 9"/>
          <p:cNvSpPr/>
          <p:nvPr/>
        </p:nvSpPr>
        <p:spPr>
          <a:xfrm>
            <a:off x="3536000" y="1412776"/>
            <a:ext cx="5120000" cy="3840000"/>
          </a:xfrm>
          <a:prstGeom prst="teardrop">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3200">
              <a:latin typeface="Arial" panose="020B0604020202020204" pitchFamily="34" charset="0"/>
              <a:ea typeface="黑体" panose="02010609060101010101" pitchFamily="49" charset="-122"/>
              <a:sym typeface="Arial" panose="020B0604020202020204" pitchFamily="34" charset="0"/>
            </a:endParaRPr>
          </a:p>
        </p:txBody>
      </p:sp>
      <p:sp>
        <p:nvSpPr>
          <p:cNvPr id="11" name="Freeform 42"/>
          <p:cNvSpPr>
            <a:spLocks noEditPoints="1"/>
          </p:cNvSpPr>
          <p:nvPr/>
        </p:nvSpPr>
        <p:spPr bwMode="auto">
          <a:xfrm>
            <a:off x="5398825" y="1978988"/>
            <a:ext cx="1501259" cy="1239240"/>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bg1"/>
          </a:solidFill>
          <a:ln>
            <a:noFill/>
          </a:ln>
        </p:spPr>
        <p:txBody>
          <a:bodyPr vert="horz" wrap="square" lIns="121920" tIns="60960" rIns="121920" bIns="60960" numCol="1" anchor="t" anchorCtr="0" compatLnSpc="1">
            <a:normAutofit/>
          </a:bodyPr>
          <a:lstStyle/>
          <a:p>
            <a:endParaRPr lang="zh-CN" altLang="en-US" sz="2135">
              <a:latin typeface="Arial" panose="020B0604020202020204" pitchFamily="34" charset="0"/>
              <a:ea typeface="黑体" panose="02010609060101010101" pitchFamily="49" charset="-122"/>
              <a:sym typeface="Arial" panose="020B0604020202020204" pitchFamily="34" charset="0"/>
            </a:endParaRPr>
          </a:p>
        </p:txBody>
      </p:sp>
      <p:sp>
        <p:nvSpPr>
          <p:cNvPr id="4" name="Date Placeholder 3"/>
          <p:cNvSpPr>
            <a:spLocks noGrp="1"/>
          </p:cNvSpPr>
          <p:nvPr>
            <p:ph type="dt" sz="half" idx="10"/>
          </p:nvPr>
        </p:nvSpPr>
        <p:spPr>
          <a:xfrm>
            <a:off x="838200" y="6379211"/>
            <a:ext cx="2743200" cy="365125"/>
          </a:xfrm>
        </p:spPr>
        <p:txBody>
          <a:bodyPr>
            <a:normAutofit/>
          </a:bodyPr>
          <a:lstStyle/>
          <a:p>
            <a:fld id="{4969B9A6-FD3E-489E-B524-11745B82FE81}" type="datetime1">
              <a:rPr lang="zh-CN" altLang="en-US" smtClean="0"/>
            </a:fld>
            <a:endParaRPr lang="zh-CN" altLang="en-US"/>
          </a:p>
        </p:txBody>
      </p:sp>
      <p:sp>
        <p:nvSpPr>
          <p:cNvPr id="5" name="Footer Placeholder 4"/>
          <p:cNvSpPr>
            <a:spLocks noGrp="1"/>
          </p:cNvSpPr>
          <p:nvPr>
            <p:ph type="ftr" sz="quarter" idx="11"/>
          </p:nvPr>
        </p:nvSpPr>
        <p:spPr>
          <a:xfrm>
            <a:off x="4038600" y="6379211"/>
            <a:ext cx="4114800" cy="365125"/>
          </a:xfrm>
        </p:spPr>
        <p:txBody>
          <a:bodyPr>
            <a:normAutofit/>
          </a:bodyPr>
          <a:lstStyle/>
          <a:p>
            <a:endParaRPr lang="zh-CN" altLang="en-US"/>
          </a:p>
        </p:txBody>
      </p:sp>
      <p:sp>
        <p:nvSpPr>
          <p:cNvPr id="6" name="Slide Number Placeholder 5"/>
          <p:cNvSpPr>
            <a:spLocks noGrp="1"/>
          </p:cNvSpPr>
          <p:nvPr>
            <p:ph type="sldNum" sz="quarter" idx="12"/>
          </p:nvPr>
        </p:nvSpPr>
        <p:spPr>
          <a:xfrm>
            <a:off x="8610600" y="6379211"/>
            <a:ext cx="2743200" cy="365125"/>
          </a:xfrm>
        </p:spPr>
        <p:txBody>
          <a:bodyPr>
            <a:normAutofit/>
          </a:bodyPr>
          <a:lstStyle/>
          <a:p>
            <a:fld id="{0C913308-F349-4B6D-A68A-DD1791B4A57B}" type="slidenum">
              <a:rPr lang="zh-CN" altLang="en-US" smtClean="0"/>
            </a:fld>
            <a:endParaRPr lang="zh-CN" altLang="en-US"/>
          </a:p>
        </p:txBody>
      </p:sp>
      <p:sp>
        <p:nvSpPr>
          <p:cNvPr id="2" name="Title 1"/>
          <p:cNvSpPr>
            <a:spLocks noGrp="1"/>
          </p:cNvSpPr>
          <p:nvPr>
            <p:ph type="title" hasCustomPrompt="1"/>
          </p:nvPr>
        </p:nvSpPr>
        <p:spPr>
          <a:xfrm>
            <a:off x="4301381" y="3645024"/>
            <a:ext cx="3589239" cy="1296145"/>
          </a:xfrm>
        </p:spPr>
        <p:txBody>
          <a:bodyPr anchor="ctr" anchorCtr="0">
            <a:normAutofit/>
          </a:bodyPr>
          <a:lstStyle>
            <a:lvl1pPr algn="ctr">
              <a:defRPr sz="30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p:nvPr>
        </p:nvSpPr>
        <p:spPr>
          <a:xfrm>
            <a:off x="831851" y="5254484"/>
            <a:ext cx="10515600" cy="663313"/>
          </a:xfrm>
        </p:spPr>
        <p:txBody>
          <a:bodyPr anchor="ctr" anchorCtr="0">
            <a:normAutofit/>
          </a:bodyPr>
          <a:lstStyle>
            <a:lvl1pPr marL="0" indent="0" algn="ctr">
              <a:buNone/>
              <a:defRPr sz="24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8" name="组合 7"/>
          <p:cNvGrpSpPr/>
          <p:nvPr/>
        </p:nvGrpSpPr>
        <p:grpSpPr>
          <a:xfrm>
            <a:off x="10161252" y="5631525"/>
            <a:ext cx="2207905" cy="455884"/>
            <a:chOff x="5580112" y="525909"/>
            <a:chExt cx="1711254" cy="471115"/>
          </a:xfrm>
        </p:grpSpPr>
        <p:sp>
          <p:nvSpPr>
            <p:cNvPr id="9" name="Freeform 7"/>
            <p:cNvSpPr/>
            <p:nvPr/>
          </p:nvSpPr>
          <p:spPr bwMode="auto">
            <a:xfrm rot="5400000" flipV="1">
              <a:off x="6224205" y="-70137"/>
              <a:ext cx="423068" cy="1711254"/>
            </a:xfrm>
            <a:custGeom>
              <a:avLst/>
              <a:gdLst>
                <a:gd name="T0" fmla="*/ 533 w 533"/>
                <a:gd name="T1" fmla="*/ 0 h 1034"/>
                <a:gd name="T2" fmla="*/ 0 w 533"/>
                <a:gd name="T3" fmla="*/ 0 h 1034"/>
                <a:gd name="T4" fmla="*/ 0 w 533"/>
                <a:gd name="T5" fmla="*/ 906 h 1034"/>
                <a:gd name="T6" fmla="*/ 266 w 533"/>
                <a:gd name="T7" fmla="*/ 1034 h 1034"/>
                <a:gd name="T8" fmla="*/ 533 w 533"/>
                <a:gd name="T9" fmla="*/ 906 h 1034"/>
                <a:gd name="T10" fmla="*/ 533 w 533"/>
                <a:gd name="T11" fmla="*/ 0 h 1034"/>
                <a:gd name="T12" fmla="*/ 533 w 533"/>
                <a:gd name="T13" fmla="*/ 0 h 1034"/>
              </a:gdLst>
              <a:ahLst/>
              <a:cxnLst>
                <a:cxn ang="0">
                  <a:pos x="T0" y="T1"/>
                </a:cxn>
                <a:cxn ang="0">
                  <a:pos x="T2" y="T3"/>
                </a:cxn>
                <a:cxn ang="0">
                  <a:pos x="T4" y="T5"/>
                </a:cxn>
                <a:cxn ang="0">
                  <a:pos x="T6" y="T7"/>
                </a:cxn>
                <a:cxn ang="0">
                  <a:pos x="T8" y="T9"/>
                </a:cxn>
                <a:cxn ang="0">
                  <a:pos x="T10" y="T11"/>
                </a:cxn>
                <a:cxn ang="0">
                  <a:pos x="T12" y="T13"/>
                </a:cxn>
              </a:cxnLst>
              <a:rect l="0" t="0" r="r" b="b"/>
              <a:pathLst>
                <a:path w="533" h="1034">
                  <a:moveTo>
                    <a:pt x="533" y="0"/>
                  </a:moveTo>
                  <a:lnTo>
                    <a:pt x="0" y="0"/>
                  </a:lnTo>
                  <a:lnTo>
                    <a:pt x="0" y="906"/>
                  </a:lnTo>
                  <a:lnTo>
                    <a:pt x="266" y="1034"/>
                  </a:lnTo>
                  <a:lnTo>
                    <a:pt x="533" y="906"/>
                  </a:lnTo>
                  <a:lnTo>
                    <a:pt x="533" y="0"/>
                  </a:lnTo>
                  <a:lnTo>
                    <a:pt x="533"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zh-CN" altLang="en-US" sz="2665">
                <a:solidFill>
                  <a:schemeClr val="bg1"/>
                </a:solidFill>
              </a:endParaRPr>
            </a:p>
          </p:txBody>
        </p:sp>
        <p:sp>
          <p:nvSpPr>
            <p:cNvPr id="10" name="TextBox 29"/>
            <p:cNvSpPr txBox="1">
              <a:spLocks noChangeArrowheads="1"/>
            </p:cNvSpPr>
            <p:nvPr/>
          </p:nvSpPr>
          <p:spPr bwMode="auto">
            <a:xfrm>
              <a:off x="5580112" y="525909"/>
              <a:ext cx="14570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75000" lnSpcReduction="20000"/>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endParaRPr lang="zh-CN" altLang="en-US" sz="3200" dirty="0">
                <a:solidFill>
                  <a:schemeClr val="bg1"/>
                </a:solidFill>
                <a:latin typeface="时尚中黑简体" pitchFamily="2" charset="-122"/>
                <a:ea typeface="时尚中黑简体" pitchFamily="2" charset="-122"/>
              </a:endParaRPr>
            </a:p>
          </p:txBody>
        </p:sp>
      </p:grpSp>
      <p:pic>
        <p:nvPicPr>
          <p:cNvPr id="11" name="图片 43" descr="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665" y="555249"/>
            <a:ext cx="566827" cy="3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a:xfrm>
            <a:off x="585335" y="1123480"/>
            <a:ext cx="11021331" cy="4359476"/>
            <a:chOff x="401222" y="588256"/>
            <a:chExt cx="11389557" cy="4926288"/>
          </a:xfrm>
        </p:grpSpPr>
        <p:sp>
          <p:nvSpPr>
            <p:cNvPr id="13" name="AutoShape 3"/>
            <p:cNvSpPr>
              <a:spLocks noChangeArrowheads="1"/>
            </p:cNvSpPr>
            <p:nvPr/>
          </p:nvSpPr>
          <p:spPr bwMode="auto">
            <a:xfrm>
              <a:off x="401222" y="870835"/>
              <a:ext cx="11389557" cy="4643709"/>
            </a:xfrm>
            <a:prstGeom prst="rect">
              <a:avLst/>
            </a:prstGeom>
            <a:solidFill>
              <a:schemeClr val="accent1">
                <a:alpha val="78000"/>
              </a:schemeClr>
            </a:solidFill>
            <a:ln w="12700" algn="ctr">
              <a:solidFill>
                <a:schemeClr val="bg1"/>
              </a:solidFill>
              <a:round/>
            </a:ln>
            <a:effectLst/>
          </p:spPr>
          <p:txBody>
            <a:bodyPr anchor="ctr">
              <a:normAutofit/>
            </a:bodyPr>
            <a:lstStyle/>
            <a:p>
              <a:pPr eaLnBrk="1" hangingPunct="1">
                <a:spcBef>
                  <a:spcPts val="0"/>
                </a:spcBef>
                <a:spcAft>
                  <a:spcPts val="0"/>
                </a:spcAft>
                <a:defRPr/>
              </a:pPr>
              <a:endParaRPr lang="zh-CN" altLang="zh-CN" sz="3200">
                <a:latin typeface="时尚中黑简体" pitchFamily="2" charset="-122"/>
                <a:ea typeface="时尚中黑简体" pitchFamily="2" charset="-122"/>
              </a:endParaRPr>
            </a:p>
          </p:txBody>
        </p:sp>
        <p:sp>
          <p:nvSpPr>
            <p:cNvPr id="14" name="AutoShape 3"/>
            <p:cNvSpPr>
              <a:spLocks noChangeArrowheads="1"/>
            </p:cNvSpPr>
            <p:nvPr/>
          </p:nvSpPr>
          <p:spPr bwMode="gray">
            <a:xfrm>
              <a:off x="529864" y="588256"/>
              <a:ext cx="11072378" cy="4703364"/>
            </a:xfrm>
            <a:prstGeom prst="rect">
              <a:avLst/>
            </a:prstGeom>
            <a:solidFill>
              <a:schemeClr val="accent1">
                <a:alpha val="79999"/>
              </a:schemeClr>
            </a:solidFill>
            <a:ln w="12700" algn="ctr">
              <a:solidFill>
                <a:schemeClr val="bg1"/>
              </a:solidFill>
              <a:miter lim="800000"/>
            </a:ln>
          </p:spPr>
          <p:txBody>
            <a:bodyPr wrap="none" anchor="ctr">
              <a:normAutofit/>
            </a:bodyPr>
            <a:lstStyle/>
            <a:p>
              <a:pPr algn="ctr"/>
              <a:endParaRPr lang="zh-CN" altLang="zh-CN" sz="2665">
                <a:solidFill>
                  <a:schemeClr val="tx2"/>
                </a:solidFill>
                <a:latin typeface="时尚中黑简体" pitchFamily="2" charset="-122"/>
                <a:ea typeface="时尚中黑简体" pitchFamily="2" charset="-122"/>
              </a:endParaRPr>
            </a:p>
          </p:txBody>
        </p:sp>
      </p:grpSp>
      <p:sp>
        <p:nvSpPr>
          <p:cNvPr id="5" name="Date Placeholder 4"/>
          <p:cNvSpPr>
            <a:spLocks noGrp="1"/>
          </p:cNvSpPr>
          <p:nvPr>
            <p:ph type="dt" sz="half" idx="10"/>
          </p:nvPr>
        </p:nvSpPr>
        <p:spPr>
          <a:xfrm>
            <a:off x="838200" y="6379211"/>
            <a:ext cx="2743200" cy="365125"/>
          </a:xfrm>
        </p:spPr>
        <p:txBody>
          <a:bodyPr/>
          <a:lstStyle/>
          <a:p>
            <a:fld id="{2AEF3657-CC40-4DE8-AF1E-37D7ED6858E7}" type="datetime1">
              <a:rPr lang="zh-CN" altLang="en-US" smtClean="0"/>
            </a:fld>
            <a:endParaRPr lang="zh-CN" altLang="en-US"/>
          </a:p>
        </p:txBody>
      </p:sp>
      <p:sp>
        <p:nvSpPr>
          <p:cNvPr id="6" name="Footer Placeholder 5"/>
          <p:cNvSpPr>
            <a:spLocks noGrp="1"/>
          </p:cNvSpPr>
          <p:nvPr>
            <p:ph type="ftr" sz="quarter" idx="11"/>
          </p:nvPr>
        </p:nvSpPr>
        <p:spPr>
          <a:xfrm>
            <a:off x="4038600" y="6379211"/>
            <a:ext cx="4114800" cy="365125"/>
          </a:xfrm>
        </p:spPr>
        <p:txBody>
          <a:bodyPr/>
          <a:lstStyle/>
          <a:p>
            <a:endParaRPr lang="zh-CN" altLang="en-US"/>
          </a:p>
        </p:txBody>
      </p:sp>
      <p:sp>
        <p:nvSpPr>
          <p:cNvPr id="7" name="Slide Number Placeholder 6"/>
          <p:cNvSpPr>
            <a:spLocks noGrp="1"/>
          </p:cNvSpPr>
          <p:nvPr>
            <p:ph type="sldNum" sz="quarter" idx="12"/>
          </p:nvPr>
        </p:nvSpPr>
        <p:spPr>
          <a:xfrm>
            <a:off x="8610600" y="6379211"/>
            <a:ext cx="2743200" cy="365125"/>
          </a:xfrm>
        </p:spPr>
        <p:txBody>
          <a:bodyPr/>
          <a:lstStyle/>
          <a:p>
            <a:fld id="{0C913308-F349-4B6D-A68A-DD1791B4A57B}" type="slidenum">
              <a:rPr lang="zh-CN" altLang="en-US" smtClean="0"/>
            </a:fld>
            <a:endParaRPr lang="zh-CN" altLang="en-US"/>
          </a:p>
        </p:txBody>
      </p:sp>
      <p:sp>
        <p:nvSpPr>
          <p:cNvPr id="2" name="Title 1"/>
          <p:cNvSpPr>
            <a:spLocks noGrp="1"/>
          </p:cNvSpPr>
          <p:nvPr>
            <p:ph type="title"/>
          </p:nvPr>
        </p:nvSpPr>
        <p:spPr>
          <a:xfrm>
            <a:off x="2207568" y="5631983"/>
            <a:ext cx="7772400" cy="480661"/>
          </a:xfrm>
          <a:solidFill>
            <a:schemeClr val="tx1"/>
          </a:solidFill>
        </p:spPr>
        <p:txBody>
          <a:bodyPr>
            <a:normAutofit/>
          </a:bodyPr>
          <a:lstStyle>
            <a:lvl1pPr algn="ctr">
              <a:defRPr sz="2400">
                <a:solidFill>
                  <a:schemeClr val="bg1"/>
                </a:solidFill>
              </a:defRPr>
            </a:lvl1pPr>
          </a:lstStyle>
          <a:p>
            <a:r>
              <a:rPr lang="zh-CN" altLang="en-US" dirty="0" smtClean="0"/>
              <a:t>单击此处编辑母版标题样式</a:t>
            </a:r>
            <a:endParaRPr lang="en-US" dirty="0"/>
          </a:p>
        </p:txBody>
      </p:sp>
      <p:sp>
        <p:nvSpPr>
          <p:cNvPr id="3" name="Content Placeholder 2"/>
          <p:cNvSpPr>
            <a:spLocks noGrp="1"/>
          </p:cNvSpPr>
          <p:nvPr>
            <p:ph sz="half" idx="1"/>
          </p:nvPr>
        </p:nvSpPr>
        <p:spPr>
          <a:xfrm>
            <a:off x="988580" y="1809048"/>
            <a:ext cx="4913325" cy="3321751"/>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6180667" y="1809048"/>
            <a:ext cx="4913325" cy="3321751"/>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315403"/>
            <a:ext cx="5157787"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smtClean="0"/>
              <a:t>单击此处编辑母版文本样式</a:t>
            </a:r>
            <a:endParaRPr lang="zh-CN" altLang="en-US" dirty="0" smtClean="0"/>
          </a:p>
        </p:txBody>
      </p:sp>
      <p:sp>
        <p:nvSpPr>
          <p:cNvPr id="4" name="Content Placeholder 3"/>
          <p:cNvSpPr>
            <a:spLocks noGrp="1"/>
          </p:cNvSpPr>
          <p:nvPr>
            <p:ph sz="half" idx="2"/>
          </p:nvPr>
        </p:nvSpPr>
        <p:spPr>
          <a:xfrm>
            <a:off x="839789" y="2139314"/>
            <a:ext cx="5157787" cy="4044315"/>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Text Placeholder 4"/>
          <p:cNvSpPr>
            <a:spLocks noGrp="1"/>
          </p:cNvSpPr>
          <p:nvPr>
            <p:ph type="body" sz="quarter" idx="3"/>
          </p:nvPr>
        </p:nvSpPr>
        <p:spPr>
          <a:xfrm>
            <a:off x="6172200" y="1315403"/>
            <a:ext cx="5183188"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139314"/>
            <a:ext cx="5183188" cy="4044315"/>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7" name="Date Placeholder 6"/>
          <p:cNvSpPr>
            <a:spLocks noGrp="1"/>
          </p:cNvSpPr>
          <p:nvPr>
            <p:ph type="dt" sz="half" idx="10"/>
          </p:nvPr>
        </p:nvSpPr>
        <p:spPr>
          <a:xfrm>
            <a:off x="838200" y="6379211"/>
            <a:ext cx="2743200" cy="365125"/>
          </a:xfrm>
        </p:spPr>
        <p:txBody>
          <a:bodyPr/>
          <a:lstStyle/>
          <a:p>
            <a:fld id="{05AEDD01-8FFB-44DC-8F84-A58D3337D2A5}" type="datetime1">
              <a:rPr lang="zh-CN" altLang="en-US" smtClean="0"/>
            </a:fld>
            <a:endParaRPr lang="zh-CN" altLang="en-US"/>
          </a:p>
        </p:txBody>
      </p:sp>
      <p:sp>
        <p:nvSpPr>
          <p:cNvPr id="8" name="Footer Placeholder 7"/>
          <p:cNvSpPr>
            <a:spLocks noGrp="1"/>
          </p:cNvSpPr>
          <p:nvPr>
            <p:ph type="ftr" sz="quarter" idx="11"/>
          </p:nvPr>
        </p:nvSpPr>
        <p:spPr>
          <a:xfrm>
            <a:off x="4038600" y="6379211"/>
            <a:ext cx="4114800" cy="365125"/>
          </a:xfrm>
        </p:spPr>
        <p:txBody>
          <a:bodyPr/>
          <a:lstStyle/>
          <a:p>
            <a:endParaRPr lang="zh-CN" altLang="en-US"/>
          </a:p>
        </p:txBody>
      </p:sp>
      <p:sp>
        <p:nvSpPr>
          <p:cNvPr id="9" name="Slide Number Placeholder 8"/>
          <p:cNvSpPr>
            <a:spLocks noGrp="1"/>
          </p:cNvSpPr>
          <p:nvPr>
            <p:ph type="sldNum" sz="quarter" idx="12"/>
          </p:nvPr>
        </p:nvSpPr>
        <p:spPr>
          <a:xfrm>
            <a:off x="8610600" y="6379211"/>
            <a:ext cx="2743200" cy="365125"/>
          </a:xfrm>
        </p:spPr>
        <p:txBody>
          <a:bodyPr/>
          <a:lstStyle/>
          <a:p>
            <a:fld id="{0C913308-F349-4B6D-A68A-DD1791B4A57B}" type="slidenum">
              <a:rPr lang="zh-CN" altLang="en-US" smtClean="0"/>
            </a:fld>
            <a:endParaRPr lang="zh-CN" altLang="en-US"/>
          </a:p>
        </p:txBody>
      </p:sp>
      <p:sp>
        <p:nvSpPr>
          <p:cNvPr id="10" name="标题 9"/>
          <p:cNvSpPr>
            <a:spLocks noGrp="1"/>
          </p:cNvSpPr>
          <p:nvPr>
            <p:ph type="title"/>
          </p:nvPr>
        </p:nvSpPr>
        <p:spPr>
          <a:xfrm>
            <a:off x="838200" y="365126"/>
            <a:ext cx="10515600" cy="782105"/>
          </a:xfrm>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0" y="2276872"/>
            <a:ext cx="12192000" cy="2304256"/>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24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3" name="Date Placeholder 2"/>
          <p:cNvSpPr>
            <a:spLocks noGrp="1"/>
          </p:cNvSpPr>
          <p:nvPr>
            <p:ph type="dt" sz="half" idx="10"/>
          </p:nvPr>
        </p:nvSpPr>
        <p:spPr>
          <a:xfrm>
            <a:off x="838200" y="6379211"/>
            <a:ext cx="2743200" cy="365125"/>
          </a:xfrm>
        </p:spPr>
        <p:txBody>
          <a:bodyPr>
            <a:normAutofit/>
          </a:bodyPr>
          <a:lstStyle/>
          <a:p>
            <a:fld id="{5CA4C8A8-28AF-4F90-9654-B35E9B5546E9}" type="datetime1">
              <a:rPr lang="zh-CN" altLang="en-US" smtClean="0"/>
            </a:fld>
            <a:endParaRPr lang="zh-CN" altLang="en-US"/>
          </a:p>
        </p:txBody>
      </p:sp>
      <p:sp>
        <p:nvSpPr>
          <p:cNvPr id="4" name="Footer Placeholder 3"/>
          <p:cNvSpPr>
            <a:spLocks noGrp="1"/>
          </p:cNvSpPr>
          <p:nvPr>
            <p:ph type="ftr" sz="quarter" idx="11"/>
          </p:nvPr>
        </p:nvSpPr>
        <p:spPr>
          <a:xfrm>
            <a:off x="4038600" y="6379211"/>
            <a:ext cx="4114800" cy="365125"/>
          </a:xfrm>
        </p:spPr>
        <p:txBody>
          <a:bodyPr>
            <a:normAutofit/>
          </a:bodyPr>
          <a:lstStyle/>
          <a:p>
            <a:endParaRPr lang="zh-CN" altLang="en-US"/>
          </a:p>
        </p:txBody>
      </p:sp>
      <p:sp>
        <p:nvSpPr>
          <p:cNvPr id="5" name="Slide Number Placeholder 4"/>
          <p:cNvSpPr>
            <a:spLocks noGrp="1"/>
          </p:cNvSpPr>
          <p:nvPr>
            <p:ph type="sldNum" sz="quarter" idx="12"/>
          </p:nvPr>
        </p:nvSpPr>
        <p:spPr>
          <a:xfrm>
            <a:off x="8610600" y="6379211"/>
            <a:ext cx="2743200" cy="365125"/>
          </a:xfrm>
        </p:spPr>
        <p:txBody>
          <a:bodyPr>
            <a:normAutofit/>
          </a:bodyPr>
          <a:lstStyle/>
          <a:p>
            <a:fld id="{0C913308-F349-4B6D-A68A-DD1791B4A57B}" type="slidenum">
              <a:rPr lang="zh-CN" altLang="en-US" smtClean="0"/>
            </a:fld>
            <a:endParaRPr lang="zh-CN" altLang="en-US"/>
          </a:p>
        </p:txBody>
      </p:sp>
      <p:sp>
        <p:nvSpPr>
          <p:cNvPr id="32" name="椭圆 31"/>
          <p:cNvSpPr/>
          <p:nvPr/>
        </p:nvSpPr>
        <p:spPr>
          <a:xfrm>
            <a:off x="3550391" y="1519793"/>
            <a:ext cx="5091219" cy="3818414"/>
          </a:xfrm>
          <a:prstGeom prst="ellipse">
            <a:avLst/>
          </a:prstGeom>
          <a:solidFill>
            <a:schemeClr val="accent1">
              <a:alpha val="54000"/>
            </a:schemeClr>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33" name="矩形 32"/>
          <p:cNvSpPr/>
          <p:nvPr/>
        </p:nvSpPr>
        <p:spPr>
          <a:xfrm>
            <a:off x="3138531" y="1857301"/>
            <a:ext cx="5914939" cy="1592595"/>
          </a:xfrm>
          <a:prstGeom prst="rect">
            <a:avLst/>
          </a:prstGeom>
          <a:effectLst>
            <a:outerShdw blurRad="50800" dist="38100" dir="8100000" algn="tr" rotWithShape="0">
              <a:prstClr val="black">
                <a:alpha val="40000"/>
              </a:prstClr>
            </a:outerShdw>
          </a:effectLst>
        </p:spPr>
        <p:txBody>
          <a:bodyPr wrap="square">
            <a:normAutofit/>
          </a:bodyPr>
          <a:lstStyle/>
          <a:p>
            <a:pPr algn="ctr"/>
            <a:endParaRPr lang="en-US" altLang="zh-CN" sz="7200" b="1" dirty="0" smtClean="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2" name="Title 1"/>
          <p:cNvSpPr>
            <a:spLocks noGrp="1"/>
          </p:cNvSpPr>
          <p:nvPr>
            <p:ph type="title" hasCustomPrompt="1"/>
          </p:nvPr>
        </p:nvSpPr>
        <p:spPr>
          <a:xfrm>
            <a:off x="3550391" y="1519792"/>
            <a:ext cx="5060209" cy="3818415"/>
          </a:xfrm>
        </p:spPr>
        <p:txBody>
          <a:bodyPr>
            <a:normAutofit/>
          </a:bodyPr>
          <a:lstStyle>
            <a:lvl1pPr algn="ctr">
              <a:defRPr sz="7200">
                <a:solidFill>
                  <a:schemeClr val="bg1"/>
                </a:solidFill>
              </a:defRPr>
            </a:lvl1pPr>
          </a:lstStyle>
          <a:p>
            <a:r>
              <a:rPr lang="zh-CN" altLang="en-US" dirty="0" smtClean="0"/>
              <a:t>编辑标题</a:t>
            </a:r>
            <a:endParaRPr lang="en-US" dirty="0"/>
          </a:p>
        </p:txBody>
      </p:sp>
      <p:grpSp>
        <p:nvGrpSpPr>
          <p:cNvPr id="34" name="组合 33"/>
          <p:cNvGrpSpPr/>
          <p:nvPr/>
        </p:nvGrpSpPr>
        <p:grpSpPr>
          <a:xfrm>
            <a:off x="8153400" y="4657156"/>
            <a:ext cx="570964" cy="428223"/>
            <a:chOff x="683568" y="3762878"/>
            <a:chExt cx="720080" cy="720080"/>
          </a:xfrm>
          <a:effectLst>
            <a:outerShdw blurRad="50800" dist="50800" dir="2700000" algn="tl" rotWithShape="0">
              <a:prstClr val="black">
                <a:alpha val="40000"/>
              </a:prstClr>
            </a:outerShdw>
          </a:effectLst>
        </p:grpSpPr>
        <p:sp>
          <p:nvSpPr>
            <p:cNvPr id="35" name="椭圆 34"/>
            <p:cNvSpPr/>
            <p:nvPr/>
          </p:nvSpPr>
          <p:spPr>
            <a:xfrm>
              <a:off x="683568" y="3762878"/>
              <a:ext cx="720080" cy="72008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lstStyle/>
            <a:p>
              <a:pPr algn="ctr"/>
              <a:endParaRPr lang="zh-CN" altLang="en-US">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36" name="Freeform 12"/>
            <p:cNvSpPr>
              <a:spLocks noEditPoints="1"/>
            </p:cNvSpPr>
            <p:nvPr/>
          </p:nvSpPr>
          <p:spPr bwMode="auto">
            <a:xfrm>
              <a:off x="866322" y="3930273"/>
              <a:ext cx="354572" cy="439943"/>
            </a:xfrm>
            <a:custGeom>
              <a:avLst/>
              <a:gdLst>
                <a:gd name="T0" fmla="*/ 4 w 86"/>
                <a:gd name="T1" fmla="*/ 0 h 102"/>
                <a:gd name="T2" fmla="*/ 8 w 86"/>
                <a:gd name="T3" fmla="*/ 10 h 102"/>
                <a:gd name="T4" fmla="*/ 49 w 86"/>
                <a:gd name="T5" fmla="*/ 3 h 102"/>
                <a:gd name="T6" fmla="*/ 52 w 86"/>
                <a:gd name="T7" fmla="*/ 6 h 102"/>
                <a:gd name="T8" fmla="*/ 52 w 86"/>
                <a:gd name="T9" fmla="*/ 13 h 102"/>
                <a:gd name="T10" fmla="*/ 81 w 86"/>
                <a:gd name="T11" fmla="*/ 3 h 102"/>
                <a:gd name="T12" fmla="*/ 86 w 86"/>
                <a:gd name="T13" fmla="*/ 6 h 102"/>
                <a:gd name="T14" fmla="*/ 84 w 86"/>
                <a:gd name="T15" fmla="*/ 60 h 102"/>
                <a:gd name="T16" fmla="*/ 62 w 86"/>
                <a:gd name="T17" fmla="*/ 67 h 102"/>
                <a:gd name="T18" fmla="*/ 36 w 86"/>
                <a:gd name="T19" fmla="*/ 66 h 102"/>
                <a:gd name="T20" fmla="*/ 36 w 86"/>
                <a:gd name="T21" fmla="*/ 66 h 102"/>
                <a:gd name="T22" fmla="*/ 28 w 86"/>
                <a:gd name="T23" fmla="*/ 60 h 102"/>
                <a:gd name="T24" fmla="*/ 8 w 86"/>
                <a:gd name="T25" fmla="*/ 98 h 102"/>
                <a:gd name="T26" fmla="*/ 4 w 86"/>
                <a:gd name="T27" fmla="*/ 102 h 102"/>
                <a:gd name="T28" fmla="*/ 0 w 86"/>
                <a:gd name="T29" fmla="*/ 4 h 102"/>
                <a:gd name="T30" fmla="*/ 52 w 86"/>
                <a:gd name="T31" fmla="*/ 56 h 102"/>
                <a:gd name="T32" fmla="*/ 61 w 86"/>
                <a:gd name="T33" fmla="*/ 61 h 102"/>
                <a:gd name="T34" fmla="*/ 52 w 86"/>
                <a:gd name="T35" fmla="*/ 53 h 102"/>
                <a:gd name="T36" fmla="*/ 52 w 86"/>
                <a:gd name="T37" fmla="*/ 42 h 102"/>
                <a:gd name="T38" fmla="*/ 61 w 86"/>
                <a:gd name="T39" fmla="*/ 28 h 102"/>
                <a:gd name="T40" fmla="*/ 52 w 86"/>
                <a:gd name="T41" fmla="*/ 42 h 102"/>
                <a:gd name="T42" fmla="*/ 61 w 86"/>
                <a:gd name="T43" fmla="*/ 52 h 102"/>
                <a:gd name="T44" fmla="*/ 71 w 86"/>
                <a:gd name="T45" fmla="*/ 37 h 102"/>
                <a:gd name="T46" fmla="*/ 71 w 86"/>
                <a:gd name="T47" fmla="*/ 49 h 102"/>
                <a:gd name="T48" fmla="*/ 79 w 86"/>
                <a:gd name="T49" fmla="*/ 55 h 102"/>
                <a:gd name="T50" fmla="*/ 71 w 86"/>
                <a:gd name="T51" fmla="*/ 49 h 102"/>
                <a:gd name="T52" fmla="*/ 71 w 86"/>
                <a:gd name="T53" fmla="*/ 25 h 102"/>
                <a:gd name="T54" fmla="*/ 80 w 86"/>
                <a:gd name="T55" fmla="*/ 34 h 102"/>
                <a:gd name="T56" fmla="*/ 71 w 86"/>
                <a:gd name="T57" fmla="*/ 25 h 102"/>
                <a:gd name="T58" fmla="*/ 67 w 86"/>
                <a:gd name="T59" fmla="*/ 16 h 102"/>
                <a:gd name="T60" fmla="*/ 61 w 86"/>
                <a:gd name="T61" fmla="*/ 28 h 102"/>
                <a:gd name="T62" fmla="*/ 38 w 86"/>
                <a:gd name="T63" fmla="*/ 30 h 102"/>
                <a:gd name="T64" fmla="*/ 46 w 86"/>
                <a:gd name="T65" fmla="*/ 18 h 102"/>
                <a:gd name="T66" fmla="*/ 38 w 86"/>
                <a:gd name="T67" fmla="*/ 30 h 102"/>
                <a:gd name="T68" fmla="*/ 38 w 86"/>
                <a:gd name="T69" fmla="*/ 42 h 102"/>
                <a:gd name="T70" fmla="*/ 39 w 86"/>
                <a:gd name="T71" fmla="*/ 52 h 102"/>
                <a:gd name="T72" fmla="*/ 44 w 86"/>
                <a:gd name="T73" fmla="*/ 51 h 102"/>
                <a:gd name="T74" fmla="*/ 46 w 86"/>
                <a:gd name="T75" fmla="*/ 48 h 102"/>
                <a:gd name="T76" fmla="*/ 46 w 86"/>
                <a:gd name="T77" fmla="*/ 42 h 102"/>
                <a:gd name="T78" fmla="*/ 38 w 86"/>
                <a:gd name="T79" fmla="*/ 30 h 102"/>
                <a:gd name="T80" fmla="*/ 28 w 86"/>
                <a:gd name="T81" fmla="*/ 43 h 102"/>
                <a:gd name="T82" fmla="*/ 38 w 86"/>
                <a:gd name="T83" fmla="*/ 18 h 102"/>
                <a:gd name="T84" fmla="*/ 28 w 86"/>
                <a:gd name="T85" fmla="*/ 10 h 102"/>
                <a:gd name="T86" fmla="*/ 38 w 86"/>
                <a:gd name="T87" fmla="*/ 18 h 102"/>
                <a:gd name="T88" fmla="*/ 28 w 86"/>
                <a:gd name="T89" fmla="*/ 43 h 102"/>
                <a:gd name="T90" fmla="*/ 18 w 86"/>
                <a:gd name="T91" fmla="*/ 57 h 102"/>
                <a:gd name="T92" fmla="*/ 28 w 86"/>
                <a:gd name="T93" fmla="*/ 54 h 102"/>
                <a:gd name="T94" fmla="*/ 18 w 86"/>
                <a:gd name="T95" fmla="*/ 46 h 102"/>
                <a:gd name="T96" fmla="*/ 9 w 86"/>
                <a:gd name="T97" fmla="*/ 37 h 102"/>
                <a:gd name="T98" fmla="*/ 9 w 86"/>
                <a:gd name="T99" fmla="*/ 49 h 102"/>
                <a:gd name="T100" fmla="*/ 28 w 86"/>
                <a:gd name="T101" fmla="*/ 31 h 102"/>
                <a:gd name="T102" fmla="*/ 18 w 86"/>
                <a:gd name="T103" fmla="*/ 23 h 102"/>
                <a:gd name="T104" fmla="*/ 18 w 86"/>
                <a:gd name="T105" fmla="*/ 23 h 102"/>
                <a:gd name="T106" fmla="*/ 9 w 86"/>
                <a:gd name="T107" fmla="*/ 17 h 102"/>
                <a:gd name="T108" fmla="*/ 18 w 86"/>
                <a:gd name="T109" fmla="*/ 2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02">
                  <a:moveTo>
                    <a:pt x="4" y="0"/>
                  </a:moveTo>
                  <a:cubicBezTo>
                    <a:pt x="4" y="0"/>
                    <a:pt x="4" y="0"/>
                    <a:pt x="4" y="0"/>
                  </a:cubicBezTo>
                  <a:cubicBezTo>
                    <a:pt x="6" y="0"/>
                    <a:pt x="8" y="2"/>
                    <a:pt x="8" y="4"/>
                  </a:cubicBezTo>
                  <a:cubicBezTo>
                    <a:pt x="8" y="10"/>
                    <a:pt x="8" y="10"/>
                    <a:pt x="8" y="10"/>
                  </a:cubicBezTo>
                  <a:cubicBezTo>
                    <a:pt x="13" y="7"/>
                    <a:pt x="20" y="6"/>
                    <a:pt x="26" y="4"/>
                  </a:cubicBezTo>
                  <a:cubicBezTo>
                    <a:pt x="34" y="3"/>
                    <a:pt x="42" y="3"/>
                    <a:pt x="49" y="3"/>
                  </a:cubicBezTo>
                  <a:cubicBezTo>
                    <a:pt x="51" y="3"/>
                    <a:pt x="52" y="4"/>
                    <a:pt x="52" y="6"/>
                  </a:cubicBezTo>
                  <a:cubicBezTo>
                    <a:pt x="52" y="6"/>
                    <a:pt x="52" y="6"/>
                    <a:pt x="52" y="6"/>
                  </a:cubicBezTo>
                  <a:cubicBezTo>
                    <a:pt x="52" y="6"/>
                    <a:pt x="52" y="6"/>
                    <a:pt x="52" y="6"/>
                  </a:cubicBezTo>
                  <a:cubicBezTo>
                    <a:pt x="52" y="13"/>
                    <a:pt x="52" y="13"/>
                    <a:pt x="52" y="13"/>
                  </a:cubicBezTo>
                  <a:cubicBezTo>
                    <a:pt x="57" y="13"/>
                    <a:pt x="61" y="12"/>
                    <a:pt x="65" y="10"/>
                  </a:cubicBezTo>
                  <a:cubicBezTo>
                    <a:pt x="70" y="9"/>
                    <a:pt x="76" y="6"/>
                    <a:pt x="81" y="3"/>
                  </a:cubicBezTo>
                  <a:cubicBezTo>
                    <a:pt x="83" y="2"/>
                    <a:pt x="85" y="3"/>
                    <a:pt x="86" y="5"/>
                  </a:cubicBezTo>
                  <a:cubicBezTo>
                    <a:pt x="86" y="5"/>
                    <a:pt x="86" y="6"/>
                    <a:pt x="86" y="6"/>
                  </a:cubicBezTo>
                  <a:cubicBezTo>
                    <a:pt x="86" y="57"/>
                    <a:pt x="86" y="57"/>
                    <a:pt x="86" y="57"/>
                  </a:cubicBezTo>
                  <a:cubicBezTo>
                    <a:pt x="86" y="58"/>
                    <a:pt x="85" y="59"/>
                    <a:pt x="84" y="60"/>
                  </a:cubicBezTo>
                  <a:cubicBezTo>
                    <a:pt x="84" y="60"/>
                    <a:pt x="84" y="60"/>
                    <a:pt x="84" y="60"/>
                  </a:cubicBezTo>
                  <a:cubicBezTo>
                    <a:pt x="78" y="64"/>
                    <a:pt x="70" y="66"/>
                    <a:pt x="62" y="67"/>
                  </a:cubicBezTo>
                  <a:cubicBezTo>
                    <a:pt x="55" y="69"/>
                    <a:pt x="47" y="69"/>
                    <a:pt x="39" y="69"/>
                  </a:cubicBezTo>
                  <a:cubicBezTo>
                    <a:pt x="38" y="69"/>
                    <a:pt x="36" y="68"/>
                    <a:pt x="36" y="66"/>
                  </a:cubicBezTo>
                  <a:cubicBezTo>
                    <a:pt x="36" y="66"/>
                    <a:pt x="36" y="66"/>
                    <a:pt x="36" y="66"/>
                  </a:cubicBezTo>
                  <a:cubicBezTo>
                    <a:pt x="36" y="66"/>
                    <a:pt x="36" y="66"/>
                    <a:pt x="36" y="66"/>
                  </a:cubicBezTo>
                  <a:cubicBezTo>
                    <a:pt x="36" y="59"/>
                    <a:pt x="36" y="59"/>
                    <a:pt x="36" y="59"/>
                  </a:cubicBezTo>
                  <a:cubicBezTo>
                    <a:pt x="34" y="59"/>
                    <a:pt x="31" y="59"/>
                    <a:pt x="28" y="60"/>
                  </a:cubicBezTo>
                  <a:cubicBezTo>
                    <a:pt x="22" y="62"/>
                    <a:pt x="15" y="65"/>
                    <a:pt x="8" y="68"/>
                  </a:cubicBezTo>
                  <a:cubicBezTo>
                    <a:pt x="8" y="98"/>
                    <a:pt x="8" y="98"/>
                    <a:pt x="8" y="98"/>
                  </a:cubicBezTo>
                  <a:cubicBezTo>
                    <a:pt x="8" y="100"/>
                    <a:pt x="6" y="102"/>
                    <a:pt x="4" y="102"/>
                  </a:cubicBezTo>
                  <a:cubicBezTo>
                    <a:pt x="4" y="102"/>
                    <a:pt x="4" y="102"/>
                    <a:pt x="4" y="102"/>
                  </a:cubicBezTo>
                  <a:cubicBezTo>
                    <a:pt x="1" y="102"/>
                    <a:pt x="0" y="100"/>
                    <a:pt x="0" y="98"/>
                  </a:cubicBezTo>
                  <a:cubicBezTo>
                    <a:pt x="0" y="4"/>
                    <a:pt x="0" y="4"/>
                    <a:pt x="0" y="4"/>
                  </a:cubicBezTo>
                  <a:cubicBezTo>
                    <a:pt x="0" y="2"/>
                    <a:pt x="1" y="0"/>
                    <a:pt x="4" y="0"/>
                  </a:cubicBezTo>
                  <a:close/>
                  <a:moveTo>
                    <a:pt x="52" y="56"/>
                  </a:moveTo>
                  <a:cubicBezTo>
                    <a:pt x="52" y="62"/>
                    <a:pt x="52" y="62"/>
                    <a:pt x="52" y="62"/>
                  </a:cubicBezTo>
                  <a:cubicBezTo>
                    <a:pt x="55" y="62"/>
                    <a:pt x="58" y="62"/>
                    <a:pt x="61" y="61"/>
                  </a:cubicBezTo>
                  <a:cubicBezTo>
                    <a:pt x="61" y="52"/>
                    <a:pt x="61" y="52"/>
                    <a:pt x="61" y="52"/>
                  </a:cubicBezTo>
                  <a:cubicBezTo>
                    <a:pt x="52" y="53"/>
                    <a:pt x="52" y="53"/>
                    <a:pt x="52" y="53"/>
                  </a:cubicBezTo>
                  <a:cubicBezTo>
                    <a:pt x="52" y="56"/>
                    <a:pt x="52" y="56"/>
                    <a:pt x="52" y="56"/>
                  </a:cubicBezTo>
                  <a:close/>
                  <a:moveTo>
                    <a:pt x="52" y="42"/>
                  </a:moveTo>
                  <a:cubicBezTo>
                    <a:pt x="61" y="40"/>
                    <a:pt x="61" y="40"/>
                    <a:pt x="61" y="40"/>
                  </a:cubicBezTo>
                  <a:cubicBezTo>
                    <a:pt x="61" y="28"/>
                    <a:pt x="61" y="28"/>
                    <a:pt x="61" y="28"/>
                  </a:cubicBezTo>
                  <a:cubicBezTo>
                    <a:pt x="52" y="30"/>
                    <a:pt x="52" y="30"/>
                    <a:pt x="52" y="30"/>
                  </a:cubicBezTo>
                  <a:cubicBezTo>
                    <a:pt x="52" y="42"/>
                    <a:pt x="52" y="42"/>
                    <a:pt x="52" y="42"/>
                  </a:cubicBezTo>
                  <a:close/>
                  <a:moveTo>
                    <a:pt x="61" y="40"/>
                  </a:moveTo>
                  <a:cubicBezTo>
                    <a:pt x="61" y="52"/>
                    <a:pt x="61" y="52"/>
                    <a:pt x="61" y="52"/>
                  </a:cubicBezTo>
                  <a:cubicBezTo>
                    <a:pt x="71" y="49"/>
                    <a:pt x="71" y="49"/>
                    <a:pt x="71" y="49"/>
                  </a:cubicBezTo>
                  <a:cubicBezTo>
                    <a:pt x="71" y="37"/>
                    <a:pt x="71" y="37"/>
                    <a:pt x="71" y="37"/>
                  </a:cubicBezTo>
                  <a:cubicBezTo>
                    <a:pt x="61" y="40"/>
                    <a:pt x="61" y="40"/>
                    <a:pt x="61" y="40"/>
                  </a:cubicBezTo>
                  <a:close/>
                  <a:moveTo>
                    <a:pt x="71" y="49"/>
                  </a:moveTo>
                  <a:cubicBezTo>
                    <a:pt x="71" y="59"/>
                    <a:pt x="71" y="59"/>
                    <a:pt x="71" y="59"/>
                  </a:cubicBezTo>
                  <a:cubicBezTo>
                    <a:pt x="74" y="58"/>
                    <a:pt x="77" y="57"/>
                    <a:pt x="79" y="55"/>
                  </a:cubicBezTo>
                  <a:cubicBezTo>
                    <a:pt x="80" y="46"/>
                    <a:pt x="80" y="46"/>
                    <a:pt x="80" y="46"/>
                  </a:cubicBezTo>
                  <a:cubicBezTo>
                    <a:pt x="71" y="49"/>
                    <a:pt x="71" y="49"/>
                    <a:pt x="71" y="49"/>
                  </a:cubicBezTo>
                  <a:close/>
                  <a:moveTo>
                    <a:pt x="80" y="23"/>
                  </a:moveTo>
                  <a:cubicBezTo>
                    <a:pt x="71" y="25"/>
                    <a:pt x="71" y="25"/>
                    <a:pt x="71" y="25"/>
                  </a:cubicBezTo>
                  <a:cubicBezTo>
                    <a:pt x="71" y="37"/>
                    <a:pt x="71" y="37"/>
                    <a:pt x="71" y="37"/>
                  </a:cubicBezTo>
                  <a:cubicBezTo>
                    <a:pt x="80" y="34"/>
                    <a:pt x="80" y="34"/>
                    <a:pt x="80" y="34"/>
                  </a:cubicBezTo>
                  <a:cubicBezTo>
                    <a:pt x="80" y="23"/>
                    <a:pt x="80" y="23"/>
                    <a:pt x="80" y="23"/>
                  </a:cubicBezTo>
                  <a:close/>
                  <a:moveTo>
                    <a:pt x="71" y="25"/>
                  </a:moveTo>
                  <a:cubicBezTo>
                    <a:pt x="71" y="15"/>
                    <a:pt x="71" y="15"/>
                    <a:pt x="71" y="15"/>
                  </a:cubicBezTo>
                  <a:cubicBezTo>
                    <a:pt x="70" y="15"/>
                    <a:pt x="68" y="16"/>
                    <a:pt x="67" y="16"/>
                  </a:cubicBezTo>
                  <a:cubicBezTo>
                    <a:pt x="65" y="17"/>
                    <a:pt x="63" y="17"/>
                    <a:pt x="61" y="18"/>
                  </a:cubicBezTo>
                  <a:cubicBezTo>
                    <a:pt x="61" y="28"/>
                    <a:pt x="61" y="28"/>
                    <a:pt x="61" y="28"/>
                  </a:cubicBezTo>
                  <a:cubicBezTo>
                    <a:pt x="71" y="25"/>
                    <a:pt x="71" y="25"/>
                    <a:pt x="71" y="25"/>
                  </a:cubicBezTo>
                  <a:close/>
                  <a:moveTo>
                    <a:pt x="38" y="30"/>
                  </a:moveTo>
                  <a:cubicBezTo>
                    <a:pt x="46" y="30"/>
                    <a:pt x="46" y="30"/>
                    <a:pt x="46" y="30"/>
                  </a:cubicBezTo>
                  <a:cubicBezTo>
                    <a:pt x="46" y="18"/>
                    <a:pt x="46" y="18"/>
                    <a:pt x="46" y="18"/>
                  </a:cubicBezTo>
                  <a:cubicBezTo>
                    <a:pt x="38" y="18"/>
                    <a:pt x="38" y="18"/>
                    <a:pt x="38" y="18"/>
                  </a:cubicBezTo>
                  <a:cubicBezTo>
                    <a:pt x="38" y="30"/>
                    <a:pt x="38" y="30"/>
                    <a:pt x="38" y="30"/>
                  </a:cubicBezTo>
                  <a:close/>
                  <a:moveTo>
                    <a:pt x="46" y="42"/>
                  </a:moveTo>
                  <a:cubicBezTo>
                    <a:pt x="38" y="42"/>
                    <a:pt x="38" y="42"/>
                    <a:pt x="38" y="42"/>
                  </a:cubicBezTo>
                  <a:cubicBezTo>
                    <a:pt x="38" y="52"/>
                    <a:pt x="38" y="52"/>
                    <a:pt x="38" y="52"/>
                  </a:cubicBezTo>
                  <a:cubicBezTo>
                    <a:pt x="38" y="52"/>
                    <a:pt x="38" y="52"/>
                    <a:pt x="39" y="52"/>
                  </a:cubicBezTo>
                  <a:cubicBezTo>
                    <a:pt x="39" y="52"/>
                    <a:pt x="39" y="52"/>
                    <a:pt x="39" y="52"/>
                  </a:cubicBezTo>
                  <a:cubicBezTo>
                    <a:pt x="41" y="52"/>
                    <a:pt x="42" y="52"/>
                    <a:pt x="44" y="51"/>
                  </a:cubicBezTo>
                  <a:cubicBezTo>
                    <a:pt x="45" y="51"/>
                    <a:pt x="46" y="51"/>
                    <a:pt x="46" y="51"/>
                  </a:cubicBezTo>
                  <a:cubicBezTo>
                    <a:pt x="46" y="48"/>
                    <a:pt x="46" y="48"/>
                    <a:pt x="46" y="48"/>
                  </a:cubicBezTo>
                  <a:cubicBezTo>
                    <a:pt x="46" y="45"/>
                    <a:pt x="46" y="45"/>
                    <a:pt x="46" y="45"/>
                  </a:cubicBezTo>
                  <a:cubicBezTo>
                    <a:pt x="46" y="42"/>
                    <a:pt x="46" y="42"/>
                    <a:pt x="46" y="42"/>
                  </a:cubicBezTo>
                  <a:close/>
                  <a:moveTo>
                    <a:pt x="38" y="42"/>
                  </a:moveTo>
                  <a:cubicBezTo>
                    <a:pt x="38" y="30"/>
                    <a:pt x="38" y="30"/>
                    <a:pt x="38" y="30"/>
                  </a:cubicBezTo>
                  <a:cubicBezTo>
                    <a:pt x="28" y="31"/>
                    <a:pt x="28" y="31"/>
                    <a:pt x="28" y="31"/>
                  </a:cubicBezTo>
                  <a:cubicBezTo>
                    <a:pt x="28" y="43"/>
                    <a:pt x="28" y="43"/>
                    <a:pt x="28" y="43"/>
                  </a:cubicBezTo>
                  <a:cubicBezTo>
                    <a:pt x="38" y="42"/>
                    <a:pt x="38" y="42"/>
                    <a:pt x="38" y="42"/>
                  </a:cubicBezTo>
                  <a:close/>
                  <a:moveTo>
                    <a:pt x="38" y="18"/>
                  </a:moveTo>
                  <a:cubicBezTo>
                    <a:pt x="38" y="9"/>
                    <a:pt x="38" y="9"/>
                    <a:pt x="38" y="9"/>
                  </a:cubicBezTo>
                  <a:cubicBezTo>
                    <a:pt x="34" y="10"/>
                    <a:pt x="31" y="10"/>
                    <a:pt x="28" y="10"/>
                  </a:cubicBezTo>
                  <a:cubicBezTo>
                    <a:pt x="28" y="20"/>
                    <a:pt x="28" y="20"/>
                    <a:pt x="28" y="20"/>
                  </a:cubicBezTo>
                  <a:cubicBezTo>
                    <a:pt x="38" y="18"/>
                    <a:pt x="38" y="18"/>
                    <a:pt x="38" y="18"/>
                  </a:cubicBezTo>
                  <a:close/>
                  <a:moveTo>
                    <a:pt x="28" y="54"/>
                  </a:moveTo>
                  <a:cubicBezTo>
                    <a:pt x="28" y="43"/>
                    <a:pt x="28" y="43"/>
                    <a:pt x="28" y="43"/>
                  </a:cubicBezTo>
                  <a:cubicBezTo>
                    <a:pt x="18" y="46"/>
                    <a:pt x="18" y="46"/>
                    <a:pt x="18" y="46"/>
                  </a:cubicBezTo>
                  <a:cubicBezTo>
                    <a:pt x="18" y="57"/>
                    <a:pt x="18" y="57"/>
                    <a:pt x="18" y="57"/>
                  </a:cubicBezTo>
                  <a:cubicBezTo>
                    <a:pt x="21" y="56"/>
                    <a:pt x="24" y="55"/>
                    <a:pt x="27" y="54"/>
                  </a:cubicBezTo>
                  <a:cubicBezTo>
                    <a:pt x="27" y="54"/>
                    <a:pt x="27" y="54"/>
                    <a:pt x="28" y="54"/>
                  </a:cubicBezTo>
                  <a:close/>
                  <a:moveTo>
                    <a:pt x="9" y="49"/>
                  </a:moveTo>
                  <a:cubicBezTo>
                    <a:pt x="18" y="46"/>
                    <a:pt x="18" y="46"/>
                    <a:pt x="18" y="46"/>
                  </a:cubicBezTo>
                  <a:cubicBezTo>
                    <a:pt x="18" y="35"/>
                    <a:pt x="18" y="35"/>
                    <a:pt x="18" y="35"/>
                  </a:cubicBezTo>
                  <a:cubicBezTo>
                    <a:pt x="9" y="37"/>
                    <a:pt x="9" y="37"/>
                    <a:pt x="9" y="37"/>
                  </a:cubicBezTo>
                  <a:cubicBezTo>
                    <a:pt x="9" y="40"/>
                    <a:pt x="9" y="40"/>
                    <a:pt x="9" y="40"/>
                  </a:cubicBezTo>
                  <a:cubicBezTo>
                    <a:pt x="9" y="43"/>
                    <a:pt x="9" y="46"/>
                    <a:pt x="9" y="49"/>
                  </a:cubicBezTo>
                  <a:close/>
                  <a:moveTo>
                    <a:pt x="18" y="35"/>
                  </a:moveTo>
                  <a:cubicBezTo>
                    <a:pt x="28" y="31"/>
                    <a:pt x="28" y="31"/>
                    <a:pt x="28" y="31"/>
                  </a:cubicBezTo>
                  <a:cubicBezTo>
                    <a:pt x="28" y="20"/>
                    <a:pt x="28" y="20"/>
                    <a:pt x="28" y="20"/>
                  </a:cubicBezTo>
                  <a:cubicBezTo>
                    <a:pt x="18" y="23"/>
                    <a:pt x="18" y="23"/>
                    <a:pt x="18" y="23"/>
                  </a:cubicBezTo>
                  <a:cubicBezTo>
                    <a:pt x="18" y="35"/>
                    <a:pt x="18" y="35"/>
                    <a:pt x="18" y="35"/>
                  </a:cubicBezTo>
                  <a:close/>
                  <a:moveTo>
                    <a:pt x="18" y="23"/>
                  </a:moveTo>
                  <a:cubicBezTo>
                    <a:pt x="18" y="13"/>
                    <a:pt x="18" y="13"/>
                    <a:pt x="18" y="13"/>
                  </a:cubicBezTo>
                  <a:cubicBezTo>
                    <a:pt x="15" y="14"/>
                    <a:pt x="12" y="15"/>
                    <a:pt x="9" y="17"/>
                  </a:cubicBezTo>
                  <a:cubicBezTo>
                    <a:pt x="9" y="20"/>
                    <a:pt x="9" y="22"/>
                    <a:pt x="9" y="25"/>
                  </a:cubicBezTo>
                  <a:lnTo>
                    <a:pt x="18" y="23"/>
                  </a:lnTo>
                  <a:close/>
                </a:path>
              </a:pathLst>
            </a:custGeom>
            <a:solidFill>
              <a:schemeClr val="bg1"/>
            </a:solidFill>
            <a:ln>
              <a:noFill/>
            </a:ln>
          </p:spPr>
          <p:txBody>
            <a:bodyPr vert="horz" wrap="square" lIns="91440" tIns="45720" rIns="91440" bIns="45720" numCol="1" anchor="t" anchorCtr="0" compatLnSpc="1">
              <a:normAutofit fontScale="60000" lnSpcReduction="20000"/>
            </a:bodyPr>
            <a:lstStyle/>
            <a:p>
              <a:endParaRPr lang="zh-CN" altLang="en-US">
                <a:solidFill>
                  <a:prstClr val="black"/>
                </a:solidFill>
                <a:latin typeface="Arial" panose="020B0604020202020204" pitchFamily="34" charset="0"/>
                <a:ea typeface="黑体" panose="02010609060101010101" pitchFamily="49" charset="-122"/>
                <a:sym typeface="Arial" panose="020B0604020202020204" pitchFamily="34" charset="0"/>
              </a:endParaRPr>
            </a:p>
          </p:txBody>
        </p:sp>
      </p:grpSp>
      <p:grpSp>
        <p:nvGrpSpPr>
          <p:cNvPr id="37" name="组合 36"/>
          <p:cNvGrpSpPr/>
          <p:nvPr/>
        </p:nvGrpSpPr>
        <p:grpSpPr>
          <a:xfrm>
            <a:off x="8881379" y="4673406"/>
            <a:ext cx="570964" cy="428223"/>
            <a:chOff x="3419872" y="3723878"/>
            <a:chExt cx="720080" cy="720080"/>
          </a:xfrm>
          <a:effectLst>
            <a:outerShdw blurRad="50800" dist="50800" dir="2700000" algn="tl" rotWithShape="0">
              <a:prstClr val="black">
                <a:alpha val="40000"/>
              </a:prstClr>
            </a:outerShdw>
          </a:effectLst>
        </p:grpSpPr>
        <p:sp>
          <p:nvSpPr>
            <p:cNvPr id="38" name="椭圆 37"/>
            <p:cNvSpPr/>
            <p:nvPr/>
          </p:nvSpPr>
          <p:spPr>
            <a:xfrm>
              <a:off x="3419872" y="3723878"/>
              <a:ext cx="720080" cy="72008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lstStyle/>
            <a:p>
              <a:pPr algn="ctr"/>
              <a:endParaRPr lang="zh-CN" altLang="en-US">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39" name="Freeform 42"/>
            <p:cNvSpPr>
              <a:spLocks noEditPoints="1"/>
            </p:cNvSpPr>
            <p:nvPr/>
          </p:nvSpPr>
          <p:spPr bwMode="auto">
            <a:xfrm>
              <a:off x="3584385" y="3855678"/>
              <a:ext cx="391054" cy="430403"/>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bg1"/>
            </a:solidFill>
            <a:ln>
              <a:noFill/>
            </a:ln>
          </p:spPr>
          <p:txBody>
            <a:bodyPr vert="horz" wrap="square" lIns="91440" tIns="45720" rIns="91440" bIns="45720" numCol="1" anchor="t" anchorCtr="0" compatLnSpc="1">
              <a:normAutofit fontScale="60000" lnSpcReduction="20000"/>
            </a:bodyPr>
            <a:lstStyle/>
            <a:p>
              <a:endParaRPr lang="zh-CN" altLang="en-US">
                <a:solidFill>
                  <a:prstClr val="black"/>
                </a:solidFill>
                <a:latin typeface="Arial" panose="020B0604020202020204" pitchFamily="34" charset="0"/>
                <a:ea typeface="黑体" panose="02010609060101010101" pitchFamily="49" charset="-122"/>
                <a:sym typeface="Arial" panose="020B0604020202020204" pitchFamily="34" charset="0"/>
              </a:endParaRPr>
            </a:p>
          </p:txBody>
        </p:sp>
      </p:grpSp>
      <p:grpSp>
        <p:nvGrpSpPr>
          <p:cNvPr id="40" name="组合 39"/>
          <p:cNvGrpSpPr/>
          <p:nvPr/>
        </p:nvGrpSpPr>
        <p:grpSpPr>
          <a:xfrm>
            <a:off x="9609356" y="4673406"/>
            <a:ext cx="570964" cy="428223"/>
            <a:chOff x="6333947" y="3723878"/>
            <a:chExt cx="720080" cy="720080"/>
          </a:xfrm>
          <a:effectLst>
            <a:outerShdw blurRad="50800" dist="50800" dir="2700000" algn="tl" rotWithShape="0">
              <a:prstClr val="black">
                <a:alpha val="40000"/>
              </a:prstClr>
            </a:outerShdw>
          </a:effectLst>
        </p:grpSpPr>
        <p:sp>
          <p:nvSpPr>
            <p:cNvPr id="41" name="椭圆 40"/>
            <p:cNvSpPr/>
            <p:nvPr/>
          </p:nvSpPr>
          <p:spPr>
            <a:xfrm>
              <a:off x="6333947" y="3723878"/>
              <a:ext cx="720080" cy="72008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lstStyle/>
            <a:p>
              <a:pPr algn="ctr"/>
              <a:endParaRPr lang="zh-CN" altLang="en-US">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42" name="Freeform 14"/>
            <p:cNvSpPr>
              <a:spLocks noEditPoints="1"/>
            </p:cNvSpPr>
            <p:nvPr/>
          </p:nvSpPr>
          <p:spPr bwMode="auto">
            <a:xfrm>
              <a:off x="6536467" y="3929949"/>
              <a:ext cx="315040" cy="356132"/>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bg1"/>
            </a:solidFill>
            <a:ln>
              <a:noFill/>
            </a:ln>
          </p:spPr>
          <p:txBody>
            <a:bodyPr vert="horz" wrap="square" lIns="91440" tIns="45720" rIns="91440" bIns="45720" numCol="1" anchor="t" anchorCtr="0" compatLnSpc="1">
              <a:normAutofit fontScale="37500" lnSpcReduction="20000"/>
            </a:bodyPr>
            <a:lstStyle/>
            <a:p>
              <a:endParaRPr lang="zh-CN" altLang="en-US">
                <a:solidFill>
                  <a:prstClr val="black"/>
                </a:solidFill>
                <a:latin typeface="Arial" panose="020B0604020202020204" pitchFamily="34" charset="0"/>
                <a:ea typeface="黑体" panose="02010609060101010101" pitchFamily="49" charset="-122"/>
                <a:sym typeface="Arial" panose="020B0604020202020204" pitchFamily="34" charset="0"/>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956209" y="1069140"/>
            <a:ext cx="4625961" cy="1096543"/>
          </a:xfrm>
        </p:spPr>
        <p:txBody>
          <a:bodyPr anchor="t" anchorCtr="0">
            <a:normAutofit/>
          </a:bodyPr>
          <a:lstStyle>
            <a:lvl1pPr algn="l">
              <a:defRPr sz="2800">
                <a:solidFill>
                  <a:schemeClr val="accent1"/>
                </a:solidFill>
              </a:defRPr>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620292" y="1069140"/>
            <a:ext cx="6063235" cy="444366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6956209" y="2294020"/>
            <a:ext cx="4625961" cy="3218783"/>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a:xfrm>
            <a:off x="838200" y="6379211"/>
            <a:ext cx="2743200" cy="365125"/>
          </a:xfrm>
        </p:spPr>
        <p:txBody>
          <a:bodyPr/>
          <a:lstStyle/>
          <a:p>
            <a:fld id="{C18730D6-7799-488D-942C-A8675A37AEDB}" type="datetime1">
              <a:rPr lang="zh-CN" altLang="en-US" smtClean="0"/>
            </a:fld>
            <a:endParaRPr lang="zh-CN" altLang="en-US"/>
          </a:p>
        </p:txBody>
      </p:sp>
      <p:sp>
        <p:nvSpPr>
          <p:cNvPr id="6" name="Footer Placeholder 5"/>
          <p:cNvSpPr>
            <a:spLocks noGrp="1"/>
          </p:cNvSpPr>
          <p:nvPr>
            <p:ph type="ftr" sz="quarter" idx="11"/>
          </p:nvPr>
        </p:nvSpPr>
        <p:spPr>
          <a:xfrm>
            <a:off x="4038600" y="6379211"/>
            <a:ext cx="4114800" cy="365125"/>
          </a:xfrm>
        </p:spPr>
        <p:txBody>
          <a:bodyPr/>
          <a:lstStyle/>
          <a:p>
            <a:endParaRPr lang="zh-CN" altLang="en-US"/>
          </a:p>
        </p:txBody>
      </p:sp>
      <p:sp>
        <p:nvSpPr>
          <p:cNvPr id="7" name="Slide Number Placeholder 6"/>
          <p:cNvSpPr>
            <a:spLocks noGrp="1"/>
          </p:cNvSpPr>
          <p:nvPr>
            <p:ph type="sldNum" sz="quarter" idx="12"/>
          </p:nvPr>
        </p:nvSpPr>
        <p:spPr>
          <a:xfrm>
            <a:off x="8610600" y="6379211"/>
            <a:ext cx="2743200" cy="365125"/>
          </a:xfr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2484" y="365125"/>
            <a:ext cx="1771316"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8444832" cy="5811838"/>
          </a:xfrm>
        </p:spPr>
        <p:txBody>
          <a:bodyPr vert="eaVert"/>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a:xfrm>
            <a:off x="838200" y="6379211"/>
            <a:ext cx="2743200" cy="365125"/>
          </a:xfrm>
        </p:spPr>
        <p:txBody>
          <a:bodyPr/>
          <a:lstStyle/>
          <a:p>
            <a:fld id="{7437572F-C21A-4FBF-A0CA-BC9FBCC5AEF6}" type="datetimeFigureOut">
              <a:rPr lang="zh-CN" altLang="en-US" smtClean="0"/>
            </a:fld>
            <a:endParaRPr lang="zh-CN" altLang="en-US"/>
          </a:p>
        </p:txBody>
      </p:sp>
      <p:sp>
        <p:nvSpPr>
          <p:cNvPr id="5" name="Footer Placeholder 4"/>
          <p:cNvSpPr>
            <a:spLocks noGrp="1"/>
          </p:cNvSpPr>
          <p:nvPr>
            <p:ph type="ftr" sz="quarter" idx="11"/>
          </p:nvPr>
        </p:nvSpPr>
        <p:spPr>
          <a:xfrm>
            <a:off x="4038600" y="6379211"/>
            <a:ext cx="4114800" cy="365125"/>
          </a:xfrm>
        </p:spPr>
        <p:txBody>
          <a:bodyPr/>
          <a:lstStyle/>
          <a:p>
            <a:endParaRPr lang="zh-CN" altLang="en-US"/>
          </a:p>
        </p:txBody>
      </p:sp>
      <p:sp>
        <p:nvSpPr>
          <p:cNvPr id="6" name="Slide Number Placeholder 5"/>
          <p:cNvSpPr>
            <a:spLocks noGrp="1"/>
          </p:cNvSpPr>
          <p:nvPr>
            <p:ph type="sldNum" sz="quarter" idx="12"/>
          </p:nvPr>
        </p:nvSpPr>
        <p:spPr>
          <a:xfrm>
            <a:off x="8610600" y="6379211"/>
            <a:ext cx="2743200" cy="365125"/>
          </a:xfrm>
        </p:spPr>
        <p:txBody>
          <a:bodyPr/>
          <a:lstStyle/>
          <a:p>
            <a:fld id="{24DD9983-4239-4731-A26C-445A7F7BFAA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10795"/>
            <a:ext cx="12192000" cy="94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a:latin typeface="Arial" panose="020B0604020202020204" pitchFamily="34" charset="0"/>
              <a:ea typeface="黑体" panose="02010609060101010101" pitchFamily="49" charset="-122"/>
              <a:sym typeface="Arial" panose="020B0604020202020204" pitchFamily="34" charset="0"/>
            </a:endParaRPr>
          </a:p>
        </p:txBody>
      </p:sp>
      <p:grpSp>
        <p:nvGrpSpPr>
          <p:cNvPr id="11" name="组合 10"/>
          <p:cNvGrpSpPr/>
          <p:nvPr userDrawn="1"/>
        </p:nvGrpSpPr>
        <p:grpSpPr>
          <a:xfrm>
            <a:off x="9903460" y="-10795"/>
            <a:ext cx="1072727" cy="949325"/>
            <a:chOff x="10640294" y="6176963"/>
            <a:chExt cx="622316" cy="548735"/>
          </a:xfrm>
        </p:grpSpPr>
        <p:sp>
          <p:nvSpPr>
            <p:cNvPr id="8" name="矩形 7"/>
            <p:cNvSpPr/>
            <p:nvPr/>
          </p:nvSpPr>
          <p:spPr>
            <a:xfrm>
              <a:off x="10640294" y="6176963"/>
              <a:ext cx="213205" cy="548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200">
                <a:latin typeface="Arial" panose="020B0604020202020204" pitchFamily="34" charset="0"/>
                <a:ea typeface="黑体" panose="02010609060101010101" pitchFamily="49" charset="-122"/>
                <a:sym typeface="Arial" panose="020B0604020202020204" pitchFamily="34" charset="0"/>
              </a:endParaRPr>
            </a:p>
          </p:txBody>
        </p:sp>
        <p:sp>
          <p:nvSpPr>
            <p:cNvPr id="9" name="矩形 8"/>
            <p:cNvSpPr/>
            <p:nvPr/>
          </p:nvSpPr>
          <p:spPr>
            <a:xfrm>
              <a:off x="10951641" y="6176963"/>
              <a:ext cx="144016" cy="548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200">
                <a:latin typeface="Arial" panose="020B0604020202020204" pitchFamily="34" charset="0"/>
                <a:ea typeface="黑体" panose="02010609060101010101" pitchFamily="49" charset="-122"/>
                <a:sym typeface="Arial" panose="020B0604020202020204" pitchFamily="34" charset="0"/>
              </a:endParaRPr>
            </a:p>
          </p:txBody>
        </p:sp>
        <p:sp>
          <p:nvSpPr>
            <p:cNvPr id="10" name="矩形 9"/>
            <p:cNvSpPr/>
            <p:nvPr/>
          </p:nvSpPr>
          <p:spPr>
            <a:xfrm>
              <a:off x="11190602" y="6176963"/>
              <a:ext cx="72008" cy="548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200">
                <a:latin typeface="Arial" panose="020B0604020202020204" pitchFamily="34" charset="0"/>
                <a:ea typeface="黑体" panose="02010609060101010101" pitchFamily="49" charset="-122"/>
                <a:sym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xml"/><Relationship Id="rId3" Type="http://schemas.openxmlformats.org/officeDocument/2006/relationships/image" Target="../media/image11.png"/><Relationship Id="rId2" Type="http://schemas.openxmlformats.org/officeDocument/2006/relationships/image" Target="../media/image16.GIF"/><Relationship Id="rId1" Type="http://schemas.openxmlformats.org/officeDocument/2006/relationships/image" Target="../media/image15.GIF"/></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xml"/><Relationship Id="rId3" Type="http://schemas.openxmlformats.org/officeDocument/2006/relationships/image" Target="../media/image18.GIF"/><Relationship Id="rId2" Type="http://schemas.openxmlformats.org/officeDocument/2006/relationships/image" Target="../media/image11.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9" Type="http://schemas.openxmlformats.org/officeDocument/2006/relationships/image" Target="../media/image24.wmf"/><Relationship Id="rId8" Type="http://schemas.openxmlformats.org/officeDocument/2006/relationships/oleObject" Target="../embeddings/oleObject3.bin"/><Relationship Id="rId7" Type="http://schemas.openxmlformats.org/officeDocument/2006/relationships/image" Target="../media/image23.wmf"/><Relationship Id="rId6" Type="http://schemas.openxmlformats.org/officeDocument/2006/relationships/oleObject" Target="../embeddings/oleObject2.bin"/><Relationship Id="rId5" Type="http://schemas.openxmlformats.org/officeDocument/2006/relationships/image" Target="../media/image22.wmf"/><Relationship Id="rId4" Type="http://schemas.openxmlformats.org/officeDocument/2006/relationships/oleObject" Target="../embeddings/oleObject1.bin"/><Relationship Id="rId3" Type="http://schemas.openxmlformats.org/officeDocument/2006/relationships/tags" Target="../tags/tag16.xml"/><Relationship Id="rId2" Type="http://schemas.openxmlformats.org/officeDocument/2006/relationships/image" Target="../media/image21.GIF"/><Relationship Id="rId12" Type="http://schemas.openxmlformats.org/officeDocument/2006/relationships/vmlDrawing" Target="../drawings/vmlDrawing1.vml"/><Relationship Id="rId11" Type="http://schemas.openxmlformats.org/officeDocument/2006/relationships/slideLayout" Target="../slideLayouts/slideLayout7.xml"/><Relationship Id="rId10" Type="http://schemas.openxmlformats.org/officeDocument/2006/relationships/tags" Target="../tags/tag17.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8.xml"/><Relationship Id="rId2" Type="http://schemas.openxmlformats.org/officeDocument/2006/relationships/image" Target="../media/image26.png"/><Relationship Id="rId1" Type="http://schemas.openxmlformats.org/officeDocument/2006/relationships/image" Target="../media/image25.GIF"/></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9.xml"/><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0.xml"/><Relationship Id="rId3" Type="http://schemas.openxmlformats.org/officeDocument/2006/relationships/image" Target="../media/image31.GIF"/><Relationship Id="rId2" Type="http://schemas.openxmlformats.org/officeDocument/2006/relationships/image" Target="../media/image27.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xml"/><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6.xml"/><Relationship Id="rId2" Type="http://schemas.openxmlformats.org/officeDocument/2006/relationships/image" Target="../media/image34.png"/><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7.xml"/><Relationship Id="rId4" Type="http://schemas.openxmlformats.org/officeDocument/2006/relationships/tags" Target="../tags/tag28.xml"/><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9" Type="http://schemas.openxmlformats.org/officeDocument/2006/relationships/vmlDrawing" Target="../drawings/vmlDrawing3.vml"/><Relationship Id="rId8" Type="http://schemas.openxmlformats.org/officeDocument/2006/relationships/slideLayout" Target="../slideLayouts/slideLayout7.xml"/><Relationship Id="rId7" Type="http://schemas.openxmlformats.org/officeDocument/2006/relationships/tags" Target="../tags/tag29.xml"/><Relationship Id="rId6" Type="http://schemas.openxmlformats.org/officeDocument/2006/relationships/image" Target="../media/image39.wmf"/><Relationship Id="rId5" Type="http://schemas.openxmlformats.org/officeDocument/2006/relationships/oleObject" Target="../embeddings/oleObject6.bin"/><Relationship Id="rId4" Type="http://schemas.openxmlformats.org/officeDocument/2006/relationships/image" Target="../media/image36.png"/><Relationship Id="rId3" Type="http://schemas.openxmlformats.org/officeDocument/2006/relationships/image" Target="../media/image38.wmf"/><Relationship Id="rId2" Type="http://schemas.openxmlformats.org/officeDocument/2006/relationships/oleObject" Target="../embeddings/oleObject5.bin"/><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0.xml"/><Relationship Id="rId2" Type="http://schemas.openxmlformats.org/officeDocument/2006/relationships/image" Target="../media/image41.GIF"/><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image" Target="../media/image42.png"/></Relationships>
</file>

<file path=ppt/slides/_rels/slide27.xml.rels><?xml version="1.0" encoding="UTF-8" standalone="yes"?>
<Relationships xmlns="http://schemas.openxmlformats.org/package/2006/relationships"><Relationship Id="rId9" Type="http://schemas.openxmlformats.org/officeDocument/2006/relationships/vmlDrawing" Target="../drawings/vmlDrawing4.vml"/><Relationship Id="rId8" Type="http://schemas.openxmlformats.org/officeDocument/2006/relationships/slideLayout" Target="../slideLayouts/slideLayout7.xml"/><Relationship Id="rId7" Type="http://schemas.openxmlformats.org/officeDocument/2006/relationships/tags" Target="../tags/tag32.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wmf"/><Relationship Id="rId1"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3.xml"/><Relationship Id="rId2" Type="http://schemas.openxmlformats.org/officeDocument/2006/relationships/image" Target="../media/image49.GIF"/><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4.xml"/><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5.xml"/><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tags" Target="../tags/tag38.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image" Target="../media/image10.GIF"/><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11.xml"/><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xml"/><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custDataLst>
              <p:tags r:id="rId1"/>
            </p:custDataLst>
          </p:nvPr>
        </p:nvSpPr>
        <p:spPr>
          <a:xfrm>
            <a:off x="749935" y="2804160"/>
            <a:ext cx="4026535" cy="1249045"/>
          </a:xfrm>
        </p:spPr>
        <p:txBody>
          <a:bodyPr>
            <a:noAutofit/>
          </a:bodyPr>
          <a:lstStyle/>
          <a:p>
            <a:r>
              <a:rPr lang="zh-CN" altLang="en-US" sz="7200" dirty="0">
                <a:latin typeface="微软雅黑" panose="020B0503020204020204" charset="-122"/>
                <a:ea typeface="微软雅黑" panose="020B0503020204020204" charset="-122"/>
              </a:rPr>
              <a:t>主题 </a:t>
            </a:r>
            <a:endParaRPr lang="zh-CN" altLang="en-US" sz="7200" dirty="0">
              <a:latin typeface="微软雅黑" panose="020B0503020204020204" charset="-122"/>
              <a:ea typeface="微软雅黑" panose="020B0503020204020204" charset="-122"/>
            </a:endParaRPr>
          </a:p>
        </p:txBody>
      </p:sp>
      <p:sp>
        <p:nvSpPr>
          <p:cNvPr id="2" name="灯片编号占位符 1"/>
          <p:cNvSpPr>
            <a:spLocks noGrp="1"/>
          </p:cNvSpPr>
          <p:nvPr>
            <p:ph type="sldNum" sz="quarter" idx="12"/>
          </p:nvPr>
        </p:nvSpPr>
        <p:spPr/>
        <p:txBody>
          <a:bodyPr>
            <a:normAutofit lnSpcReduction="10000"/>
          </a:bodyPr>
          <a:p>
            <a:fld id="{0C913308-F349-4B6D-A68A-DD1791B4A57B}" type="slidenum">
              <a:rPr lang="zh-CN" altLang="en-US" smtClean="0"/>
            </a:fld>
            <a:endParaRPr lang="zh-CN" altLang="en-US"/>
          </a:p>
        </p:txBody>
      </p:sp>
      <p:sp>
        <p:nvSpPr>
          <p:cNvPr id="4" name="标题 4"/>
          <p:cNvSpPr>
            <a:spLocks noGrp="1"/>
          </p:cNvSpPr>
          <p:nvPr>
            <p:custDataLst>
              <p:tags r:id="rId2"/>
            </p:custDataLst>
          </p:nvPr>
        </p:nvSpPr>
        <p:spPr>
          <a:xfrm>
            <a:off x="5108575" y="3004820"/>
            <a:ext cx="5037455" cy="124904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bg1"/>
                </a:solidFill>
                <a:latin typeface="+mj-lt"/>
                <a:ea typeface="+mj-ea"/>
                <a:cs typeface="+mj-cs"/>
              </a:defRPr>
            </a:lvl1pPr>
          </a:lstStyle>
          <a:p>
            <a:r>
              <a:rPr lang="zh-CN" altLang="zh-CN" sz="5400" dirty="0">
                <a:latin typeface="微软雅黑" panose="020B0503020204020204" charset="-122"/>
                <a:ea typeface="微软雅黑" panose="020B0503020204020204" charset="-122"/>
              </a:rPr>
              <a:t>铰链四杆机构</a:t>
            </a:r>
            <a:endParaRPr lang="zh-CN" altLang="zh-CN" sz="5400" dirty="0">
              <a:latin typeface="微软雅黑" panose="020B0503020204020204" charset="-122"/>
              <a:ea typeface="微软雅黑" panose="020B0503020204020204" charset="-122"/>
            </a:endParaRPr>
          </a:p>
        </p:txBody>
      </p:sp>
    </p:spTree>
    <p:custDataLst>
      <p:tags r:id="rId3"/>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03300" y="1078230"/>
            <a:ext cx="3975735" cy="460375"/>
          </a:xfrm>
          <a:prstGeom prst="rect">
            <a:avLst/>
          </a:prstGeom>
          <a:noFill/>
          <a:ln w="9525">
            <a:noFill/>
          </a:ln>
        </p:spPr>
        <p:txBody>
          <a:bodyPr wrap="square">
            <a:spAutoFit/>
          </a:bodyPr>
          <a:p>
            <a:pPr indent="0"/>
            <a:r>
              <a:rPr sz="24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ea"/>
              </a:rPr>
              <a:t>曲柄摇杆机构</a:t>
            </a:r>
            <a:endParaRPr sz="24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ea"/>
            </a:endParaRPr>
          </a:p>
        </p:txBody>
      </p:sp>
      <p:grpSp>
        <p:nvGrpSpPr>
          <p:cNvPr id="12" name="Group 16"/>
          <p:cNvGrpSpPr/>
          <p:nvPr/>
        </p:nvGrpSpPr>
        <p:grpSpPr>
          <a:xfrm>
            <a:off x="109220" y="892810"/>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4" name="文本框 3"/>
          <p:cNvSpPr txBox="1"/>
          <p:nvPr/>
        </p:nvSpPr>
        <p:spPr>
          <a:xfrm>
            <a:off x="278130" y="76200"/>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7271385" y="4337050"/>
            <a:ext cx="3381375" cy="2520950"/>
          </a:xfrm>
          <a:prstGeom prst="rect">
            <a:avLst/>
          </a:prstGeom>
          <a:noFill/>
          <a:ln w="9525">
            <a:noFill/>
          </a:ln>
        </p:spPr>
      </p:pic>
      <p:pic>
        <p:nvPicPr>
          <p:cNvPr id="7" name="图片 6"/>
          <p:cNvPicPr>
            <a:picLocks noChangeAspect="1"/>
          </p:cNvPicPr>
          <p:nvPr/>
        </p:nvPicPr>
        <p:blipFill>
          <a:blip r:embed="rId2"/>
          <a:stretch>
            <a:fillRect/>
          </a:stretch>
        </p:blipFill>
        <p:spPr>
          <a:xfrm>
            <a:off x="7163118" y="939165"/>
            <a:ext cx="4335462" cy="3251200"/>
          </a:xfrm>
          <a:prstGeom prst="rect">
            <a:avLst/>
          </a:prstGeom>
          <a:noFill/>
          <a:ln w="9525">
            <a:noFill/>
          </a:ln>
        </p:spPr>
      </p:pic>
      <p:sp>
        <p:nvSpPr>
          <p:cNvPr id="24588" name="矩形 2"/>
          <p:cNvSpPr/>
          <p:nvPr/>
        </p:nvSpPr>
        <p:spPr>
          <a:xfrm>
            <a:off x="332105" y="1965325"/>
            <a:ext cx="5893435" cy="1198880"/>
          </a:xfrm>
          <a:prstGeom prst="rect">
            <a:avLst/>
          </a:prstGeom>
          <a:noFill/>
          <a:ln w="28575">
            <a:solidFill>
              <a:srgbClr val="2567E1"/>
            </a:solid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sz="2200" dirty="0">
                <a:solidFill>
                  <a:srgbClr val="000000"/>
                </a:solidFill>
                <a:latin typeface="Times New Roman" panose="02020603050405020304" charset="0"/>
                <a:ea typeface="楷体" panose="02010609060101010101" charset="-122"/>
              </a:rPr>
              <a:t>      </a:t>
            </a:r>
            <a:r>
              <a:rPr lang="en-US" altLang="zh-CN" sz="2400" dirty="0">
                <a:solidFill>
                  <a:srgbClr val="000000"/>
                </a:solidFill>
                <a:latin typeface="Times New Roman" panose="02020603050405020304" charset="0"/>
                <a:ea typeface="楷体" panose="02010609060101010101" charset="-122"/>
              </a:rPr>
              <a:t> </a:t>
            </a:r>
            <a:r>
              <a:rPr lang="zh-CN" altLang="zh-CN" sz="2400" dirty="0">
                <a:solidFill>
                  <a:srgbClr val="000000"/>
                </a:solidFill>
                <a:latin typeface="Times New Roman" panose="02020603050405020304" charset="0"/>
                <a:ea typeface="楷体" panose="02010609060101010101" charset="-122"/>
              </a:rPr>
              <a:t>具有一个曲柄，一个摇杆的铰链四杆机构，称为曲柄摇杆机构(参见图3-1)。</a:t>
            </a:r>
            <a:endParaRPr lang="zh-CN" altLang="zh-CN" sz="2400" dirty="0">
              <a:solidFill>
                <a:srgbClr val="000000"/>
              </a:solidFill>
              <a:latin typeface="Times New Roman" panose="02020603050405020304" charset="0"/>
              <a:ea typeface="楷体" panose="02010609060101010101" charset="-122"/>
            </a:endParaRPr>
          </a:p>
        </p:txBody>
      </p:sp>
      <p:grpSp>
        <p:nvGrpSpPr>
          <p:cNvPr id="6" name="组合 5"/>
          <p:cNvGrpSpPr/>
          <p:nvPr/>
        </p:nvGrpSpPr>
        <p:grpSpPr>
          <a:xfrm>
            <a:off x="1216660" y="3415030"/>
            <a:ext cx="4124325" cy="2971800"/>
            <a:chOff x="2474913" y="3568700"/>
            <a:chExt cx="4124325" cy="2971800"/>
          </a:xfrm>
        </p:grpSpPr>
        <p:sp>
          <p:nvSpPr>
            <p:cNvPr id="24583" name="矩形 8"/>
            <p:cNvSpPr/>
            <p:nvPr/>
          </p:nvSpPr>
          <p:spPr>
            <a:xfrm>
              <a:off x="3240088" y="5942013"/>
              <a:ext cx="2662237" cy="5984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2200" dirty="0">
                  <a:solidFill>
                    <a:srgbClr val="000000"/>
                  </a:solidFill>
                  <a:latin typeface="Times New Roman" panose="02020603050405020304" charset="0"/>
                  <a:ea typeface="楷体" panose="02010609060101010101" charset="-122"/>
                </a:rPr>
                <a:t>图3-1 铰链四杆机构</a:t>
              </a:r>
              <a:endParaRPr lang="zh-CN" altLang="zh-CN" sz="2200" dirty="0">
                <a:solidFill>
                  <a:srgbClr val="000000"/>
                </a:solidFill>
                <a:latin typeface="Times New Roman" panose="02020603050405020304" charset="0"/>
                <a:ea typeface="楷体" panose="02010609060101010101" charset="-122"/>
              </a:endParaRPr>
            </a:p>
          </p:txBody>
        </p:sp>
        <p:pic>
          <p:nvPicPr>
            <p:cNvPr id="24584" name="图片 4"/>
            <p:cNvPicPr>
              <a:picLocks noChangeAspect="1"/>
            </p:cNvPicPr>
            <p:nvPr/>
          </p:nvPicPr>
          <p:blipFill>
            <a:blip r:embed="rId3"/>
            <a:stretch>
              <a:fillRect/>
            </a:stretch>
          </p:blipFill>
          <p:spPr>
            <a:xfrm>
              <a:off x="2474913" y="3568700"/>
              <a:ext cx="4124325" cy="2373313"/>
            </a:xfrm>
            <a:prstGeom prst="rect">
              <a:avLst/>
            </a:prstGeom>
            <a:noFill/>
            <a:ln w="9525">
              <a:noFill/>
            </a:ln>
          </p:spPr>
        </p:pic>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000000"/>
                                          </p:val>
                                        </p:tav>
                                        <p:tav tm="100000">
                                          <p:val>
                                            <p:strVal val="#ppt_w"/>
                                          </p:val>
                                        </p:tav>
                                      </p:tavLst>
                                    </p:anim>
                                    <p:anim calcmode="lin" valueType="num">
                                      <p:cBhvr>
                                        <p:cTn id="31" dur="500" fill="hold"/>
                                        <p:tgtEl>
                                          <p:spTgt spid="6"/>
                                        </p:tgtEl>
                                        <p:attrNameLst>
                                          <p:attrName>ppt_h</p:attrName>
                                        </p:attrNameLst>
                                      </p:cBhvr>
                                      <p:tavLst>
                                        <p:tav tm="0">
                                          <p:val>
                                            <p:fltVal val="0.00000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78130" y="76200"/>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2" name="组合 1"/>
          <p:cNvGrpSpPr/>
          <p:nvPr/>
        </p:nvGrpSpPr>
        <p:grpSpPr>
          <a:xfrm>
            <a:off x="524510" y="1042035"/>
            <a:ext cx="10610850" cy="1809115"/>
            <a:chOff x="415818" y="3327979"/>
            <a:chExt cx="8043970" cy="1094604"/>
          </a:xfrm>
        </p:grpSpPr>
        <p:grpSp>
          <p:nvGrpSpPr>
            <p:cNvPr id="25606" name="Group 10"/>
            <p:cNvGrpSpPr/>
            <p:nvPr/>
          </p:nvGrpSpPr>
          <p:grpSpPr>
            <a:xfrm>
              <a:off x="415818" y="3328009"/>
              <a:ext cx="8043969" cy="1094574"/>
              <a:chOff x="720" y="1392"/>
              <a:chExt cx="4058" cy="299"/>
            </a:xfrm>
          </p:grpSpPr>
          <p:sp>
            <p:nvSpPr>
              <p:cNvPr id="14" name="AutoShape 11"/>
              <p:cNvSpPr>
                <a:spLocks noChangeArrowheads="1"/>
              </p:cNvSpPr>
              <p:nvPr/>
            </p:nvSpPr>
            <p:spPr bwMode="ltGray">
              <a:xfrm>
                <a:off x="720" y="1392"/>
                <a:ext cx="4058" cy="299"/>
              </a:xfrm>
              <a:prstGeom prst="roundRect">
                <a:avLst>
                  <a:gd name="adj" fmla="val 17509"/>
                </a:avLst>
              </a:prstGeom>
              <a:gradFill rotWithShape="1">
                <a:gsLst>
                  <a:gs pos="0">
                    <a:srgbClr val="A9CBE9"/>
                  </a:gs>
                  <a:gs pos="50000">
                    <a:srgbClr val="A9CBE9">
                      <a:gamma/>
                      <a:shade val="92157"/>
                      <a:invGamma/>
                    </a:srgbClr>
                  </a:gs>
                  <a:gs pos="100000">
                    <a:srgbClr val="A9CBE9"/>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17" name="AutoShape 14"/>
              <p:cNvSpPr>
                <a:spLocks noChangeArrowheads="1"/>
              </p:cNvSpPr>
              <p:nvPr/>
            </p:nvSpPr>
            <p:spPr bwMode="ltGray">
              <a:xfrm>
                <a:off x="730" y="1407"/>
                <a:ext cx="4044" cy="115"/>
              </a:xfrm>
              <a:prstGeom prst="roundRect">
                <a:avLst>
                  <a:gd name="adj" fmla="val 50000"/>
                </a:avLst>
              </a:prstGeom>
              <a:gradFill rotWithShape="1">
                <a:gsLst>
                  <a:gs pos="0">
                    <a:srgbClr val="A9CBE9">
                      <a:gamma/>
                      <a:tint val="25490"/>
                      <a:invGamma/>
                    </a:srgbClr>
                  </a:gs>
                  <a:gs pos="100000">
                    <a:srgbClr val="A9CBE9">
                      <a:alpha val="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grpSp>
        <p:sp>
          <p:nvSpPr>
            <p:cNvPr id="25607" name="矩形 8"/>
            <p:cNvSpPr/>
            <p:nvPr/>
          </p:nvSpPr>
          <p:spPr>
            <a:xfrm>
              <a:off x="611188" y="3327979"/>
              <a:ext cx="7848600" cy="106079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楷体" panose="02010609060101010101" charset="-122"/>
                  <a:ea typeface="楷体" panose="02010609060101010101" charset="-122"/>
                </a:rPr>
                <a:t>    </a:t>
              </a:r>
              <a:r>
                <a:rPr lang="zh-CN" altLang="en-US" sz="2400" dirty="0">
                  <a:solidFill>
                    <a:srgbClr val="000000"/>
                  </a:solidFill>
                  <a:latin typeface="楷体" panose="02010609060101010101" charset="-122"/>
                  <a:ea typeface="楷体" panose="02010609060101010101" charset="-122"/>
                </a:rPr>
                <a:t>在曲柄</a:t>
              </a:r>
              <a:r>
                <a:rPr lang="zh-CN" altLang="en-US" sz="2400" dirty="0">
                  <a:solidFill>
                    <a:srgbClr val="000000"/>
                  </a:solidFill>
                  <a:latin typeface="Times New Roman" panose="02020603050405020304" charset="0"/>
                  <a:ea typeface="楷体" panose="02010609060101010101" charset="-122"/>
                </a:rPr>
                <a:t>摇杆机构中，取曲柄1为主动件时，可将曲柄的连续等速转动经连杆2转换为从动件摇杆3的变速往复摆动。</a:t>
              </a:r>
              <a:endParaRPr lang="zh-CN" altLang="en-US" sz="2400" dirty="0">
                <a:solidFill>
                  <a:srgbClr val="000000"/>
                </a:solidFill>
                <a:latin typeface="Times New Roman" panose="02020603050405020304" charset="0"/>
                <a:ea typeface="楷体" panose="02010609060101010101" charset="-122"/>
              </a:endParaRPr>
            </a:p>
            <a:p>
              <a:pPr marL="0" lvl="0" indent="0" eaLnBrk="1" hangingPunct="1">
                <a:lnSpc>
                  <a:spcPct val="150000"/>
                </a:lnSpc>
                <a:spcBef>
                  <a:spcPct val="0"/>
                </a:spcBef>
                <a:buNone/>
              </a:pPr>
              <a:r>
                <a:rPr lang="zh-CN" altLang="en-US" sz="2400" dirty="0">
                  <a:solidFill>
                    <a:srgbClr val="000000"/>
                  </a:solidFill>
                  <a:latin typeface="Times New Roman" panose="02020603050405020304" charset="0"/>
                  <a:ea typeface="楷体" panose="02010609060101010101" charset="-122"/>
                </a:rPr>
                <a:t>图3-2所示的送料机构即为两个完全相同的曲柄摇杆机构组合而成。</a:t>
              </a:r>
              <a:endParaRPr lang="zh-CN" altLang="en-US" sz="2400" dirty="0">
                <a:solidFill>
                  <a:srgbClr val="000000"/>
                </a:solidFill>
                <a:latin typeface="Times New Roman" panose="02020603050405020304" charset="0"/>
                <a:ea typeface="楷体" panose="02010609060101010101" charset="-122"/>
              </a:endParaRPr>
            </a:p>
          </p:txBody>
        </p:sp>
      </p:grpSp>
      <p:grpSp>
        <p:nvGrpSpPr>
          <p:cNvPr id="5" name="组合 4"/>
          <p:cNvGrpSpPr/>
          <p:nvPr/>
        </p:nvGrpSpPr>
        <p:grpSpPr>
          <a:xfrm>
            <a:off x="5974715" y="3281998"/>
            <a:ext cx="5581650" cy="3244850"/>
            <a:chOff x="1787525" y="3295650"/>
            <a:chExt cx="5581650" cy="3244850"/>
          </a:xfrm>
        </p:grpSpPr>
        <p:sp>
          <p:nvSpPr>
            <p:cNvPr id="25604" name="矩形 8"/>
            <p:cNvSpPr/>
            <p:nvPr/>
          </p:nvSpPr>
          <p:spPr>
            <a:xfrm>
              <a:off x="3240088" y="5942013"/>
              <a:ext cx="2162175" cy="5984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2200" dirty="0">
                  <a:solidFill>
                    <a:srgbClr val="000000"/>
                  </a:solidFill>
                  <a:latin typeface="Times New Roman" panose="02020603050405020304" charset="0"/>
                  <a:ea typeface="楷体" panose="02010609060101010101" charset="-122"/>
                </a:rPr>
                <a:t>图3-2 送料机构</a:t>
              </a:r>
              <a:endParaRPr lang="zh-CN" altLang="zh-CN" sz="2200" dirty="0">
                <a:solidFill>
                  <a:srgbClr val="000000"/>
                </a:solidFill>
                <a:latin typeface="Times New Roman" panose="02020603050405020304" charset="0"/>
                <a:ea typeface="楷体" panose="02010609060101010101" charset="-122"/>
              </a:endParaRPr>
            </a:p>
          </p:txBody>
        </p:sp>
        <p:pic>
          <p:nvPicPr>
            <p:cNvPr id="25605" name="图片 5"/>
            <p:cNvPicPr>
              <a:picLocks noChangeAspect="1"/>
            </p:cNvPicPr>
            <p:nvPr/>
          </p:nvPicPr>
          <p:blipFill>
            <a:blip r:embed="rId1"/>
            <a:stretch>
              <a:fillRect/>
            </a:stretch>
          </p:blipFill>
          <p:spPr>
            <a:xfrm>
              <a:off x="1787525" y="3295650"/>
              <a:ext cx="5581650" cy="2646363"/>
            </a:xfrm>
            <a:prstGeom prst="rect">
              <a:avLst/>
            </a:prstGeom>
            <a:noFill/>
            <a:ln w="9525">
              <a:noFill/>
            </a:ln>
          </p:spPr>
        </p:pic>
      </p:grpSp>
      <p:grpSp>
        <p:nvGrpSpPr>
          <p:cNvPr id="6" name="组合 5"/>
          <p:cNvGrpSpPr/>
          <p:nvPr/>
        </p:nvGrpSpPr>
        <p:grpSpPr>
          <a:xfrm>
            <a:off x="861060" y="3168650"/>
            <a:ext cx="4124325" cy="2971800"/>
            <a:chOff x="2474913" y="3568700"/>
            <a:chExt cx="4124325" cy="2971800"/>
          </a:xfrm>
        </p:grpSpPr>
        <p:sp>
          <p:nvSpPr>
            <p:cNvPr id="24583" name="矩形 8"/>
            <p:cNvSpPr/>
            <p:nvPr/>
          </p:nvSpPr>
          <p:spPr>
            <a:xfrm>
              <a:off x="3240088" y="5942013"/>
              <a:ext cx="2662237" cy="5984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2200" dirty="0">
                  <a:solidFill>
                    <a:srgbClr val="000000"/>
                  </a:solidFill>
                  <a:latin typeface="Times New Roman" panose="02020603050405020304" charset="0"/>
                  <a:ea typeface="楷体" panose="02010609060101010101" charset="-122"/>
                </a:rPr>
                <a:t>图3-1 铰链四杆机构</a:t>
              </a:r>
              <a:endParaRPr lang="zh-CN" altLang="zh-CN" sz="2200" dirty="0">
                <a:solidFill>
                  <a:srgbClr val="000000"/>
                </a:solidFill>
                <a:latin typeface="Times New Roman" panose="02020603050405020304" charset="0"/>
                <a:ea typeface="楷体" panose="02010609060101010101" charset="-122"/>
              </a:endParaRPr>
            </a:p>
          </p:txBody>
        </p:sp>
        <p:pic>
          <p:nvPicPr>
            <p:cNvPr id="24584" name="图片 4"/>
            <p:cNvPicPr>
              <a:picLocks noChangeAspect="1"/>
            </p:cNvPicPr>
            <p:nvPr/>
          </p:nvPicPr>
          <p:blipFill>
            <a:blip r:embed="rId2"/>
            <a:stretch>
              <a:fillRect/>
            </a:stretch>
          </p:blipFill>
          <p:spPr>
            <a:xfrm>
              <a:off x="2474913" y="3568700"/>
              <a:ext cx="4124325" cy="2373313"/>
            </a:xfrm>
            <a:prstGeom prst="rect">
              <a:avLst/>
            </a:prstGeom>
            <a:noFill/>
            <a:ln w="9525">
              <a:noFill/>
            </a:ln>
          </p:spPr>
        </p:pic>
      </p:grpSp>
      <p:pic>
        <p:nvPicPr>
          <p:cNvPr id="3" name="图片 2" descr="动画"/>
          <p:cNvPicPr>
            <a:picLocks noChangeAspect="1"/>
          </p:cNvPicPr>
          <p:nvPr/>
        </p:nvPicPr>
        <p:blipFill>
          <a:blip r:embed="rId3"/>
          <a:stretch>
            <a:fillRect/>
          </a:stretch>
        </p:blipFill>
        <p:spPr>
          <a:xfrm>
            <a:off x="6057265" y="3168650"/>
            <a:ext cx="5498465" cy="346900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000000"/>
                                          </p:val>
                                        </p:tav>
                                        <p:tav tm="100000">
                                          <p:val>
                                            <p:strVal val="#ppt_w"/>
                                          </p:val>
                                        </p:tav>
                                      </p:tavLst>
                                    </p:anim>
                                    <p:anim calcmode="lin" valueType="num">
                                      <p:cBhvr>
                                        <p:cTn id="13" dur="500" fill="hold"/>
                                        <p:tgtEl>
                                          <p:spTgt spid="6"/>
                                        </p:tgtEl>
                                        <p:attrNameLst>
                                          <p:attrName>ppt_h</p:attrName>
                                        </p:attrNameLst>
                                      </p:cBhvr>
                                      <p:tavLst>
                                        <p:tav tm="0">
                                          <p:val>
                                            <p:fltVal val="0.00000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000000"/>
                                          </p:val>
                                        </p:tav>
                                        <p:tav tm="100000">
                                          <p:val>
                                            <p:strVal val="#ppt_w"/>
                                          </p:val>
                                        </p:tav>
                                      </p:tavLst>
                                    </p:anim>
                                    <p:anim calcmode="lin" valueType="num">
                                      <p:cBhvr>
                                        <p:cTn id="20" dur="500" fill="hold"/>
                                        <p:tgtEl>
                                          <p:spTgt spid="5"/>
                                        </p:tgtEl>
                                        <p:attrNameLst>
                                          <p:attrName>ppt_h</p:attrName>
                                        </p:attrNameLst>
                                      </p:cBhvr>
                                      <p:tavLst>
                                        <p:tav tm="0">
                                          <p:val>
                                            <p:fltVal val="0.00000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77800" y="149225"/>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5" name="组合 4"/>
          <p:cNvGrpSpPr/>
          <p:nvPr/>
        </p:nvGrpSpPr>
        <p:grpSpPr>
          <a:xfrm>
            <a:off x="288925" y="2048022"/>
            <a:ext cx="6156325" cy="3179298"/>
            <a:chOff x="682625" y="1547813"/>
            <a:chExt cx="7986713" cy="2312987"/>
          </a:xfrm>
        </p:grpSpPr>
        <p:grpSp>
          <p:nvGrpSpPr>
            <p:cNvPr id="26630" name="组合 261"/>
            <p:cNvGrpSpPr/>
            <p:nvPr/>
          </p:nvGrpSpPr>
          <p:grpSpPr>
            <a:xfrm>
              <a:off x="682625" y="1547813"/>
              <a:ext cx="7986713" cy="2312987"/>
              <a:chOff x="289555" y="882345"/>
              <a:chExt cx="8424936" cy="3528392"/>
            </a:xfrm>
          </p:grpSpPr>
          <p:sp>
            <p:nvSpPr>
              <p:cNvPr id="12" name="矩形 11"/>
              <p:cNvSpPr/>
              <p:nvPr/>
            </p:nvSpPr>
            <p:spPr>
              <a:xfrm>
                <a:off x="289555" y="882345"/>
                <a:ext cx="8424936" cy="3528392"/>
              </a:xfrm>
              <a:prstGeom prst="rect">
                <a:avLst/>
              </a:prstGeom>
              <a:gradFill>
                <a:gsLst>
                  <a:gs pos="67000">
                    <a:srgbClr val="B7732F"/>
                  </a:gs>
                  <a:gs pos="0">
                    <a:srgbClr val="CC8238"/>
                  </a:gs>
                </a:gsLst>
                <a:lin ang="5400000" scaled="0"/>
              </a:gradFill>
              <a:ln w="28575" cap="flat" cmpd="sng" algn="ctr">
                <a:noFill/>
                <a:prstDash val="solid"/>
              </a:ln>
              <a:effectLst>
                <a:outerShdw blurRad="44450" dist="27940" dir="5400000" algn="ctr">
                  <a:srgbClr val="7A4D20"/>
                </a:outerShdw>
              </a:effectLst>
              <a:scene3d>
                <a:camera prst="orthographicFront">
                  <a:rot lat="0" lon="0" rev="0"/>
                </a:camera>
                <a:lightRig rig="balanced" dir="t">
                  <a:rot lat="0" lon="0" rev="8700000"/>
                </a:lightRig>
              </a:scene3d>
              <a:sp3d>
                <a:bevelT w="171450" h="6350"/>
              </a:sp3d>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473762" y="1131320"/>
                <a:ext cx="8056523" cy="3127768"/>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418499" y="1025706"/>
                <a:ext cx="8167048" cy="3127770"/>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6631" name="矩形 8"/>
            <p:cNvSpPr/>
            <p:nvPr/>
          </p:nvSpPr>
          <p:spPr>
            <a:xfrm>
              <a:off x="774700" y="1711244"/>
              <a:ext cx="7894638" cy="167834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2400" dirty="0">
                  <a:solidFill>
                    <a:srgbClr val="000000"/>
                  </a:solidFill>
                  <a:latin typeface="Times New Roman" panose="02020603050405020304" charset="0"/>
                  <a:ea typeface="楷体" panose="02010609060101010101" charset="-122"/>
                </a:rPr>
                <a:t>图3-3所示为缝纫机踏板机构的简图。当脚踏动踏板3(相当于摇杆) 使其作往复摆动时，通过连杆2带动曲轴1(相当于曲柄) 作连续旋转运动，使缝纫机进行缝纫工作。</a:t>
              </a:r>
              <a:endParaRPr lang="zh-CN" altLang="zh-CN" sz="2400" dirty="0">
                <a:solidFill>
                  <a:srgbClr val="000000"/>
                </a:solidFill>
                <a:latin typeface="Times New Roman" panose="02020603050405020304" charset="0"/>
                <a:ea typeface="楷体" panose="02010609060101010101" charset="-122"/>
              </a:endParaRPr>
            </a:p>
          </p:txBody>
        </p:sp>
      </p:grpSp>
      <p:grpSp>
        <p:nvGrpSpPr>
          <p:cNvPr id="7" name="组合 6"/>
          <p:cNvGrpSpPr/>
          <p:nvPr/>
        </p:nvGrpSpPr>
        <p:grpSpPr>
          <a:xfrm>
            <a:off x="7419023" y="1972945"/>
            <a:ext cx="3973512" cy="3698240"/>
            <a:chOff x="1081088" y="3810000"/>
            <a:chExt cx="3973512" cy="3698240"/>
          </a:xfrm>
        </p:grpSpPr>
        <p:pic>
          <p:nvPicPr>
            <p:cNvPr id="26628" name="图片 2"/>
            <p:cNvPicPr>
              <a:picLocks noChangeAspect="1"/>
            </p:cNvPicPr>
            <p:nvPr/>
          </p:nvPicPr>
          <p:blipFill>
            <a:blip r:embed="rId1"/>
            <a:stretch>
              <a:fillRect/>
            </a:stretch>
          </p:blipFill>
          <p:spPr>
            <a:xfrm>
              <a:off x="1081088" y="3810000"/>
              <a:ext cx="3838575" cy="2743200"/>
            </a:xfrm>
            <a:prstGeom prst="rect">
              <a:avLst/>
            </a:prstGeom>
            <a:noFill/>
            <a:ln w="9525">
              <a:noFill/>
            </a:ln>
          </p:spPr>
        </p:pic>
        <p:sp>
          <p:nvSpPr>
            <p:cNvPr id="26629" name="矩形 8"/>
            <p:cNvSpPr/>
            <p:nvPr/>
          </p:nvSpPr>
          <p:spPr>
            <a:xfrm>
              <a:off x="2058988" y="6908165"/>
              <a:ext cx="2995612" cy="600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kern="1200">
                  <a:solidFill>
                    <a:srgbClr val="000000"/>
                  </a:solidFill>
                  <a:latin typeface="Arial" panose="020B0604020202020204" pitchFamily="34" charset="0"/>
                  <a:ea typeface="+mn-ea"/>
                  <a:cs typeface="+mn-ea"/>
                </a:defRPr>
              </a:lvl2pPr>
              <a:lvl3pPr marL="1143000" indent="-228600" algn="l" rtl="0" eaLnBrk="0" fontAlgn="base" hangingPunct="0">
                <a:spcBef>
                  <a:spcPct val="20000"/>
                </a:spcBef>
                <a:spcAft>
                  <a:spcPct val="0"/>
                </a:spcAft>
                <a:buChar char="•"/>
                <a:defRPr sz="2400" kern="1200">
                  <a:solidFill>
                    <a:srgbClr val="000000"/>
                  </a:solidFill>
                  <a:latin typeface="Arial" panose="020B0604020202020204" pitchFamily="34" charset="0"/>
                  <a:ea typeface="+mn-ea"/>
                  <a:cs typeface="+mn-ea"/>
                </a:defRPr>
              </a:lvl3pPr>
              <a:lvl4pPr marL="16002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4pPr>
              <a:lvl5pPr marL="20574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5pPr>
            </a:lstStyle>
            <a:p>
              <a:pPr marL="0" lvl="0" indent="0" eaLnBrk="1" hangingPunct="1">
                <a:lnSpc>
                  <a:spcPct val="150000"/>
                </a:lnSpc>
                <a:spcBef>
                  <a:spcPct val="0"/>
                </a:spcBef>
                <a:buNone/>
              </a:pPr>
              <a:r>
                <a:rPr lang="zh-CN" altLang="zh-CN" sz="2200" dirty="0">
                  <a:solidFill>
                    <a:srgbClr val="000000"/>
                  </a:solidFill>
                  <a:latin typeface="Times New Roman" panose="02020603050405020304" charset="0"/>
                  <a:ea typeface="楷体" panose="02010609060101010101" charset="-122"/>
                </a:rPr>
                <a:t>图3-3 缝纫机踏板机构</a:t>
              </a:r>
              <a:endParaRPr lang="zh-CN" altLang="zh-CN" sz="2200" dirty="0">
                <a:solidFill>
                  <a:srgbClr val="000000"/>
                </a:solidFill>
                <a:latin typeface="Times New Roman" panose="02020603050405020304" charset="0"/>
                <a:ea typeface="楷体" panose="02010609060101010101" charset="-122"/>
              </a:endParaRPr>
            </a:p>
          </p:txBody>
        </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Group 16"/>
          <p:cNvGrpSpPr/>
          <p:nvPr/>
        </p:nvGrpSpPr>
        <p:grpSpPr>
          <a:xfrm>
            <a:off x="177800" y="93408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3" name="文本框 2"/>
          <p:cNvSpPr txBox="1"/>
          <p:nvPr/>
        </p:nvSpPr>
        <p:spPr>
          <a:xfrm>
            <a:off x="177800" y="149225"/>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27657" name="矩形 8"/>
          <p:cNvSpPr/>
          <p:nvPr/>
        </p:nvSpPr>
        <p:spPr>
          <a:xfrm>
            <a:off x="1016623" y="1140080"/>
            <a:ext cx="2112388"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kern="1200">
                <a:solidFill>
                  <a:srgbClr val="000000"/>
                </a:solidFill>
                <a:latin typeface="Arial" panose="020B0604020202020204" pitchFamily="34" charset="0"/>
                <a:ea typeface="+mn-ea"/>
                <a:cs typeface="+mn-ea"/>
              </a:defRPr>
            </a:lvl2pPr>
            <a:lvl3pPr marL="1143000" indent="-228600" algn="l" rtl="0" eaLnBrk="0" fontAlgn="base" hangingPunct="0">
              <a:spcBef>
                <a:spcPct val="20000"/>
              </a:spcBef>
              <a:spcAft>
                <a:spcPct val="0"/>
              </a:spcAft>
              <a:buChar char="•"/>
              <a:defRPr sz="2400" kern="1200">
                <a:solidFill>
                  <a:srgbClr val="000000"/>
                </a:solidFill>
                <a:latin typeface="Arial" panose="020B0604020202020204" pitchFamily="34" charset="0"/>
                <a:ea typeface="+mn-ea"/>
                <a:cs typeface="+mn-ea"/>
              </a:defRPr>
            </a:lvl3pPr>
            <a:lvl4pPr marL="16002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4pPr>
            <a:lvl5pPr marL="20574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5pPr>
          </a:lstStyle>
          <a:p>
            <a:pPr marL="0" lvl="0" indent="0" eaLnBrk="1" hangingPunct="1">
              <a:lnSpc>
                <a:spcPct val="15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双曲柄机构</a:t>
            </a:r>
            <a:endParaRPr lang="zh-CN" altLang="en-US" sz="2400" b="1" dirty="0">
              <a:solidFill>
                <a:srgbClr val="000000"/>
              </a:solidFill>
              <a:latin typeface="黑体" panose="02010609060101010101" pitchFamily="49" charset="-122"/>
              <a:ea typeface="黑体" panose="02010609060101010101" pitchFamily="49" charset="-122"/>
            </a:endParaRPr>
          </a:p>
        </p:txBody>
      </p:sp>
      <p:sp>
        <p:nvSpPr>
          <p:cNvPr id="7" name="矩形 8"/>
          <p:cNvSpPr/>
          <p:nvPr/>
        </p:nvSpPr>
        <p:spPr>
          <a:xfrm>
            <a:off x="706120" y="1635760"/>
            <a:ext cx="5481320" cy="1198880"/>
          </a:xfrm>
          <a:prstGeom prst="rect">
            <a:avLst/>
          </a:prstGeom>
          <a:noFill/>
          <a:ln w="2857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楷体" panose="02010609060101010101" charset="-122"/>
              </a:rPr>
              <a:t>        </a:t>
            </a:r>
            <a:r>
              <a:rPr lang="zh-CN" altLang="zh-CN" sz="2400" dirty="0">
                <a:solidFill>
                  <a:srgbClr val="000000"/>
                </a:solidFill>
                <a:latin typeface="Times New Roman" panose="02020603050405020304" charset="0"/>
                <a:ea typeface="楷体" panose="02010609060101010101" charset="-122"/>
              </a:rPr>
              <a:t>具有两个曲柄的铰链四杆机构,称为双曲柄机构(参见图3-4)。</a:t>
            </a:r>
            <a:endParaRPr lang="zh-CN" altLang="zh-CN" sz="2400" dirty="0">
              <a:solidFill>
                <a:srgbClr val="000000"/>
              </a:solidFill>
              <a:latin typeface="Times New Roman" panose="02020603050405020304" charset="0"/>
              <a:ea typeface="楷体" panose="02010609060101010101" charset="-122"/>
            </a:endParaRPr>
          </a:p>
        </p:txBody>
      </p:sp>
      <p:grpSp>
        <p:nvGrpSpPr>
          <p:cNvPr id="8" name="组合 7"/>
          <p:cNvGrpSpPr/>
          <p:nvPr/>
        </p:nvGrpSpPr>
        <p:grpSpPr>
          <a:xfrm>
            <a:off x="6609715" y="934085"/>
            <a:ext cx="4311650" cy="2667636"/>
            <a:chOff x="4457065" y="3921125"/>
            <a:chExt cx="4556760" cy="3089859"/>
          </a:xfrm>
        </p:grpSpPr>
        <p:pic>
          <p:nvPicPr>
            <p:cNvPr id="27654" name="图片 7"/>
            <p:cNvPicPr>
              <a:picLocks noChangeAspect="1"/>
            </p:cNvPicPr>
            <p:nvPr/>
          </p:nvPicPr>
          <p:blipFill>
            <a:blip r:embed="rId1"/>
            <a:stretch>
              <a:fillRect/>
            </a:stretch>
          </p:blipFill>
          <p:spPr>
            <a:xfrm>
              <a:off x="5969000" y="3921125"/>
              <a:ext cx="3044825" cy="2776538"/>
            </a:xfrm>
            <a:prstGeom prst="rect">
              <a:avLst/>
            </a:prstGeom>
            <a:noFill/>
            <a:ln w="9525">
              <a:noFill/>
            </a:ln>
          </p:spPr>
        </p:pic>
        <p:sp>
          <p:nvSpPr>
            <p:cNvPr id="27655" name="矩形 8"/>
            <p:cNvSpPr/>
            <p:nvPr/>
          </p:nvSpPr>
          <p:spPr>
            <a:xfrm>
              <a:off x="4457065" y="6317402"/>
              <a:ext cx="3827947" cy="69358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2200" dirty="0">
                  <a:solidFill>
                    <a:srgbClr val="000000"/>
                  </a:solidFill>
                  <a:latin typeface="Times New Roman" panose="02020603050405020304" charset="0"/>
                  <a:ea typeface="楷体" panose="02010609060101010101" charset="-122"/>
                </a:rPr>
                <a:t>图3-4 双曲柄机构</a:t>
              </a:r>
              <a:endParaRPr lang="zh-CN" altLang="zh-CN" sz="2200" dirty="0">
                <a:solidFill>
                  <a:srgbClr val="000000"/>
                </a:solidFill>
                <a:latin typeface="Times New Roman" panose="02020603050405020304" charset="0"/>
                <a:ea typeface="楷体" panose="02010609060101010101" charset="-122"/>
              </a:endParaRPr>
            </a:p>
          </p:txBody>
        </p:sp>
      </p:grpSp>
      <p:pic>
        <p:nvPicPr>
          <p:cNvPr id="9" name="图片 8"/>
          <p:cNvPicPr>
            <a:picLocks noChangeAspect="1"/>
          </p:cNvPicPr>
          <p:nvPr/>
        </p:nvPicPr>
        <p:blipFill>
          <a:blip r:embed="rId2"/>
          <a:stretch>
            <a:fillRect/>
          </a:stretch>
        </p:blipFill>
        <p:spPr>
          <a:xfrm>
            <a:off x="289243" y="3832543"/>
            <a:ext cx="3238500" cy="2159000"/>
          </a:xfrm>
          <a:prstGeom prst="rect">
            <a:avLst/>
          </a:prstGeom>
          <a:noFill/>
          <a:ln w="9525">
            <a:noFill/>
          </a:ln>
        </p:spPr>
      </p:pic>
      <p:grpSp>
        <p:nvGrpSpPr>
          <p:cNvPr id="2" name="组合 1"/>
          <p:cNvGrpSpPr/>
          <p:nvPr/>
        </p:nvGrpSpPr>
        <p:grpSpPr>
          <a:xfrm>
            <a:off x="3910013" y="3832511"/>
            <a:ext cx="8281670" cy="2694306"/>
            <a:chOff x="746125" y="2039906"/>
            <a:chExt cx="8281670" cy="2694306"/>
          </a:xfrm>
        </p:grpSpPr>
        <p:grpSp>
          <p:nvGrpSpPr>
            <p:cNvPr id="28675" name="组合 3"/>
            <p:cNvGrpSpPr/>
            <p:nvPr/>
          </p:nvGrpSpPr>
          <p:grpSpPr>
            <a:xfrm>
              <a:off x="746125" y="2039906"/>
              <a:ext cx="8281670" cy="2694306"/>
              <a:chOff x="767212" y="3027264"/>
              <a:chExt cx="8280918" cy="849597"/>
            </a:xfrm>
          </p:grpSpPr>
          <p:sp>
            <p:nvSpPr>
              <p:cNvPr id="13" name="AutoShape 4"/>
              <p:cNvSpPr>
                <a:spLocks noChangeArrowheads="1"/>
              </p:cNvSpPr>
              <p:nvPr>
                <p:custDataLst>
                  <p:tags r:id="rId3"/>
                </p:custDataLst>
              </p:nvPr>
            </p:nvSpPr>
            <p:spPr bwMode="white">
              <a:xfrm>
                <a:off x="767212" y="3027264"/>
                <a:ext cx="8140596" cy="849597"/>
              </a:xfrm>
              <a:prstGeom prst="roundRect">
                <a:avLst>
                  <a:gd name="adj" fmla="val 4784"/>
                </a:avLst>
              </a:prstGeom>
              <a:solidFill>
                <a:sysClr val="window" lastClr="FFFFFF">
                  <a:alpha val="60000"/>
                </a:sysClr>
              </a:solidFill>
              <a:ln w="38100" cap="flat" cmpd="sng" algn="ctr">
                <a:gradFill>
                  <a:gsLst>
                    <a:gs pos="50000">
                      <a:srgbClr val="00DFF6"/>
                    </a:gs>
                    <a:gs pos="100000">
                      <a:srgbClr val="002774"/>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lstStyle/>
              <a:p>
                <a:pPr marL="0" marR="0" lvl="2" indent="0" algn="ctr" defTabSz="91440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n"/>
                  <a:tabLst>
                    <a:tab pos="135890" algn="l"/>
                  </a:tabLst>
                  <a:defRPr/>
                </a:pPr>
                <a:endParaRPr kumimoji="0" lang="zh-CN" altLang="en-US" sz="14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682" name="矩形 8"/>
              <p:cNvSpPr/>
              <p:nvPr/>
            </p:nvSpPr>
            <p:spPr>
              <a:xfrm>
                <a:off x="829436" y="3037276"/>
                <a:ext cx="8218694" cy="82937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楷体" panose="02010609060101010101" charset="-122"/>
                    <a:ea typeface="楷体" panose="02010609060101010101" charset="-122"/>
                  </a:rPr>
                  <a:t>    </a:t>
                </a:r>
                <a:r>
                  <a:rPr lang="zh-CN" altLang="en-US" sz="2200" dirty="0">
                    <a:solidFill>
                      <a:srgbClr val="000000"/>
                    </a:solidFill>
                    <a:latin typeface="Times New Roman" panose="02020603050405020304" charset="0"/>
                    <a:ea typeface="楷体" panose="02010609060101010101" charset="-122"/>
                  </a:rPr>
                  <a:t>在双曲柄机构中，两曲柄可分别为主动件。若曲柄1为主动件，当曲柄1由</a:t>
                </a:r>
                <a:r>
                  <a:rPr lang="zh-CN" altLang="en-US" sz="2200" i="1" dirty="0">
                    <a:solidFill>
                      <a:srgbClr val="000000"/>
                    </a:solidFill>
                    <a:latin typeface="Times New Roman" panose="02020603050405020304" charset="0"/>
                    <a:ea typeface="楷体" panose="02010609060101010101" charset="-122"/>
                  </a:rPr>
                  <a:t>AB</a:t>
                </a:r>
                <a:r>
                  <a:rPr lang="zh-CN" altLang="en-US" sz="2200" dirty="0">
                    <a:solidFill>
                      <a:srgbClr val="000000"/>
                    </a:solidFill>
                    <a:latin typeface="Times New Roman" panose="02020603050405020304" charset="0"/>
                    <a:ea typeface="楷体" panose="02010609060101010101" charset="-122"/>
                  </a:rPr>
                  <a:t> 转180°至</a:t>
                </a:r>
                <a:r>
                  <a:rPr lang="zh-CN" altLang="en-US" sz="2200" i="1" dirty="0">
                    <a:solidFill>
                      <a:srgbClr val="000000"/>
                    </a:solidFill>
                    <a:latin typeface="Times New Roman" panose="02020603050405020304" charset="0"/>
                    <a:ea typeface="楷体" panose="02010609060101010101" charset="-122"/>
                  </a:rPr>
                  <a:t>AB′</a:t>
                </a:r>
                <a:r>
                  <a:rPr lang="zh-CN" altLang="en-US" sz="2200" dirty="0">
                    <a:solidFill>
                      <a:srgbClr val="000000"/>
                    </a:solidFill>
                    <a:latin typeface="Times New Roman" panose="02020603050405020304" charset="0"/>
                    <a:ea typeface="楷体" panose="02010609060101010101" charset="-122"/>
                  </a:rPr>
                  <a:t>时，从动件曲柄3由</a:t>
                </a:r>
                <a:r>
                  <a:rPr lang="zh-CN" altLang="en-US" sz="2200" i="1" dirty="0">
                    <a:solidFill>
                      <a:srgbClr val="000000"/>
                    </a:solidFill>
                    <a:latin typeface="Times New Roman" panose="02020603050405020304" charset="0"/>
                    <a:ea typeface="楷体" panose="02010609060101010101" charset="-122"/>
                  </a:rPr>
                  <a:t>CD</a:t>
                </a:r>
                <a:r>
                  <a:rPr lang="zh-CN" altLang="en-US" sz="2200" dirty="0">
                    <a:solidFill>
                      <a:srgbClr val="000000"/>
                    </a:solidFill>
                    <a:latin typeface="Times New Roman" panose="02020603050405020304" charset="0"/>
                    <a:ea typeface="楷体" panose="02010609060101010101" charset="-122"/>
                  </a:rPr>
                  <a:t> 转至</a:t>
                </a:r>
                <a:r>
                  <a:rPr lang="zh-CN" altLang="en-US" sz="2200" i="1" dirty="0">
                    <a:solidFill>
                      <a:srgbClr val="000000"/>
                    </a:solidFill>
                    <a:latin typeface="Times New Roman" panose="02020603050405020304" charset="0"/>
                    <a:ea typeface="楷体" panose="02010609060101010101" charset="-122"/>
                  </a:rPr>
                  <a:t>C′D</a:t>
                </a:r>
                <a:r>
                  <a:rPr lang="zh-CN" altLang="en-US" sz="2200" dirty="0">
                    <a:solidFill>
                      <a:srgbClr val="000000"/>
                    </a:solidFill>
                    <a:latin typeface="Times New Roman" panose="02020603050405020304" charset="0"/>
                    <a:ea typeface="楷体" panose="02010609060101010101" charset="-122"/>
                  </a:rPr>
                  <a:t>，转角为     ；当主动曲柄继续再转180°由</a:t>
                </a:r>
                <a:r>
                  <a:rPr lang="zh-CN" altLang="en-US" sz="2200" i="1" dirty="0">
                    <a:solidFill>
                      <a:srgbClr val="000000"/>
                    </a:solidFill>
                    <a:latin typeface="Times New Roman" panose="02020603050405020304" charset="0"/>
                    <a:ea typeface="楷体" panose="02010609060101010101" charset="-122"/>
                  </a:rPr>
                  <a:t>AB′</a:t>
                </a:r>
                <a:r>
                  <a:rPr lang="zh-CN" altLang="en-US" sz="2200" dirty="0">
                    <a:solidFill>
                      <a:srgbClr val="000000"/>
                    </a:solidFill>
                    <a:latin typeface="Times New Roman" panose="02020603050405020304" charset="0"/>
                    <a:ea typeface="楷体" panose="02010609060101010101" charset="-122"/>
                  </a:rPr>
                  <a:t>转回至</a:t>
                </a:r>
                <a:r>
                  <a:rPr lang="zh-CN" altLang="en-US" sz="2200" i="1" dirty="0">
                    <a:solidFill>
                      <a:srgbClr val="000000"/>
                    </a:solidFill>
                    <a:latin typeface="Times New Roman" panose="02020603050405020304" charset="0"/>
                    <a:ea typeface="楷体" panose="02010609060101010101" charset="-122"/>
                  </a:rPr>
                  <a:t>AB</a:t>
                </a:r>
                <a:r>
                  <a:rPr lang="zh-CN" altLang="en-US" sz="2200" dirty="0">
                    <a:solidFill>
                      <a:srgbClr val="000000"/>
                    </a:solidFill>
                    <a:latin typeface="Times New Roman" panose="02020603050405020304" charset="0"/>
                    <a:ea typeface="楷体" panose="02010609060101010101" charset="-122"/>
                  </a:rPr>
                  <a:t>时，从动曲柄也由C</a:t>
                </a:r>
                <a:r>
                  <a:rPr lang="zh-CN" altLang="en-US" sz="2200" i="1" dirty="0">
                    <a:solidFill>
                      <a:srgbClr val="000000"/>
                    </a:solidFill>
                    <a:latin typeface="Times New Roman" panose="02020603050405020304" charset="0"/>
                    <a:ea typeface="楷体" panose="02010609060101010101" charset="-122"/>
                  </a:rPr>
                  <a:t>′D </a:t>
                </a:r>
                <a:r>
                  <a:rPr lang="zh-CN" altLang="en-US" sz="2200" dirty="0">
                    <a:solidFill>
                      <a:srgbClr val="000000"/>
                    </a:solidFill>
                    <a:latin typeface="Times New Roman" panose="02020603050405020304" charset="0"/>
                    <a:ea typeface="楷体" panose="02010609060101010101" charset="-122"/>
                  </a:rPr>
                  <a:t>转回至</a:t>
                </a:r>
                <a:r>
                  <a:rPr lang="zh-CN" altLang="en-US" sz="2200" i="1" dirty="0">
                    <a:solidFill>
                      <a:srgbClr val="000000"/>
                    </a:solidFill>
                    <a:latin typeface="Times New Roman" panose="02020603050405020304" charset="0"/>
                    <a:ea typeface="楷体" panose="02010609060101010101" charset="-122"/>
                  </a:rPr>
                  <a:t>CD</a:t>
                </a:r>
                <a:r>
                  <a:rPr lang="zh-CN" altLang="en-US" sz="2200" dirty="0">
                    <a:solidFill>
                      <a:srgbClr val="000000"/>
                    </a:solidFill>
                    <a:latin typeface="Times New Roman" panose="02020603050405020304" charset="0"/>
                    <a:ea typeface="楷体" panose="02010609060101010101" charset="-122"/>
                  </a:rPr>
                  <a:t>，转角为      ，显然                 。</a:t>
                </a:r>
                <a:endParaRPr lang="zh-CN" altLang="en-US" sz="2200" dirty="0">
                  <a:solidFill>
                    <a:srgbClr val="000000"/>
                  </a:solidFill>
                  <a:latin typeface="Times New Roman" panose="02020603050405020304" charset="0"/>
                  <a:ea typeface="楷体" panose="02010609060101010101" charset="-122"/>
                </a:endParaRPr>
              </a:p>
              <a:p>
                <a:pPr marL="0" lvl="0" indent="0" eaLnBrk="1" hangingPunct="1">
                  <a:lnSpc>
                    <a:spcPct val="150000"/>
                  </a:lnSpc>
                  <a:spcBef>
                    <a:spcPct val="0"/>
                  </a:spcBef>
                  <a:buNone/>
                </a:pPr>
                <a:r>
                  <a:rPr lang="zh-CN" altLang="en-US" sz="2200" dirty="0">
                    <a:solidFill>
                      <a:srgbClr val="C00000"/>
                    </a:solidFill>
                    <a:latin typeface="Times New Roman" panose="02020603050405020304" charset="0"/>
                    <a:ea typeface="楷体" panose="02010609060101010101" charset="-122"/>
                    <a:sym typeface="+mn-ea"/>
                  </a:rPr>
                  <a:t>这表明主动曲柄匀速旋转一圈，从动曲柄变速旋转一圈。 </a:t>
                </a:r>
                <a:r>
                  <a:rPr lang="zh-CN" altLang="en-US" sz="2200" dirty="0">
                    <a:solidFill>
                      <a:srgbClr val="000000"/>
                    </a:solidFill>
                    <a:latin typeface="Times New Roman" panose="02020603050405020304" charset="0"/>
                    <a:ea typeface="楷体" panose="02010609060101010101" charset="-122"/>
                  </a:rPr>
                  <a:t> </a:t>
                </a:r>
                <a:endParaRPr lang="zh-CN" altLang="en-US" sz="2200" dirty="0">
                  <a:solidFill>
                    <a:srgbClr val="000000"/>
                  </a:solidFill>
                  <a:latin typeface="Times New Roman" panose="02020603050405020304" charset="0"/>
                  <a:ea typeface="楷体" panose="02010609060101010101" charset="-122"/>
                </a:endParaRPr>
              </a:p>
            </p:txBody>
          </p:sp>
        </p:grpSp>
        <p:graphicFrame>
          <p:nvGraphicFramePr>
            <p:cNvPr id="28676" name="对象 32"/>
            <p:cNvGraphicFramePr>
              <a:graphicFrameLocks noChangeAspect="1"/>
            </p:cNvGraphicFramePr>
            <p:nvPr/>
          </p:nvGraphicFramePr>
          <p:xfrm>
            <a:off x="1148080" y="3168968"/>
            <a:ext cx="307975" cy="434975"/>
          </p:xfrm>
          <a:graphic>
            <a:graphicData uri="http://schemas.openxmlformats.org/presentationml/2006/ole">
              <mc:AlternateContent xmlns:mc="http://schemas.openxmlformats.org/markup-compatibility/2006">
                <mc:Choice xmlns:v="urn:schemas-microsoft-com:vml" Requires="v">
                  <p:oleObj spid="_x0000_s3079" name="" r:id="rId4" imgW="254000" imgH="355600" progId="Equation.DSMT4">
                    <p:embed/>
                  </p:oleObj>
                </mc:Choice>
                <mc:Fallback>
                  <p:oleObj name="" r:id="rId4" imgW="254000" imgH="355600" progId="Equation.DSMT4">
                    <p:embed/>
                    <p:pic>
                      <p:nvPicPr>
                        <p:cNvPr id="0" name="图片 3078"/>
                        <p:cNvPicPr/>
                        <p:nvPr/>
                      </p:nvPicPr>
                      <p:blipFill>
                        <a:blip r:embed="rId5"/>
                        <a:stretch>
                          <a:fillRect/>
                        </a:stretch>
                      </p:blipFill>
                      <p:spPr>
                        <a:xfrm>
                          <a:off x="1148080" y="3168968"/>
                          <a:ext cx="307975" cy="434975"/>
                        </a:xfrm>
                        <a:prstGeom prst="rect">
                          <a:avLst/>
                        </a:prstGeom>
                        <a:noFill/>
                        <a:ln w="38100">
                          <a:noFill/>
                          <a:miter/>
                        </a:ln>
                      </p:spPr>
                    </p:pic>
                  </p:oleObj>
                </mc:Fallback>
              </mc:AlternateContent>
            </a:graphicData>
          </a:graphic>
        </p:graphicFrame>
        <p:graphicFrame>
          <p:nvGraphicFramePr>
            <p:cNvPr id="28677" name="对象 7"/>
            <p:cNvGraphicFramePr>
              <a:graphicFrameLocks noChangeAspect="1"/>
            </p:cNvGraphicFramePr>
            <p:nvPr/>
          </p:nvGraphicFramePr>
          <p:xfrm>
            <a:off x="3993198" y="3718878"/>
            <a:ext cx="339725" cy="434975"/>
          </p:xfrm>
          <a:graphic>
            <a:graphicData uri="http://schemas.openxmlformats.org/presentationml/2006/ole">
              <mc:AlternateContent xmlns:mc="http://schemas.openxmlformats.org/markup-compatibility/2006">
                <mc:Choice xmlns:v="urn:schemas-microsoft-com:vml" Requires="v">
                  <p:oleObj spid="_x0000_s3077" name="" r:id="rId6" imgW="279400" imgH="355600" progId="Equation.DSMT4">
                    <p:embed/>
                  </p:oleObj>
                </mc:Choice>
                <mc:Fallback>
                  <p:oleObj name="" r:id="rId6" imgW="279400" imgH="355600" progId="Equation.DSMT4">
                    <p:embed/>
                    <p:pic>
                      <p:nvPicPr>
                        <p:cNvPr id="0" name="图片 3076"/>
                        <p:cNvPicPr/>
                        <p:nvPr/>
                      </p:nvPicPr>
                      <p:blipFill>
                        <a:blip r:embed="rId7"/>
                        <a:stretch>
                          <a:fillRect/>
                        </a:stretch>
                      </p:blipFill>
                      <p:spPr>
                        <a:xfrm>
                          <a:off x="3993198" y="3718878"/>
                          <a:ext cx="339725" cy="434975"/>
                        </a:xfrm>
                        <a:prstGeom prst="rect">
                          <a:avLst/>
                        </a:prstGeom>
                        <a:noFill/>
                        <a:ln w="38100">
                          <a:noFill/>
                          <a:miter/>
                        </a:ln>
                      </p:spPr>
                    </p:pic>
                  </p:oleObj>
                </mc:Fallback>
              </mc:AlternateContent>
            </a:graphicData>
          </a:graphic>
        </p:graphicFrame>
        <p:graphicFrame>
          <p:nvGraphicFramePr>
            <p:cNvPr id="28678" name="对象 10"/>
            <p:cNvGraphicFramePr>
              <a:graphicFrameLocks noChangeAspect="1"/>
            </p:cNvGraphicFramePr>
            <p:nvPr/>
          </p:nvGraphicFramePr>
          <p:xfrm>
            <a:off x="5339216" y="3719150"/>
            <a:ext cx="955675" cy="434975"/>
          </p:xfrm>
          <a:graphic>
            <a:graphicData uri="http://schemas.openxmlformats.org/presentationml/2006/ole">
              <mc:AlternateContent xmlns:mc="http://schemas.openxmlformats.org/markup-compatibility/2006">
                <mc:Choice xmlns:v="urn:schemas-microsoft-com:vml" Requires="v">
                  <p:oleObj spid="_x0000_s3078" name="" r:id="rId8" imgW="787400" imgH="355600" progId="Equation.DSMT4">
                    <p:embed/>
                  </p:oleObj>
                </mc:Choice>
                <mc:Fallback>
                  <p:oleObj name="" r:id="rId8" imgW="787400" imgH="355600" progId="Equation.DSMT4">
                    <p:embed/>
                    <p:pic>
                      <p:nvPicPr>
                        <p:cNvPr id="0" name="图片 3077"/>
                        <p:cNvPicPr/>
                        <p:nvPr/>
                      </p:nvPicPr>
                      <p:blipFill>
                        <a:blip r:embed="rId9"/>
                        <a:stretch>
                          <a:fillRect/>
                        </a:stretch>
                      </p:blipFill>
                      <p:spPr>
                        <a:xfrm>
                          <a:off x="5339216" y="3719150"/>
                          <a:ext cx="955675" cy="434975"/>
                        </a:xfrm>
                        <a:prstGeom prst="rect">
                          <a:avLst/>
                        </a:prstGeom>
                        <a:noFill/>
                        <a:ln w="38100">
                          <a:noFill/>
                          <a:miter/>
                        </a:ln>
                      </p:spPr>
                    </p:pic>
                  </p:oleObj>
                </mc:Fallback>
              </mc:AlternateContent>
            </a:graphicData>
          </a:graphic>
        </p:graphicFrame>
      </p:gr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4)">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Group 16"/>
          <p:cNvGrpSpPr/>
          <p:nvPr/>
        </p:nvGrpSpPr>
        <p:grpSpPr>
          <a:xfrm>
            <a:off x="177800" y="93408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3" name="文本框 2"/>
          <p:cNvSpPr txBox="1"/>
          <p:nvPr/>
        </p:nvSpPr>
        <p:spPr>
          <a:xfrm>
            <a:off x="177800" y="149225"/>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27657" name="矩形 8"/>
          <p:cNvSpPr/>
          <p:nvPr/>
        </p:nvSpPr>
        <p:spPr>
          <a:xfrm>
            <a:off x="1016623" y="1140080"/>
            <a:ext cx="2112388"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kern="1200">
                <a:solidFill>
                  <a:srgbClr val="000000"/>
                </a:solidFill>
                <a:latin typeface="Arial" panose="020B0604020202020204" pitchFamily="34" charset="0"/>
                <a:ea typeface="+mn-ea"/>
                <a:cs typeface="+mn-ea"/>
              </a:defRPr>
            </a:lvl2pPr>
            <a:lvl3pPr marL="1143000" indent="-228600" algn="l" rtl="0" eaLnBrk="0" fontAlgn="base" hangingPunct="0">
              <a:spcBef>
                <a:spcPct val="20000"/>
              </a:spcBef>
              <a:spcAft>
                <a:spcPct val="0"/>
              </a:spcAft>
              <a:buChar char="•"/>
              <a:defRPr sz="2400" kern="1200">
                <a:solidFill>
                  <a:srgbClr val="000000"/>
                </a:solidFill>
                <a:latin typeface="Arial" panose="020B0604020202020204" pitchFamily="34" charset="0"/>
                <a:ea typeface="+mn-ea"/>
                <a:cs typeface="+mn-ea"/>
              </a:defRPr>
            </a:lvl3pPr>
            <a:lvl4pPr marL="16002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4pPr>
            <a:lvl5pPr marL="20574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5pPr>
          </a:lstStyle>
          <a:p>
            <a:pPr marL="0" lvl="0" indent="0" eaLnBrk="1" hangingPunct="1">
              <a:lnSpc>
                <a:spcPct val="15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双曲柄机构</a:t>
            </a:r>
            <a:endParaRPr lang="zh-CN" altLang="en-US" sz="2400" b="1" dirty="0">
              <a:solidFill>
                <a:srgbClr val="000000"/>
              </a:solidFill>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1"/>
          <a:stretch>
            <a:fillRect/>
          </a:stretch>
        </p:blipFill>
        <p:spPr>
          <a:xfrm>
            <a:off x="501015" y="2997200"/>
            <a:ext cx="5071110" cy="3128010"/>
          </a:xfrm>
          <a:prstGeom prst="rect">
            <a:avLst/>
          </a:prstGeom>
          <a:noFill/>
          <a:ln w="9525">
            <a:noFill/>
          </a:ln>
        </p:spPr>
      </p:pic>
      <p:sp>
        <p:nvSpPr>
          <p:cNvPr id="11" name="文本框 10"/>
          <p:cNvSpPr txBox="1"/>
          <p:nvPr/>
        </p:nvSpPr>
        <p:spPr>
          <a:xfrm>
            <a:off x="774065" y="1784985"/>
            <a:ext cx="6337935" cy="460375"/>
          </a:xfrm>
          <a:prstGeom prst="rect">
            <a:avLst/>
          </a:prstGeom>
          <a:noFill/>
        </p:spPr>
        <p:txBody>
          <a:bodyPr wrap="none" rtlCol="0" anchor="t">
            <a:spAutoFit/>
          </a:bodyPr>
          <a:p>
            <a:r>
              <a:rPr lang="zh-CN" altLang="en-US" sz="2400" u="sng" dirty="0">
                <a:solidFill>
                  <a:srgbClr val="000000"/>
                </a:solidFill>
                <a:latin typeface="Times New Roman" panose="02020603050405020304" charset="0"/>
                <a:ea typeface="楷体" panose="02010609060101010101" charset="-122"/>
                <a:sym typeface="+mn-ea"/>
              </a:rPr>
              <a:t>图3-5所示的惯性筛中，</a:t>
            </a:r>
            <a:r>
              <a:rPr lang="zh-CN" altLang="en-US" sz="2400" i="1" u="sng" dirty="0">
                <a:solidFill>
                  <a:srgbClr val="000000"/>
                </a:solidFill>
                <a:latin typeface="Times New Roman" panose="02020603050405020304" charset="0"/>
                <a:ea typeface="楷体" panose="02010609060101010101" charset="-122"/>
                <a:sym typeface="+mn-ea"/>
              </a:rPr>
              <a:t>ABCD </a:t>
            </a:r>
            <a:r>
              <a:rPr lang="zh-CN" altLang="en-US" sz="2400" u="sng" dirty="0">
                <a:solidFill>
                  <a:srgbClr val="000000"/>
                </a:solidFill>
                <a:latin typeface="Times New Roman" panose="02020603050405020304" charset="0"/>
                <a:ea typeface="楷体" panose="02010609060101010101" charset="-122"/>
                <a:sym typeface="+mn-ea"/>
              </a:rPr>
              <a:t>为双曲柄机构。</a:t>
            </a:r>
            <a:endParaRPr lang="zh-CN" altLang="en-US" sz="2400" u="sng" dirty="0">
              <a:solidFill>
                <a:srgbClr val="000000"/>
              </a:solidFill>
              <a:latin typeface="Times New Roman" panose="02020603050405020304" charset="0"/>
              <a:ea typeface="楷体" panose="02010609060101010101" charset="-122"/>
              <a:sym typeface="+mn-ea"/>
            </a:endParaRPr>
          </a:p>
        </p:txBody>
      </p:sp>
      <p:sp>
        <p:nvSpPr>
          <p:cNvPr id="13" name="文本框 12"/>
          <p:cNvSpPr txBox="1"/>
          <p:nvPr/>
        </p:nvSpPr>
        <p:spPr>
          <a:xfrm>
            <a:off x="6419850" y="3743960"/>
            <a:ext cx="4580890" cy="2861310"/>
          </a:xfrm>
          <a:prstGeom prst="rect">
            <a:avLst/>
          </a:prstGeom>
          <a:noFill/>
          <a:ln w="28575">
            <a:solidFill>
              <a:srgbClr val="92D050"/>
            </a:solidFill>
          </a:ln>
        </p:spPr>
        <p:txBody>
          <a:bodyPr wrap="square" rtlCol="0" anchor="t">
            <a:spAutoFit/>
          </a:bodyPr>
          <a:p>
            <a:pPr marL="0" lvl="0" indent="0" eaLnBrk="1" hangingPunct="1">
              <a:lnSpc>
                <a:spcPct val="150000"/>
              </a:lnSpc>
              <a:spcBef>
                <a:spcPct val="0"/>
              </a:spcBef>
              <a:buNone/>
            </a:pPr>
            <a:r>
              <a:rPr lang="zh-CN" altLang="en-US" sz="2400" dirty="0">
                <a:solidFill>
                  <a:srgbClr val="000000"/>
                </a:solidFill>
                <a:latin typeface="Times New Roman" panose="02020603050405020304" charset="0"/>
                <a:ea typeface="楷体" panose="02010609060101010101" charset="-122"/>
                <a:sym typeface="+mn-ea"/>
              </a:rPr>
              <a:t>当曲柄1作等角速度转动时，曲柄3作变角速转动，通过连杆2使筛体产生变速直线运动，筛面上的物料由于惯性来回抖动，从而达到筛分物料的目的。</a:t>
            </a:r>
            <a:endParaRPr lang="zh-CN" altLang="en-US" sz="2400" dirty="0">
              <a:solidFill>
                <a:srgbClr val="000000"/>
              </a:solidFill>
              <a:latin typeface="Times New Roman" panose="02020603050405020304" charset="0"/>
              <a:ea typeface="楷体" panose="02010609060101010101" charset="-122"/>
              <a:sym typeface="+mn-ea"/>
            </a:endParaRPr>
          </a:p>
        </p:txBody>
      </p:sp>
      <p:grpSp>
        <p:nvGrpSpPr>
          <p:cNvPr id="15" name="组合 14"/>
          <p:cNvGrpSpPr/>
          <p:nvPr/>
        </p:nvGrpSpPr>
        <p:grpSpPr>
          <a:xfrm>
            <a:off x="7009765" y="934086"/>
            <a:ext cx="4364355" cy="2537461"/>
            <a:chOff x="2815180" y="1620144"/>
            <a:chExt cx="5511800" cy="3432695"/>
          </a:xfrm>
        </p:grpSpPr>
        <p:sp>
          <p:nvSpPr>
            <p:cNvPr id="30724" name="矩形 8"/>
            <p:cNvSpPr/>
            <p:nvPr/>
          </p:nvSpPr>
          <p:spPr>
            <a:xfrm>
              <a:off x="5767959" y="4242771"/>
              <a:ext cx="2559021" cy="81006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楷体" panose="02010609060101010101" charset="-122"/>
                </a:rPr>
                <a:t> </a:t>
              </a:r>
              <a:r>
                <a:rPr lang="zh-CN" altLang="en-US" sz="2000" dirty="0">
                  <a:solidFill>
                    <a:srgbClr val="000000"/>
                  </a:solidFill>
                  <a:latin typeface="Times New Roman" panose="02020603050405020304" charset="0"/>
                  <a:ea typeface="楷体" panose="02010609060101010101" charset="-122"/>
                </a:rPr>
                <a:t>图3-5 惯</a:t>
              </a:r>
              <a:r>
                <a:rPr lang="zh-CN" altLang="en-US" sz="2000" dirty="0">
                  <a:solidFill>
                    <a:srgbClr val="000000"/>
                  </a:solidFill>
                  <a:ea typeface="楷体" panose="02010609060101010101" charset="-122"/>
                </a:rPr>
                <a:t>性筛</a:t>
              </a:r>
              <a:endParaRPr lang="zh-CN" altLang="en-US" sz="2000" dirty="0">
                <a:solidFill>
                  <a:srgbClr val="000000"/>
                </a:solidFill>
                <a:ea typeface="楷体" panose="02010609060101010101" charset="-122"/>
              </a:endParaRPr>
            </a:p>
          </p:txBody>
        </p:sp>
        <p:pic>
          <p:nvPicPr>
            <p:cNvPr id="30725" name="图片 2"/>
            <p:cNvPicPr>
              <a:picLocks noChangeAspect="1"/>
            </p:cNvPicPr>
            <p:nvPr/>
          </p:nvPicPr>
          <p:blipFill>
            <a:blip r:embed="rId2"/>
            <a:stretch>
              <a:fillRect/>
            </a:stretch>
          </p:blipFill>
          <p:spPr>
            <a:xfrm>
              <a:off x="2815180" y="1620144"/>
              <a:ext cx="5511800" cy="2903538"/>
            </a:xfrm>
            <a:prstGeom prst="rect">
              <a:avLst/>
            </a:prstGeom>
            <a:noFill/>
            <a:ln w="9525">
              <a:noFill/>
            </a:ln>
          </p:spPr>
        </p:pic>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Group 16"/>
          <p:cNvGrpSpPr/>
          <p:nvPr/>
        </p:nvGrpSpPr>
        <p:grpSpPr>
          <a:xfrm>
            <a:off x="177800" y="93408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3" name="文本框 2"/>
          <p:cNvSpPr txBox="1"/>
          <p:nvPr/>
        </p:nvSpPr>
        <p:spPr>
          <a:xfrm>
            <a:off x="177800" y="149225"/>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27657" name="矩形 8"/>
          <p:cNvSpPr/>
          <p:nvPr/>
        </p:nvSpPr>
        <p:spPr>
          <a:xfrm>
            <a:off x="1016623" y="1098170"/>
            <a:ext cx="2112388"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kern="1200">
                <a:solidFill>
                  <a:srgbClr val="000000"/>
                </a:solidFill>
                <a:latin typeface="Arial" panose="020B0604020202020204" pitchFamily="34" charset="0"/>
                <a:ea typeface="+mn-ea"/>
                <a:cs typeface="+mn-ea"/>
              </a:defRPr>
            </a:lvl2pPr>
            <a:lvl3pPr marL="1143000" indent="-228600" algn="l" rtl="0" eaLnBrk="0" fontAlgn="base" hangingPunct="0">
              <a:spcBef>
                <a:spcPct val="20000"/>
              </a:spcBef>
              <a:spcAft>
                <a:spcPct val="0"/>
              </a:spcAft>
              <a:buChar char="•"/>
              <a:defRPr sz="2400" kern="1200">
                <a:solidFill>
                  <a:srgbClr val="000000"/>
                </a:solidFill>
                <a:latin typeface="Arial" panose="020B0604020202020204" pitchFamily="34" charset="0"/>
                <a:ea typeface="+mn-ea"/>
                <a:cs typeface="+mn-ea"/>
              </a:defRPr>
            </a:lvl3pPr>
            <a:lvl4pPr marL="16002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4pPr>
            <a:lvl5pPr marL="20574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5pPr>
          </a:lstStyle>
          <a:p>
            <a:pPr marL="0" lvl="0" indent="0" eaLnBrk="1" hangingPunct="1">
              <a:lnSpc>
                <a:spcPct val="15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双摇杆机构</a:t>
            </a:r>
            <a:endParaRPr lang="zh-CN" altLang="en-US" sz="2400" b="1" dirty="0">
              <a:solidFill>
                <a:srgbClr val="000000"/>
              </a:solidFill>
              <a:latin typeface="黑体" panose="02010609060101010101" pitchFamily="49" charset="-122"/>
              <a:ea typeface="黑体" panose="02010609060101010101" pitchFamily="49" charset="-122"/>
            </a:endParaRPr>
          </a:p>
        </p:txBody>
      </p:sp>
      <p:grpSp>
        <p:nvGrpSpPr>
          <p:cNvPr id="4" name="组合 3"/>
          <p:cNvGrpSpPr/>
          <p:nvPr/>
        </p:nvGrpSpPr>
        <p:grpSpPr>
          <a:xfrm>
            <a:off x="248285" y="2573020"/>
            <a:ext cx="2531709" cy="3266813"/>
            <a:chOff x="144878" y="3580457"/>
            <a:chExt cx="3134117" cy="3876011"/>
          </a:xfrm>
        </p:grpSpPr>
        <p:pic>
          <p:nvPicPr>
            <p:cNvPr id="35847" name="图片 3"/>
            <p:cNvPicPr>
              <a:picLocks noChangeAspect="1"/>
            </p:cNvPicPr>
            <p:nvPr/>
          </p:nvPicPr>
          <p:blipFill>
            <a:blip r:embed="rId1"/>
            <a:srcRect r="52316"/>
            <a:stretch>
              <a:fillRect/>
            </a:stretch>
          </p:blipFill>
          <p:spPr>
            <a:xfrm>
              <a:off x="418439" y="3580457"/>
              <a:ext cx="2860556" cy="3187700"/>
            </a:xfrm>
            <a:prstGeom prst="rect">
              <a:avLst/>
            </a:prstGeom>
            <a:noFill/>
            <a:ln w="9525">
              <a:noFill/>
            </a:ln>
          </p:spPr>
        </p:pic>
        <p:sp>
          <p:nvSpPr>
            <p:cNvPr id="35848" name="矩形 8"/>
            <p:cNvSpPr/>
            <p:nvPr/>
          </p:nvSpPr>
          <p:spPr>
            <a:xfrm>
              <a:off x="144878" y="6745997"/>
              <a:ext cx="2958076" cy="71047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楷体" panose="02010609060101010101" charset="-122"/>
                </a:rPr>
                <a:t>图3-9 </a:t>
              </a:r>
              <a:r>
                <a:rPr lang="zh-CN" altLang="en-US" sz="2200" dirty="0">
                  <a:solidFill>
                    <a:srgbClr val="000000"/>
                  </a:solidFill>
                  <a:ea typeface="楷体" panose="02010609060101010101" charset="-122"/>
                </a:rPr>
                <a:t>双摇杆机构</a:t>
              </a:r>
              <a:endParaRPr lang="zh-CN" altLang="en-US" sz="2200" dirty="0">
                <a:solidFill>
                  <a:srgbClr val="000000"/>
                </a:solidFill>
                <a:latin typeface="楷体" panose="02010609060101010101" charset="-122"/>
                <a:ea typeface="楷体" panose="02010609060101010101" charset="-122"/>
              </a:endParaRPr>
            </a:p>
          </p:txBody>
        </p:sp>
      </p:grpSp>
      <p:pic>
        <p:nvPicPr>
          <p:cNvPr id="35846" name="图片 8"/>
          <p:cNvPicPr>
            <a:picLocks noChangeAspect="1"/>
          </p:cNvPicPr>
          <p:nvPr/>
        </p:nvPicPr>
        <p:blipFill>
          <a:blip r:embed="rId2"/>
          <a:stretch>
            <a:fillRect/>
          </a:stretch>
        </p:blipFill>
        <p:spPr>
          <a:xfrm>
            <a:off x="7780655" y="3713798"/>
            <a:ext cx="3914775" cy="1978025"/>
          </a:xfrm>
          <a:prstGeom prst="rect">
            <a:avLst/>
          </a:prstGeom>
          <a:noFill/>
          <a:ln w="9525">
            <a:noFill/>
          </a:ln>
        </p:spPr>
      </p:pic>
      <p:pic>
        <p:nvPicPr>
          <p:cNvPr id="7" name="图片 6"/>
          <p:cNvPicPr>
            <a:picLocks noChangeAspect="1"/>
          </p:cNvPicPr>
          <p:nvPr/>
        </p:nvPicPr>
        <p:blipFill>
          <a:blip r:embed="rId3"/>
          <a:stretch>
            <a:fillRect/>
          </a:stretch>
        </p:blipFill>
        <p:spPr>
          <a:xfrm>
            <a:off x="3617913" y="3188970"/>
            <a:ext cx="3455987" cy="2586038"/>
          </a:xfrm>
          <a:prstGeom prst="rect">
            <a:avLst/>
          </a:prstGeom>
          <a:noFill/>
          <a:ln w="9525">
            <a:noFill/>
          </a:ln>
        </p:spPr>
      </p:pic>
      <p:sp>
        <p:nvSpPr>
          <p:cNvPr id="9" name="矩形 8"/>
          <p:cNvSpPr/>
          <p:nvPr/>
        </p:nvSpPr>
        <p:spPr>
          <a:xfrm>
            <a:off x="268605" y="1577975"/>
            <a:ext cx="1038860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楷体" panose="02010609060101010101" charset="-122"/>
              </a:rPr>
              <a:t>       </a:t>
            </a:r>
            <a:r>
              <a:rPr lang="zh-CN" altLang="en-US" sz="2400" u="sng" dirty="0">
                <a:solidFill>
                  <a:srgbClr val="000000"/>
                </a:solidFill>
                <a:latin typeface="Times New Roman" panose="02020603050405020304" charset="0"/>
                <a:ea typeface="楷体" panose="02010609060101010101" charset="-122"/>
              </a:rPr>
              <a:t> 铰链四杆机构中，若两连架杆均为摇杆，称为双摇杆机构(参见图3-9(a) )。</a:t>
            </a:r>
            <a:endParaRPr lang="zh-CN" altLang="en-US" sz="2400" u="sng" dirty="0">
              <a:solidFill>
                <a:srgbClr val="000000"/>
              </a:solidFill>
              <a:latin typeface="Times New Roman" panose="02020603050405020304" charset="0"/>
              <a:ea typeface="楷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5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Group 16"/>
          <p:cNvGrpSpPr/>
          <p:nvPr/>
        </p:nvGrpSpPr>
        <p:grpSpPr>
          <a:xfrm>
            <a:off x="177800" y="93408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3" name="文本框 2"/>
          <p:cNvSpPr txBox="1"/>
          <p:nvPr/>
        </p:nvSpPr>
        <p:spPr>
          <a:xfrm>
            <a:off x="177800" y="149225"/>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27657" name="矩形 8"/>
          <p:cNvSpPr/>
          <p:nvPr/>
        </p:nvSpPr>
        <p:spPr>
          <a:xfrm>
            <a:off x="1016623" y="1098170"/>
            <a:ext cx="2112388"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kern="1200">
                <a:solidFill>
                  <a:srgbClr val="000000"/>
                </a:solidFill>
                <a:latin typeface="Arial" panose="020B0604020202020204" pitchFamily="34" charset="0"/>
                <a:ea typeface="+mn-ea"/>
                <a:cs typeface="+mn-ea"/>
              </a:defRPr>
            </a:lvl2pPr>
            <a:lvl3pPr marL="1143000" indent="-228600" algn="l" rtl="0" eaLnBrk="0" fontAlgn="base" hangingPunct="0">
              <a:spcBef>
                <a:spcPct val="20000"/>
              </a:spcBef>
              <a:spcAft>
                <a:spcPct val="0"/>
              </a:spcAft>
              <a:buChar char="•"/>
              <a:defRPr sz="2400" kern="1200">
                <a:solidFill>
                  <a:srgbClr val="000000"/>
                </a:solidFill>
                <a:latin typeface="Arial" panose="020B0604020202020204" pitchFamily="34" charset="0"/>
                <a:ea typeface="+mn-ea"/>
                <a:cs typeface="+mn-ea"/>
              </a:defRPr>
            </a:lvl3pPr>
            <a:lvl4pPr marL="16002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4pPr>
            <a:lvl5pPr marL="20574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5pPr>
          </a:lstStyle>
          <a:p>
            <a:pPr marL="0" lvl="0" indent="0" eaLnBrk="1" hangingPunct="1">
              <a:lnSpc>
                <a:spcPct val="15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双摇杆机构</a:t>
            </a:r>
            <a:endParaRPr lang="zh-CN" altLang="en-US" sz="2400" b="1" dirty="0">
              <a:solidFill>
                <a:srgbClr val="000000"/>
              </a:solidFill>
              <a:latin typeface="黑体" panose="02010609060101010101" pitchFamily="49" charset="-122"/>
              <a:ea typeface="黑体" panose="02010609060101010101" pitchFamily="49" charset="-122"/>
            </a:endParaRPr>
          </a:p>
        </p:txBody>
      </p:sp>
      <p:grpSp>
        <p:nvGrpSpPr>
          <p:cNvPr id="5" name="组合 4"/>
          <p:cNvGrpSpPr/>
          <p:nvPr/>
        </p:nvGrpSpPr>
        <p:grpSpPr>
          <a:xfrm>
            <a:off x="3059430" y="1219835"/>
            <a:ext cx="8242300" cy="2846070"/>
            <a:chOff x="627458" y="2348880"/>
            <a:chExt cx="8241621" cy="2864528"/>
          </a:xfrm>
        </p:grpSpPr>
        <p:grpSp>
          <p:nvGrpSpPr>
            <p:cNvPr id="36871" name="组合 3"/>
            <p:cNvGrpSpPr/>
            <p:nvPr/>
          </p:nvGrpSpPr>
          <p:grpSpPr>
            <a:xfrm>
              <a:off x="627458" y="2348880"/>
              <a:ext cx="8241621" cy="2864528"/>
              <a:chOff x="660566" y="3227012"/>
              <a:chExt cx="8242242" cy="2864291"/>
            </a:xfrm>
          </p:grpSpPr>
          <p:sp>
            <p:nvSpPr>
              <p:cNvPr id="16" name="圆角矩形 15"/>
              <p:cNvSpPr/>
              <p:nvPr/>
            </p:nvSpPr>
            <p:spPr bwMode="auto">
              <a:xfrm>
                <a:off x="660566" y="3227012"/>
                <a:ext cx="7871602" cy="2001646"/>
              </a:xfrm>
              <a:prstGeom prst="roundRect">
                <a:avLst>
                  <a:gd name="adj" fmla="val 7848"/>
                </a:avLst>
              </a:prstGeom>
              <a:gradFill flip="none" rotWithShape="1">
                <a:gsLst>
                  <a:gs pos="30000">
                    <a:sysClr val="window" lastClr="FFFFFF"/>
                  </a:gs>
                  <a:gs pos="100000">
                    <a:sysClr val="window" lastClr="FFFFFF">
                      <a:lumMod val="75000"/>
                    </a:sysClr>
                  </a:gs>
                </a:gsLst>
                <a:lin ang="2700000" scaled="1"/>
                <a:tileRect/>
              </a:gradFill>
              <a:ln w="38100" cap="flat" cmpd="sng" algn="ctr">
                <a:gradFill>
                  <a:gsLst>
                    <a:gs pos="0">
                      <a:srgbClr val="00B0F0"/>
                    </a:gs>
                    <a:gs pos="100000">
                      <a:srgbClr val="00206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ysClr val="window" lastClr="FFFFFF"/>
                </a:contourClr>
              </a:sp3d>
            </p:spPr>
            <p:txBody>
              <a:bodyPr anchor="ctr"/>
              <a:lstStyle/>
              <a:p>
                <a:pPr marL="0" marR="0" lvl="2" indent="0" algn="ctr" defTabSz="91440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n"/>
                  <a:tabLst>
                    <a:tab pos="135890" algn="l"/>
                  </a:tabLst>
                  <a:defRPr/>
                </a:pPr>
                <a:endParaRPr kumimoji="0" lang="zh-CN" altLang="en-US" sz="14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6876" name="Picture 2" descr="D:\我的文档\Downloads\3d杂\3d杂\Business Icons3.png"/>
              <p:cNvPicPr>
                <a:picLocks noChangeAspect="1"/>
              </p:cNvPicPr>
              <p:nvPr/>
            </p:nvPicPr>
            <p:blipFill>
              <a:blip r:embed="rId1"/>
              <a:stretch>
                <a:fillRect/>
              </a:stretch>
            </p:blipFill>
            <p:spPr>
              <a:xfrm>
                <a:off x="6804877" y="3997297"/>
                <a:ext cx="2097931" cy="2094006"/>
              </a:xfrm>
              <a:prstGeom prst="rect">
                <a:avLst/>
              </a:prstGeom>
              <a:noFill/>
              <a:ln w="9525">
                <a:noFill/>
              </a:ln>
            </p:spPr>
          </p:pic>
        </p:grpSp>
        <p:sp>
          <p:nvSpPr>
            <p:cNvPr id="36872" name="矩形 8"/>
            <p:cNvSpPr/>
            <p:nvPr/>
          </p:nvSpPr>
          <p:spPr>
            <a:xfrm>
              <a:off x="830850" y="2422669"/>
              <a:ext cx="6696744" cy="162527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华文楷体" panose="02010600040101010101" pitchFamily="2" charset="-122"/>
                </a:rPr>
                <a:t>       在双摇杆机构中，两摇杆均可作主动件。当主动摇杆1往复摆动时，通过连杆2带动从动摇杆3往复摆动。 </a:t>
              </a:r>
              <a:endParaRPr lang="zh-CN" altLang="en-US" sz="2200" dirty="0">
                <a:solidFill>
                  <a:srgbClr val="000000"/>
                </a:solidFill>
                <a:latin typeface="Times New Roman" panose="02020603050405020304" charset="0"/>
                <a:ea typeface="华文楷体" panose="02010600040101010101" pitchFamily="2" charset="-122"/>
              </a:endParaRPr>
            </a:p>
          </p:txBody>
        </p:sp>
      </p:grpSp>
      <p:grpSp>
        <p:nvGrpSpPr>
          <p:cNvPr id="2" name="组合 1"/>
          <p:cNvGrpSpPr/>
          <p:nvPr/>
        </p:nvGrpSpPr>
        <p:grpSpPr>
          <a:xfrm>
            <a:off x="177800" y="3592830"/>
            <a:ext cx="5214938" cy="2947988"/>
            <a:chOff x="1131888" y="2730500"/>
            <a:chExt cx="5999162" cy="3923200"/>
          </a:xfrm>
        </p:grpSpPr>
        <p:pic>
          <p:nvPicPr>
            <p:cNvPr id="36869" name="图片 3"/>
            <p:cNvPicPr>
              <a:picLocks noChangeAspect="1"/>
            </p:cNvPicPr>
            <p:nvPr/>
          </p:nvPicPr>
          <p:blipFill>
            <a:blip r:embed="rId2"/>
            <a:stretch>
              <a:fillRect/>
            </a:stretch>
          </p:blipFill>
          <p:spPr>
            <a:xfrm>
              <a:off x="1131888" y="2730500"/>
              <a:ext cx="5999162" cy="3187700"/>
            </a:xfrm>
            <a:prstGeom prst="rect">
              <a:avLst/>
            </a:prstGeom>
            <a:noFill/>
            <a:ln w="9525">
              <a:noFill/>
            </a:ln>
          </p:spPr>
        </p:pic>
        <p:sp>
          <p:nvSpPr>
            <p:cNvPr id="36870" name="矩形 8"/>
            <p:cNvSpPr/>
            <p:nvPr/>
          </p:nvSpPr>
          <p:spPr>
            <a:xfrm>
              <a:off x="1171679" y="5940291"/>
              <a:ext cx="5919580" cy="71340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楷体" panose="02010609060101010101" charset="-122"/>
                </a:rPr>
                <a:t>图3-9 </a:t>
              </a:r>
              <a:r>
                <a:rPr lang="zh-CN" altLang="en-US" sz="2200" dirty="0">
                  <a:solidFill>
                    <a:srgbClr val="000000"/>
                  </a:solidFill>
                  <a:ea typeface="楷体" panose="02010609060101010101" charset="-122"/>
                </a:rPr>
                <a:t>双摇杆机构及门座起重机变幅机构</a:t>
              </a:r>
              <a:endParaRPr lang="zh-CN" altLang="en-US" sz="2200" dirty="0">
                <a:solidFill>
                  <a:srgbClr val="000000"/>
                </a:solidFill>
                <a:latin typeface="楷体" panose="02010609060101010101" charset="-122"/>
                <a:ea typeface="楷体" panose="02010609060101010101" charset="-122"/>
              </a:endParaRPr>
            </a:p>
          </p:txBody>
        </p:sp>
      </p:grpSp>
      <p:pic>
        <p:nvPicPr>
          <p:cNvPr id="6" name="图片 5"/>
          <p:cNvPicPr>
            <a:picLocks noChangeAspect="1"/>
          </p:cNvPicPr>
          <p:nvPr/>
        </p:nvPicPr>
        <p:blipFill>
          <a:blip r:embed="rId3"/>
          <a:stretch>
            <a:fillRect/>
          </a:stretch>
        </p:blipFill>
        <p:spPr>
          <a:xfrm>
            <a:off x="6598603" y="3224848"/>
            <a:ext cx="3529012" cy="3316287"/>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Group 16"/>
          <p:cNvGrpSpPr/>
          <p:nvPr/>
        </p:nvGrpSpPr>
        <p:grpSpPr>
          <a:xfrm>
            <a:off x="177800" y="93408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3" name="文本框 2"/>
          <p:cNvSpPr txBox="1"/>
          <p:nvPr/>
        </p:nvSpPr>
        <p:spPr>
          <a:xfrm>
            <a:off x="177800" y="149225"/>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27657" name="矩形 8"/>
          <p:cNvSpPr/>
          <p:nvPr/>
        </p:nvSpPr>
        <p:spPr>
          <a:xfrm>
            <a:off x="1016623" y="1098170"/>
            <a:ext cx="2112388"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kern="1200">
                <a:solidFill>
                  <a:srgbClr val="000000"/>
                </a:solidFill>
                <a:latin typeface="Arial" panose="020B0604020202020204" pitchFamily="34" charset="0"/>
                <a:ea typeface="+mn-ea"/>
                <a:cs typeface="+mn-ea"/>
              </a:defRPr>
            </a:lvl2pPr>
            <a:lvl3pPr marL="1143000" indent="-228600" algn="l" rtl="0" eaLnBrk="0" fontAlgn="base" hangingPunct="0">
              <a:spcBef>
                <a:spcPct val="20000"/>
              </a:spcBef>
              <a:spcAft>
                <a:spcPct val="0"/>
              </a:spcAft>
              <a:buChar char="•"/>
              <a:defRPr sz="2400" kern="1200">
                <a:solidFill>
                  <a:srgbClr val="000000"/>
                </a:solidFill>
                <a:latin typeface="Arial" panose="020B0604020202020204" pitchFamily="34" charset="0"/>
                <a:ea typeface="+mn-ea"/>
                <a:cs typeface="+mn-ea"/>
              </a:defRPr>
            </a:lvl3pPr>
            <a:lvl4pPr marL="16002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4pPr>
            <a:lvl5pPr marL="20574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5pPr>
          </a:lstStyle>
          <a:p>
            <a:pPr marL="0" lvl="0" indent="0" eaLnBrk="1" hangingPunct="1">
              <a:lnSpc>
                <a:spcPct val="15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双摇杆机构</a:t>
            </a:r>
            <a:endParaRPr lang="zh-CN" altLang="en-US" sz="2400" b="1" dirty="0">
              <a:solidFill>
                <a:srgbClr val="000000"/>
              </a:solidFill>
              <a:latin typeface="黑体" panose="02010609060101010101" pitchFamily="49" charset="-122"/>
              <a:ea typeface="黑体" panose="02010609060101010101" pitchFamily="49" charset="-122"/>
            </a:endParaRPr>
          </a:p>
        </p:txBody>
      </p:sp>
      <p:grpSp>
        <p:nvGrpSpPr>
          <p:cNvPr id="2" name="组合 1"/>
          <p:cNvGrpSpPr/>
          <p:nvPr/>
        </p:nvGrpSpPr>
        <p:grpSpPr>
          <a:xfrm>
            <a:off x="706120" y="3565525"/>
            <a:ext cx="5214938" cy="2947988"/>
            <a:chOff x="1131888" y="2730500"/>
            <a:chExt cx="5999162" cy="3923200"/>
          </a:xfrm>
        </p:grpSpPr>
        <p:pic>
          <p:nvPicPr>
            <p:cNvPr id="36869" name="图片 3"/>
            <p:cNvPicPr>
              <a:picLocks noChangeAspect="1"/>
            </p:cNvPicPr>
            <p:nvPr/>
          </p:nvPicPr>
          <p:blipFill>
            <a:blip r:embed="rId1"/>
            <a:stretch>
              <a:fillRect/>
            </a:stretch>
          </p:blipFill>
          <p:spPr>
            <a:xfrm>
              <a:off x="1131888" y="2730500"/>
              <a:ext cx="5999162" cy="3187700"/>
            </a:xfrm>
            <a:prstGeom prst="rect">
              <a:avLst/>
            </a:prstGeom>
            <a:noFill/>
            <a:ln w="9525">
              <a:noFill/>
            </a:ln>
          </p:spPr>
        </p:pic>
        <p:sp>
          <p:nvSpPr>
            <p:cNvPr id="36870" name="矩形 8"/>
            <p:cNvSpPr/>
            <p:nvPr/>
          </p:nvSpPr>
          <p:spPr>
            <a:xfrm>
              <a:off x="1171679" y="5940291"/>
              <a:ext cx="5919580" cy="71340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楷体" panose="02010609060101010101" charset="-122"/>
                </a:rPr>
                <a:t>图3-9 </a:t>
              </a:r>
              <a:r>
                <a:rPr lang="zh-CN" altLang="en-US" sz="2200" dirty="0">
                  <a:solidFill>
                    <a:srgbClr val="000000"/>
                  </a:solidFill>
                  <a:ea typeface="楷体" panose="02010609060101010101" charset="-122"/>
                </a:rPr>
                <a:t>双摇杆机构及门座起重机变幅机构</a:t>
              </a:r>
              <a:endParaRPr lang="zh-CN" altLang="en-US" sz="2200" dirty="0">
                <a:solidFill>
                  <a:srgbClr val="000000"/>
                </a:solidFill>
                <a:latin typeface="楷体" panose="02010609060101010101" charset="-122"/>
                <a:ea typeface="楷体" panose="02010609060101010101" charset="-122"/>
              </a:endParaRPr>
            </a:p>
          </p:txBody>
        </p:sp>
      </p:grpSp>
      <p:sp>
        <p:nvSpPr>
          <p:cNvPr id="37895" name="矩形 8"/>
          <p:cNvSpPr/>
          <p:nvPr/>
        </p:nvSpPr>
        <p:spPr>
          <a:xfrm>
            <a:off x="3780415" y="1098187"/>
            <a:ext cx="7438448" cy="2122561"/>
          </a:xfrm>
          <a:prstGeom prst="rect">
            <a:avLst/>
          </a:prstGeom>
          <a:ln w="28575">
            <a:solidFill>
              <a:srgbClr val="92D050"/>
            </a:solidFill>
          </a:ln>
        </p:spPr>
        <p:style>
          <a:lnRef idx="2">
            <a:schemeClr val="dk1"/>
          </a:lnRef>
          <a:fillRef idx="1">
            <a:schemeClr val="lt1"/>
          </a:fillRef>
          <a:effectRef idx="0">
            <a:schemeClr val="dk1"/>
          </a:effectRef>
          <a:fontRef idx="minor">
            <a:schemeClr val="dk1"/>
          </a:fontRef>
        </p:style>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sz="2200" dirty="0">
                <a:solidFill>
                  <a:srgbClr val="000000"/>
                </a:solidFill>
                <a:latin typeface="Times New Roman" panose="02020603050405020304" charset="0"/>
                <a:ea typeface="楷体" panose="02010609060101010101" charset="-122"/>
              </a:rPr>
              <a:t>        </a:t>
            </a:r>
            <a:r>
              <a:rPr lang="zh-CN" altLang="zh-CN" sz="2200" dirty="0">
                <a:solidFill>
                  <a:srgbClr val="000000"/>
                </a:solidFill>
                <a:latin typeface="Times New Roman" panose="02020603050405020304" charset="0"/>
                <a:ea typeface="楷体" panose="02010609060101010101" charset="-122"/>
              </a:rPr>
              <a:t>图3-9(b) 所示门座起重机的变幅机构即为双摇杆机构，当主动摇杆1摆动时，从动摇杆3随之摆动，使连杆延长部分上的</a:t>
            </a:r>
            <a:r>
              <a:rPr lang="zh-CN" altLang="zh-CN" sz="2200" i="1" dirty="0">
                <a:solidFill>
                  <a:srgbClr val="000000"/>
                </a:solidFill>
                <a:latin typeface="Times New Roman" panose="02020603050405020304" charset="0"/>
                <a:ea typeface="楷体" panose="02010609060101010101" charset="-122"/>
              </a:rPr>
              <a:t>E</a:t>
            </a:r>
            <a:r>
              <a:rPr lang="zh-CN" altLang="zh-CN" sz="2200" dirty="0">
                <a:solidFill>
                  <a:srgbClr val="000000"/>
                </a:solidFill>
                <a:latin typeface="Times New Roman" panose="02020603050405020304" charset="0"/>
                <a:ea typeface="楷体" panose="02010609060101010101" charset="-122"/>
              </a:rPr>
              <a:t> 点(吊重物处)，在近似水平的直线上移动，以避免因不必要的升降而消耗能量。 </a:t>
            </a:r>
            <a:endParaRPr lang="zh-CN" altLang="zh-CN" sz="2200" dirty="0">
              <a:solidFill>
                <a:srgbClr val="000000"/>
              </a:solidFill>
              <a:latin typeface="Times New Roman" panose="02020603050405020304" charset="0"/>
              <a:ea typeface="楷体" panose="0201060906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7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7800" y="149225"/>
            <a:ext cx="62788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二、铰链四杆机构曲柄存在的条件</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38917" name="矩形 8"/>
          <p:cNvSpPr/>
          <p:nvPr/>
        </p:nvSpPr>
        <p:spPr>
          <a:xfrm>
            <a:off x="239133" y="4855210"/>
            <a:ext cx="7848107"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400" dirty="0">
                <a:solidFill>
                  <a:srgbClr val="000000"/>
                </a:solidFill>
                <a:latin typeface="楷体" panose="02010609060101010101" charset="-122"/>
                <a:ea typeface="楷体" panose="02010609060101010101" charset="-122"/>
              </a:rPr>
              <a:t>   </a:t>
            </a:r>
            <a:endParaRPr lang="zh-CN" altLang="zh-CN" sz="2400" dirty="0">
              <a:solidFill>
                <a:srgbClr val="FF0000"/>
              </a:solidFill>
              <a:latin typeface="Times New Roman" panose="02020603050405020304" charset="0"/>
              <a:ea typeface="楷体" panose="02010609060101010101" charset="-122"/>
            </a:endParaRPr>
          </a:p>
        </p:txBody>
      </p:sp>
      <p:sp>
        <p:nvSpPr>
          <p:cNvPr id="4" name="椭圆 3"/>
          <p:cNvSpPr/>
          <p:nvPr/>
        </p:nvSpPr>
        <p:spPr>
          <a:xfrm>
            <a:off x="239395" y="1529080"/>
            <a:ext cx="2450465" cy="379984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p>
            <a:pPr lvl="0" algn="ctr"/>
            <a:r>
              <a:rPr lang="zh-CN" altLang="en-US" sz="4000" dirty="0">
                <a:ln w="12700">
                  <a:noFill/>
                </a:ln>
                <a:solidFill>
                  <a:srgbClr val="0070C0"/>
                </a:solidFill>
                <a:latin typeface="Impact" panose="020B0806030902050204" pitchFamily="34" charset="0"/>
                <a:ea typeface="微软雅黑" panose="020B0503020204020204" charset="-122"/>
              </a:rPr>
              <a:t>问题解答</a:t>
            </a:r>
            <a:endParaRPr lang="zh-CN" altLang="en-US" sz="4000" dirty="0">
              <a:ln w="12700">
                <a:noFill/>
              </a:ln>
              <a:solidFill>
                <a:srgbClr val="0070C0"/>
              </a:solidFill>
              <a:latin typeface="Impact" panose="020B0806030902050204" pitchFamily="34" charset="0"/>
              <a:ea typeface="微软雅黑" panose="020B0503020204020204" charset="-122"/>
            </a:endParaRPr>
          </a:p>
        </p:txBody>
      </p:sp>
      <p:graphicFrame>
        <p:nvGraphicFramePr>
          <p:cNvPr id="5" name="表格 4"/>
          <p:cNvGraphicFramePr>
            <a:graphicFrameLocks noGrp="1"/>
          </p:cNvGraphicFramePr>
          <p:nvPr>
            <p:custDataLst>
              <p:tags r:id="rId1"/>
            </p:custDataLst>
          </p:nvPr>
        </p:nvGraphicFramePr>
        <p:xfrm>
          <a:off x="3885565" y="1389380"/>
          <a:ext cx="6863080" cy="2239010"/>
        </p:xfrm>
        <a:graphic>
          <a:graphicData uri="http://schemas.openxmlformats.org/drawingml/2006/table">
            <a:tbl>
              <a:tblPr firstRow="1" bandRow="1">
                <a:tableStyleId>{7DF18680-E054-41AD-8BC1-D1AEF772440D}</a:tableStyleId>
              </a:tblPr>
              <a:tblGrid>
                <a:gridCol w="1649730"/>
                <a:gridCol w="5213350"/>
              </a:tblGrid>
              <a:tr h="643890">
                <a:tc>
                  <a:txBody>
                    <a:bodyPr/>
                    <a:p>
                      <a:pPr algn="ctr"/>
                      <a:r>
                        <a:rPr lang="zh-CN" altLang="en-US" sz="2400" dirty="0" smtClean="0"/>
                        <a:t>知识点</a:t>
                      </a:r>
                      <a:endParaRPr lang="zh-CN" altLang="en-US"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67E1"/>
                    </a:solidFill>
                  </a:tcPr>
                </a:tc>
                <a:tc>
                  <a:txBody>
                    <a:bodyPr/>
                    <a:p>
                      <a:pPr algn="ctr"/>
                      <a:r>
                        <a:rPr lang="zh-CN" altLang="en-US" sz="2400" dirty="0"/>
                        <a:t>曲柄存在的条件</a:t>
                      </a:r>
                      <a:endParaRPr lang="zh-CN" altLang="en-US"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67E1"/>
                    </a:solidFill>
                  </a:tcPr>
                </a:tc>
              </a:tr>
              <a:tr h="984885">
                <a:tc>
                  <a:txBody>
                    <a:bodyPr/>
                    <a:p>
                      <a:pPr algn="ctr"/>
                      <a:r>
                        <a:rPr lang="zh-CN" altLang="en-US" sz="2400" dirty="0" smtClean="0"/>
                        <a:t>题目</a:t>
                      </a:r>
                      <a:endParaRPr lang="zh-CN" altLang="en-US"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indent="0">
                        <a:buNone/>
                      </a:pPr>
                      <a:r>
                        <a:rPr lang="zh-CN" altLang="zh-CN" sz="2400" dirty="0">
                          <a:solidFill>
                            <a:schemeClr val="tx1"/>
                          </a:solidFill>
                          <a:latin typeface="黑体" panose="02010609060101010101" pitchFamily="49" charset="-122"/>
                          <a:ea typeface="黑体" panose="02010609060101010101" pitchFamily="49" charset="-122"/>
                          <a:sym typeface="+mn-ea"/>
                        </a:rPr>
                        <a:t>铰链四杆机构三种基本形式的区别是什么？</a:t>
                      </a:r>
                      <a:endParaRPr lang="zh-CN" altLang="zh-CN" sz="2400" b="1" dirty="0" smtClean="0">
                        <a:solidFill>
                          <a:schemeClr val="tx1"/>
                        </a:solidFill>
                        <a:latin typeface="黑体" panose="02010609060101010101" pitchFamily="49" charset="-122"/>
                        <a:ea typeface="黑体" panose="02010609060101010101" pitchFamily="49" charset="-122"/>
                        <a:sym typeface="+mn-ea"/>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0235">
                <a:tc gridSpan="2">
                  <a:txBody>
                    <a:bodyPr/>
                    <a:p>
                      <a:pPr algn="ctr"/>
                      <a:r>
                        <a:rPr lang="zh-CN" altLang="en-US" sz="2400" dirty="0" smtClean="0"/>
                        <a:t>我的答案</a:t>
                      </a:r>
                      <a:endParaRPr lang="zh-CN" altLang="en-US"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表格 5"/>
          <p:cNvGraphicFramePr>
            <a:graphicFrameLocks noGrp="1"/>
          </p:cNvGraphicFramePr>
          <p:nvPr/>
        </p:nvGraphicFramePr>
        <p:xfrm>
          <a:off x="3885565" y="3628390"/>
          <a:ext cx="6863080" cy="2463165"/>
        </p:xfrm>
        <a:graphic>
          <a:graphicData uri="http://schemas.openxmlformats.org/drawingml/2006/table">
            <a:tbl>
              <a:tblPr firstRow="1" bandRow="1">
                <a:tableStyleId>{5C22544A-7EE6-4342-B048-85BDC9FD1C3A}</a:tableStyleId>
              </a:tblPr>
              <a:tblGrid>
                <a:gridCol w="6863080"/>
              </a:tblGrid>
              <a:tr h="2463165">
                <a:tc>
                  <a:txBody>
                    <a:bodyPr/>
                    <a:p>
                      <a:pPr marL="0" lvl="0" indent="0" eaLnBrk="1" hangingPunct="1">
                        <a:lnSpc>
                          <a:spcPct val="150000"/>
                        </a:lnSpc>
                        <a:spcBef>
                          <a:spcPct val="0"/>
                        </a:spcBef>
                        <a:buNone/>
                      </a:pPr>
                      <a:r>
                        <a:rPr lang="zh-CN" altLang="en-US" sz="2100" dirty="0">
                          <a:solidFill>
                            <a:srgbClr val="000000"/>
                          </a:solidFill>
                          <a:latin typeface="楷体" panose="02010609060101010101" charset="-122"/>
                          <a:ea typeface="楷体" panose="02010609060101010101" charset="-122"/>
                          <a:sym typeface="+mn-ea"/>
                        </a:rPr>
                        <a:t> </a:t>
                      </a:r>
                      <a:r>
                        <a:rPr lang="zh-CN" altLang="zh-CN" sz="2400" dirty="0">
                          <a:solidFill>
                            <a:schemeClr val="bg1"/>
                          </a:solidFill>
                          <a:latin typeface="Times New Roman" panose="02020603050405020304" charset="0"/>
                          <a:ea typeface="楷体" panose="02010609060101010101" charset="-122"/>
                          <a:sym typeface="+mn-ea"/>
                        </a:rPr>
                        <a:t>铰链四杆机构三种基本形式的</a:t>
                      </a:r>
                      <a:r>
                        <a:rPr lang="zh-CN" altLang="zh-CN" sz="2400" dirty="0">
                          <a:solidFill>
                            <a:srgbClr val="C00000"/>
                          </a:solidFill>
                          <a:latin typeface="Times New Roman" panose="02020603050405020304" charset="0"/>
                          <a:ea typeface="楷体" panose="02010609060101010101" charset="-122"/>
                          <a:sym typeface="+mn-ea"/>
                        </a:rPr>
                        <a:t>主要区别在于是否存在曲柄和存在几个曲柄，实质取决于各杆的相对长度以及选取哪一杆作为机架。</a:t>
                      </a:r>
                      <a:endParaRPr lang="zh-CN" altLang="zh-CN" sz="2400" dirty="0">
                        <a:solidFill>
                          <a:srgbClr val="C00000"/>
                        </a:solidFill>
                        <a:latin typeface="Times New Roman" panose="02020603050405020304" charset="0"/>
                        <a:ea typeface="楷体" panose="02010609060101010101" charset="-122"/>
                        <a:sym typeface="+mn-ea"/>
                      </a:endParaRPr>
                    </a:p>
                  </a:txBody>
                  <a:tcPr marT="60960" marB="60960" anchor="ctr" anchorCtr="0">
                    <a:solidFill>
                      <a:srgbClr val="5186E7"/>
                    </a:solidFill>
                  </a:tcPr>
                </a:tc>
              </a:tr>
            </a:tbl>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7800" y="149225"/>
            <a:ext cx="62788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二、铰链四杆机构曲柄存在的条件</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12" name="Group 16"/>
          <p:cNvGrpSpPr/>
          <p:nvPr/>
        </p:nvGrpSpPr>
        <p:grpSpPr>
          <a:xfrm>
            <a:off x="177800" y="93408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27657" name="矩形 8"/>
          <p:cNvSpPr/>
          <p:nvPr/>
        </p:nvSpPr>
        <p:spPr>
          <a:xfrm>
            <a:off x="1016635" y="1097915"/>
            <a:ext cx="2931795"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kern="1200">
                <a:solidFill>
                  <a:srgbClr val="000000"/>
                </a:solidFill>
                <a:latin typeface="Arial" panose="020B0604020202020204" pitchFamily="34" charset="0"/>
                <a:ea typeface="+mn-ea"/>
                <a:cs typeface="+mn-ea"/>
              </a:defRPr>
            </a:lvl2pPr>
            <a:lvl3pPr marL="1143000" indent="-228600" algn="l" rtl="0" eaLnBrk="0" fontAlgn="base" hangingPunct="0">
              <a:spcBef>
                <a:spcPct val="20000"/>
              </a:spcBef>
              <a:spcAft>
                <a:spcPct val="0"/>
              </a:spcAft>
              <a:buChar char="•"/>
              <a:defRPr sz="2400" kern="1200">
                <a:solidFill>
                  <a:srgbClr val="000000"/>
                </a:solidFill>
                <a:latin typeface="Arial" panose="020B0604020202020204" pitchFamily="34" charset="0"/>
                <a:ea typeface="+mn-ea"/>
                <a:cs typeface="+mn-ea"/>
              </a:defRPr>
            </a:lvl3pPr>
            <a:lvl4pPr marL="16002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4pPr>
            <a:lvl5pPr marL="2057400"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mn-ea"/>
                <a:cs typeface="+mn-ea"/>
              </a:defRPr>
            </a:lvl5pPr>
          </a:lstStyle>
          <a:p>
            <a:pPr marL="0" lvl="0" indent="0" eaLnBrk="1" hangingPunct="1">
              <a:lnSpc>
                <a:spcPct val="15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曲柄存在的条件</a:t>
            </a:r>
            <a:endParaRPr lang="zh-CN" altLang="en-US" sz="2400" b="1" dirty="0">
              <a:solidFill>
                <a:srgbClr val="000000"/>
              </a:solidFill>
              <a:latin typeface="黑体" panose="02010609060101010101" pitchFamily="49" charset="-122"/>
              <a:ea typeface="黑体" panose="02010609060101010101" pitchFamily="49" charset="-122"/>
            </a:endParaRPr>
          </a:p>
        </p:txBody>
      </p:sp>
      <p:sp>
        <p:nvSpPr>
          <p:cNvPr id="5" name="文本框 4"/>
          <p:cNvSpPr txBox="1"/>
          <p:nvPr/>
        </p:nvSpPr>
        <p:spPr>
          <a:xfrm>
            <a:off x="4234815" y="1261745"/>
            <a:ext cx="3723005" cy="645160"/>
          </a:xfrm>
          <a:prstGeom prst="rect">
            <a:avLst/>
          </a:prstGeom>
          <a:noFill/>
        </p:spPr>
        <p:txBody>
          <a:bodyPr wrap="square" rtlCol="0">
            <a:prstTxWarp prst="textStop">
              <a:avLst/>
            </a:prstTxWarp>
            <a:spAutoFit/>
          </a:bodyPr>
          <a:p>
            <a:r>
              <a:rPr lang="zh-CN" altLang="en-US" sz="2400">
                <a:solidFill>
                  <a:srgbClr val="4835D1"/>
                </a:solidFill>
              </a:rPr>
              <a:t>手机扫描二维码</a:t>
            </a:r>
            <a:endParaRPr lang="zh-CN" altLang="en-US" sz="2400">
              <a:solidFill>
                <a:srgbClr val="4835D1"/>
              </a:solidFill>
            </a:endParaRPr>
          </a:p>
        </p:txBody>
      </p:sp>
      <p:pic>
        <p:nvPicPr>
          <p:cNvPr id="3" name="图片 2" descr="曲柄存在条件"/>
          <p:cNvPicPr>
            <a:picLocks noChangeAspect="1"/>
          </p:cNvPicPr>
          <p:nvPr/>
        </p:nvPicPr>
        <p:blipFill>
          <a:blip r:embed="rId1"/>
          <a:stretch>
            <a:fillRect/>
          </a:stretch>
        </p:blipFill>
        <p:spPr>
          <a:xfrm>
            <a:off x="3684905" y="2091055"/>
            <a:ext cx="4395470" cy="4395470"/>
          </a:xfrm>
          <a:prstGeom prst="rect">
            <a:avLst/>
          </a:prstGeom>
        </p:spPr>
      </p:pic>
      <p:sp>
        <p:nvSpPr>
          <p:cNvPr id="6" name="文本框 5"/>
          <p:cNvSpPr txBox="1"/>
          <p:nvPr/>
        </p:nvSpPr>
        <p:spPr>
          <a:xfrm>
            <a:off x="4073525" y="6209030"/>
            <a:ext cx="4398645" cy="368300"/>
          </a:xfrm>
          <a:prstGeom prst="rect">
            <a:avLst/>
          </a:prstGeom>
          <a:noFill/>
        </p:spPr>
        <p:txBody>
          <a:bodyPr wrap="square" rtlCol="0">
            <a:spAutoFit/>
          </a:bodyPr>
          <a:p>
            <a:r>
              <a:rPr lang="zh-CN" altLang="en-US"/>
              <a:t>曲柄存在条件之微视频</a:t>
            </a: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plus(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11" name="标题 4110"/>
          <p:cNvSpPr>
            <a:spLocks noGrp="1"/>
          </p:cNvSpPr>
          <p:nvPr/>
        </p:nvSpPr>
        <p:spPr>
          <a:xfrm>
            <a:off x="92393" y="0"/>
            <a:ext cx="2879725" cy="952500"/>
          </a:xfrm>
          <a:prstGeom prst="rect">
            <a:avLst/>
          </a:prstGeom>
          <a:noFill/>
          <a:ln w="9525">
            <a:noFill/>
          </a:ln>
        </p:spPr>
        <p:txBody>
          <a:bodyPr anchor="ctr"/>
          <a:lstStyle>
            <a:lvl1pPr marL="0" lvl="0" indent="0" algn="l" defTabSz="914400" rtl="0" eaLnBrk="0" fontAlgn="base" latinLnBrk="0" hangingPunct="0">
              <a:lnSpc>
                <a:spcPct val="100000"/>
              </a:lnSpc>
              <a:spcBef>
                <a:spcPct val="0"/>
              </a:spcBef>
              <a:spcAft>
                <a:spcPct val="0"/>
              </a:spcAft>
              <a:buNone/>
              <a:defRPr sz="3600" b="0" i="0" u="none" kern="1200" baseline="0">
                <a:solidFill>
                  <a:schemeClr val="bg1"/>
                </a:solidFill>
                <a:latin typeface="+mj-lt"/>
                <a:ea typeface="+mj-ea"/>
                <a:cs typeface="+mj-cs"/>
              </a:defRPr>
            </a:lvl1pPr>
          </a:lstStyle>
          <a:p>
            <a:pPr algn="ctr"/>
            <a:r>
              <a:rPr lang="zh-CN" altLang="en-US" sz="4800" b="1" dirty="0">
                <a:latin typeface="隶书" panose="02010509060101010101" pitchFamily="49" charset="-122"/>
                <a:ea typeface="隶书" panose="02010509060101010101" pitchFamily="49" charset="-122"/>
              </a:rPr>
              <a:t>教学内容</a:t>
            </a:r>
            <a:endParaRPr lang="zh-CN" altLang="en-US" sz="4800" b="1" dirty="0">
              <a:latin typeface="隶书" panose="02010509060101010101" pitchFamily="49" charset="-122"/>
              <a:ea typeface="隶书" panose="02010509060101010101" pitchFamily="49" charset="-122"/>
            </a:endParaRPr>
          </a:p>
        </p:txBody>
      </p:sp>
      <p:sp>
        <p:nvSpPr>
          <p:cNvPr id="20" name="椭圆 19"/>
          <p:cNvSpPr/>
          <p:nvPr/>
        </p:nvSpPr>
        <p:spPr>
          <a:xfrm>
            <a:off x="1068705" y="1607820"/>
            <a:ext cx="2597150" cy="3872865"/>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p>
            <a:pPr lvl="0" algn="ctr"/>
            <a:r>
              <a:rPr lang="zh-CN" altLang="en-US" sz="4000" dirty="0">
                <a:ln w="12700">
                  <a:noFill/>
                </a:ln>
                <a:solidFill>
                  <a:srgbClr val="0070C0"/>
                </a:solidFill>
                <a:latin typeface="Impact" panose="020B0806030902050204" pitchFamily="34" charset="0"/>
                <a:ea typeface="微软雅黑" panose="020B0503020204020204" charset="-122"/>
              </a:rPr>
              <a:t>铰链四杆机构</a:t>
            </a:r>
            <a:endParaRPr lang="zh-CN" altLang="en-US" sz="4000" dirty="0">
              <a:ln w="12700">
                <a:noFill/>
              </a:ln>
              <a:solidFill>
                <a:srgbClr val="0070C0"/>
              </a:solidFill>
              <a:latin typeface="Impact" panose="020B0806030902050204" pitchFamily="34" charset="0"/>
              <a:ea typeface="微软雅黑" panose="020B0503020204020204" charset="-122"/>
            </a:endParaRPr>
          </a:p>
        </p:txBody>
      </p:sp>
      <p:sp>
        <p:nvSpPr>
          <p:cNvPr id="3" name="文本框 2"/>
          <p:cNvSpPr txBox="1"/>
          <p:nvPr/>
        </p:nvSpPr>
        <p:spPr>
          <a:xfrm>
            <a:off x="4315460" y="1562735"/>
            <a:ext cx="6279515" cy="4399915"/>
          </a:xfrm>
          <a:prstGeom prst="rect">
            <a:avLst/>
          </a:prstGeom>
          <a:noFill/>
        </p:spPr>
        <p:txBody>
          <a:bodyPr wrap="square" rtlCol="0">
            <a:spAutoFit/>
          </a:bodyPr>
          <a:p>
            <a:pPr fontAlgn="auto">
              <a:lnSpc>
                <a:spcPct val="200000"/>
              </a:lnSpc>
            </a:pPr>
            <a:r>
              <a:rPr lang="zh-CN" altLang="en-US" sz="2800" b="1">
                <a:latin typeface="宋体" panose="02010600030101010101" pitchFamily="2" charset="-122"/>
                <a:ea typeface="宋体" panose="02010600030101010101" pitchFamily="2" charset="-122"/>
                <a:sym typeface="+mn-ea"/>
              </a:rPr>
              <a:t>一、铰链四杆机构的基本类型及应用</a:t>
            </a:r>
            <a:endParaRPr lang="zh-CN" altLang="en-US" sz="2800" b="1">
              <a:latin typeface="宋体" panose="02010600030101010101" pitchFamily="2" charset="-122"/>
              <a:ea typeface="宋体" panose="02010600030101010101" pitchFamily="2" charset="-122"/>
            </a:endParaRPr>
          </a:p>
          <a:p>
            <a:pPr fontAlgn="auto">
              <a:lnSpc>
                <a:spcPct val="200000"/>
              </a:lnSpc>
            </a:pPr>
            <a:r>
              <a:rPr lang="zh-CN" altLang="en-US" sz="2800" b="1">
                <a:latin typeface="宋体" panose="02010600030101010101" pitchFamily="2" charset="-122"/>
                <a:ea typeface="宋体" panose="02010600030101010101" pitchFamily="2" charset="-122"/>
              </a:rPr>
              <a:t>二、</a:t>
            </a:r>
            <a:r>
              <a:rPr lang="zh-CN" altLang="en-US" sz="2800" b="1">
                <a:latin typeface="宋体" panose="02010600030101010101" pitchFamily="2" charset="-122"/>
                <a:ea typeface="宋体" panose="02010600030101010101" pitchFamily="2" charset="-122"/>
                <a:sym typeface="+mn-ea"/>
              </a:rPr>
              <a:t>铰链四杆机构曲柄存在的条件</a:t>
            </a:r>
            <a:endParaRPr lang="zh-CN" altLang="en-US" sz="2800" b="1">
              <a:latin typeface="宋体" panose="02010600030101010101" pitchFamily="2" charset="-122"/>
              <a:ea typeface="宋体" panose="02010600030101010101" pitchFamily="2" charset="-122"/>
            </a:endParaRPr>
          </a:p>
          <a:p>
            <a:pPr fontAlgn="auto">
              <a:lnSpc>
                <a:spcPct val="200000"/>
              </a:lnSpc>
            </a:pPr>
            <a:r>
              <a:rPr lang="zh-CN" altLang="en-US" sz="2800" b="1">
                <a:latin typeface="宋体" panose="02010600030101010101" pitchFamily="2" charset="-122"/>
                <a:ea typeface="宋体" panose="02010600030101010101" pitchFamily="2" charset="-122"/>
              </a:rPr>
              <a:t>三、铰链四杆机构的演化形式</a:t>
            </a:r>
            <a:endParaRPr lang="zh-CN" altLang="en-US" sz="2800" b="1">
              <a:latin typeface="宋体" panose="02010600030101010101" pitchFamily="2" charset="-122"/>
              <a:ea typeface="宋体" panose="02010600030101010101" pitchFamily="2" charset="-122"/>
            </a:endParaRPr>
          </a:p>
          <a:p>
            <a:pPr fontAlgn="auto">
              <a:lnSpc>
                <a:spcPct val="200000"/>
              </a:lnSpc>
            </a:pPr>
            <a:r>
              <a:rPr lang="zh-CN" altLang="en-US" sz="2800" b="1">
                <a:latin typeface="宋体" panose="02010600030101010101" pitchFamily="2" charset="-122"/>
                <a:ea typeface="宋体" panose="02010600030101010101" pitchFamily="2" charset="-122"/>
              </a:rPr>
              <a:t>四、课后作业</a:t>
            </a:r>
            <a:endParaRPr lang="zh-CN" altLang="en-US" sz="2800" b="1">
              <a:latin typeface="宋体" panose="02010600030101010101" pitchFamily="2" charset="-122"/>
              <a:ea typeface="宋体" panose="02010600030101010101" pitchFamily="2" charset="-122"/>
            </a:endParaRPr>
          </a:p>
          <a:p>
            <a:pPr fontAlgn="auto">
              <a:lnSpc>
                <a:spcPct val="200000"/>
              </a:lnSpc>
            </a:pPr>
            <a:endParaRPr lang="zh-CN" altLang="en-US" sz="2800" b="1">
              <a:latin typeface="宋体" panose="02010600030101010101" pitchFamily="2" charset="-122"/>
              <a:ea typeface="宋体" panose="02010600030101010101" pitchFamily="2" charset="-122"/>
              <a:sym typeface="+mn-ea"/>
            </a:endParaRPr>
          </a:p>
        </p:txBody>
      </p:sp>
      <p:sp>
        <p:nvSpPr>
          <p:cNvPr id="4" name="文本框 3"/>
          <p:cNvSpPr txBox="1"/>
          <p:nvPr/>
        </p:nvSpPr>
        <p:spPr>
          <a:xfrm>
            <a:off x="10211435" y="2766695"/>
            <a:ext cx="1485265" cy="460375"/>
          </a:xfrm>
          <a:prstGeom prst="rect">
            <a:avLst/>
          </a:prstGeom>
          <a:noFill/>
        </p:spPr>
        <p:txBody>
          <a:bodyPr wrap="square" rtlCol="0">
            <a:spAutoFit/>
          </a:bodyPr>
          <a:p>
            <a:r>
              <a:rPr lang="zh-CN" altLang="en-US" sz="2400" b="1">
                <a:solidFill>
                  <a:srgbClr val="C00000"/>
                </a:solidFill>
                <a:latin typeface="+mn-ea"/>
              </a:rPr>
              <a:t>（重点）</a:t>
            </a:r>
            <a:endParaRPr lang="zh-CN" altLang="en-US" sz="2400" b="1">
              <a:solidFill>
                <a:srgbClr val="C00000"/>
              </a:solidFill>
              <a:latin typeface="+mn-ea"/>
            </a:endParaRPr>
          </a:p>
        </p:txBody>
      </p:sp>
      <p:sp>
        <p:nvSpPr>
          <p:cNvPr id="8" name="文本框 7"/>
          <p:cNvSpPr txBox="1"/>
          <p:nvPr/>
        </p:nvSpPr>
        <p:spPr>
          <a:xfrm>
            <a:off x="10267315" y="3609975"/>
            <a:ext cx="1318260" cy="460375"/>
          </a:xfrm>
          <a:prstGeom prst="rect">
            <a:avLst/>
          </a:prstGeom>
          <a:noFill/>
        </p:spPr>
        <p:txBody>
          <a:bodyPr wrap="square" rtlCol="0">
            <a:spAutoFit/>
          </a:bodyPr>
          <a:p>
            <a:r>
              <a:rPr lang="zh-CN" altLang="en-US" sz="2400" b="1">
                <a:solidFill>
                  <a:srgbClr val="C00000"/>
                </a:solidFill>
                <a:latin typeface="+mn-ea"/>
              </a:rPr>
              <a:t>（熟悉）</a:t>
            </a:r>
            <a:endParaRPr lang="zh-CN" altLang="en-US" sz="2400" b="1">
              <a:solidFill>
                <a:srgbClr val="C00000"/>
              </a:solidFill>
              <a:latin typeface="+mn-ea"/>
            </a:endParaRPr>
          </a:p>
        </p:txBody>
      </p:sp>
      <p:sp>
        <p:nvSpPr>
          <p:cNvPr id="2" name="文本框 1"/>
          <p:cNvSpPr txBox="1"/>
          <p:nvPr/>
        </p:nvSpPr>
        <p:spPr>
          <a:xfrm>
            <a:off x="10210800" y="4453255"/>
            <a:ext cx="1430655" cy="460375"/>
          </a:xfrm>
          <a:prstGeom prst="rect">
            <a:avLst/>
          </a:prstGeom>
          <a:noFill/>
        </p:spPr>
        <p:txBody>
          <a:bodyPr wrap="square" rtlCol="0">
            <a:spAutoFit/>
          </a:bodyPr>
          <a:p>
            <a:r>
              <a:rPr lang="zh-CN" altLang="en-US" sz="2400" b="1">
                <a:solidFill>
                  <a:srgbClr val="C00000"/>
                </a:solidFill>
                <a:latin typeface="+mn-ea"/>
              </a:rPr>
              <a:t>（创新题）</a:t>
            </a:r>
            <a:endParaRPr lang="zh-CN" altLang="en-US" sz="2400" b="1">
              <a:solidFill>
                <a:srgbClr val="C00000"/>
              </a:solidFill>
              <a:latin typeface="+mn-ea"/>
            </a:endParaRPr>
          </a:p>
        </p:txBody>
      </p:sp>
      <p:sp>
        <p:nvSpPr>
          <p:cNvPr id="6" name="文本框 5"/>
          <p:cNvSpPr txBox="1"/>
          <p:nvPr/>
        </p:nvSpPr>
        <p:spPr>
          <a:xfrm>
            <a:off x="10211435" y="1906270"/>
            <a:ext cx="1318260" cy="460375"/>
          </a:xfrm>
          <a:prstGeom prst="rect">
            <a:avLst/>
          </a:prstGeom>
          <a:noFill/>
        </p:spPr>
        <p:txBody>
          <a:bodyPr wrap="square" rtlCol="0">
            <a:spAutoFit/>
          </a:bodyPr>
          <a:p>
            <a:r>
              <a:rPr lang="zh-CN" altLang="en-US" sz="2400" b="1">
                <a:solidFill>
                  <a:srgbClr val="C00000"/>
                </a:solidFill>
                <a:latin typeface="+mn-ea"/>
              </a:rPr>
              <a:t>（掌握）</a:t>
            </a:r>
            <a:endParaRPr lang="zh-CN" altLang="en-US" sz="2400" b="1">
              <a:solidFill>
                <a:srgbClr val="C00000"/>
              </a:solidFill>
              <a:latin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3" grpId="0"/>
      <p:bldP spid="4" grpId="0"/>
      <p:bldP spid="8" grpId="0"/>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7800" y="149225"/>
            <a:ext cx="62788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二、铰链四杆机构曲柄存在的条件</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48129" name="矩形 8"/>
          <p:cNvSpPr/>
          <p:nvPr/>
        </p:nvSpPr>
        <p:spPr>
          <a:xfrm>
            <a:off x="177800" y="1055370"/>
            <a:ext cx="782320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2400" dirty="0">
                <a:solidFill>
                  <a:srgbClr val="000000"/>
                </a:solidFill>
                <a:latin typeface="Times New Roman" panose="02020603050405020304" charset="0"/>
                <a:ea typeface="楷体" panose="02010609060101010101" charset="-122"/>
              </a:rPr>
              <a:t>铰链四杆机构有一个曲柄的条件为：</a:t>
            </a:r>
            <a:endParaRPr lang="zh-CN" altLang="zh-CN" sz="2400" dirty="0">
              <a:solidFill>
                <a:srgbClr val="000000"/>
              </a:solidFill>
              <a:latin typeface="Times New Roman" panose="02020603050405020304" charset="0"/>
              <a:ea typeface="楷体" panose="02010609060101010101" charset="-122"/>
            </a:endParaRPr>
          </a:p>
        </p:txBody>
      </p:sp>
      <p:grpSp>
        <p:nvGrpSpPr>
          <p:cNvPr id="3" name="组合 2"/>
          <p:cNvGrpSpPr/>
          <p:nvPr/>
        </p:nvGrpSpPr>
        <p:grpSpPr>
          <a:xfrm>
            <a:off x="1897380" y="2333943"/>
            <a:ext cx="7626350" cy="1468437"/>
            <a:chOff x="1143000" y="2185988"/>
            <a:chExt cx="7626350" cy="2913062"/>
          </a:xfrm>
        </p:grpSpPr>
        <p:grpSp>
          <p:nvGrpSpPr>
            <p:cNvPr id="40978" name="组合 4"/>
            <p:cNvGrpSpPr/>
            <p:nvPr/>
          </p:nvGrpSpPr>
          <p:grpSpPr>
            <a:xfrm>
              <a:off x="1143000" y="2185988"/>
              <a:ext cx="7626350" cy="2913062"/>
              <a:chOff x="1784" y="956"/>
              <a:chExt cx="10626" cy="2368"/>
            </a:xfrm>
          </p:grpSpPr>
          <p:sp>
            <p:nvSpPr>
              <p:cNvPr id="68" name="椭圆 67"/>
              <p:cNvSpPr/>
              <p:nvPr/>
            </p:nvSpPr>
            <p:spPr>
              <a:xfrm>
                <a:off x="1784" y="2350"/>
                <a:ext cx="377" cy="334"/>
              </a:xfrm>
              <a:prstGeom prst="ellipse">
                <a:avLst/>
              </a:prstGeom>
              <a:gradFill flip="none" rotWithShape="1">
                <a:gsLst>
                  <a:gs pos="44000">
                    <a:srgbClr val="0070C0">
                      <a:shade val="30000"/>
                      <a:satMod val="115000"/>
                    </a:srgbClr>
                  </a:gs>
                  <a:gs pos="81000">
                    <a:srgbClr val="0070C0">
                      <a:shade val="67500"/>
                      <a:satMod val="115000"/>
                    </a:srgbClr>
                  </a:gs>
                  <a:gs pos="100000">
                    <a:srgbClr val="0070C0">
                      <a:shade val="100000"/>
                      <a:satMod val="115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6" name="椭圆 35"/>
              <p:cNvSpPr/>
              <p:nvPr/>
            </p:nvSpPr>
            <p:spPr>
              <a:xfrm>
                <a:off x="1791" y="1227"/>
                <a:ext cx="377" cy="334"/>
              </a:xfrm>
              <a:prstGeom prst="ellipse">
                <a:avLst/>
              </a:prstGeom>
              <a:gradFill flip="none" rotWithShape="1">
                <a:gsLst>
                  <a:gs pos="44000">
                    <a:srgbClr val="0070C0">
                      <a:shade val="30000"/>
                      <a:satMod val="115000"/>
                    </a:srgbClr>
                  </a:gs>
                  <a:gs pos="81000">
                    <a:srgbClr val="0070C0">
                      <a:shade val="67500"/>
                      <a:satMod val="115000"/>
                    </a:srgbClr>
                  </a:gs>
                  <a:gs pos="100000">
                    <a:srgbClr val="0070C0">
                      <a:shade val="100000"/>
                      <a:satMod val="115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7" name="圆角矩形 36"/>
              <p:cNvSpPr/>
              <p:nvPr/>
            </p:nvSpPr>
            <p:spPr>
              <a:xfrm>
                <a:off x="1791" y="1161"/>
                <a:ext cx="10509" cy="2163"/>
              </a:xfrm>
              <a:prstGeom prst="roundRect">
                <a:avLst>
                  <a:gd name="adj" fmla="val 7863"/>
                </a:avLst>
              </a:prstGeom>
              <a:gradFill flip="none" rotWithShape="1">
                <a:gsLst>
                  <a:gs pos="0">
                    <a:sysClr val="window" lastClr="FFFFFF">
                      <a:lumMod val="95000"/>
                    </a:sysClr>
                  </a:gs>
                  <a:gs pos="50000">
                    <a:sysClr val="window" lastClr="FFFFFF">
                      <a:lumMod val="85000"/>
                    </a:sysClr>
                  </a:gs>
                  <a:gs pos="100000">
                    <a:sysClr val="window" lastClr="FFFFFF">
                      <a:lumMod val="95000"/>
                      <a:shade val="100000"/>
                      <a:satMod val="115000"/>
                    </a:sysClr>
                  </a:gs>
                </a:gsLst>
                <a:lin ang="5400000" scaled="1"/>
                <a:tileRect/>
              </a:gra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44450" prst="angle"/>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9" name="五边形 4"/>
              <p:cNvSpPr/>
              <p:nvPr/>
            </p:nvSpPr>
            <p:spPr>
              <a:xfrm>
                <a:off x="1784" y="1704"/>
                <a:ext cx="3864" cy="814"/>
              </a:xfrm>
              <a:custGeom>
                <a:avLst/>
                <a:gdLst>
                  <a:gd name="connsiteX0" fmla="*/ 0 w 2448272"/>
                  <a:gd name="connsiteY0" fmla="*/ 0 h 918020"/>
                  <a:gd name="connsiteX1" fmla="*/ 2006227 w 2448272"/>
                  <a:gd name="connsiteY1" fmla="*/ 0 h 918020"/>
                  <a:gd name="connsiteX2" fmla="*/ 2448272 w 2448272"/>
                  <a:gd name="connsiteY2" fmla="*/ 459010 h 918020"/>
                  <a:gd name="connsiteX3" fmla="*/ 2006227 w 2448272"/>
                  <a:gd name="connsiteY3" fmla="*/ 918020 h 918020"/>
                  <a:gd name="connsiteX4" fmla="*/ 0 w 2448272"/>
                  <a:gd name="connsiteY4" fmla="*/ 918020 h 918020"/>
                  <a:gd name="connsiteX5" fmla="*/ 0 w 2448272"/>
                  <a:gd name="connsiteY5" fmla="*/ 0 h 918020"/>
                  <a:gd name="connsiteX0-1" fmla="*/ 0 w 2448272"/>
                  <a:gd name="connsiteY0-2" fmla="*/ 0 h 918020"/>
                  <a:gd name="connsiteX1-3" fmla="*/ 2006227 w 2448272"/>
                  <a:gd name="connsiteY1-4" fmla="*/ 0 h 918020"/>
                  <a:gd name="connsiteX2-5" fmla="*/ 2448272 w 2448272"/>
                  <a:gd name="connsiteY2-6" fmla="*/ 459010 h 918020"/>
                  <a:gd name="connsiteX3-7" fmla="*/ 2006227 w 2448272"/>
                  <a:gd name="connsiteY3-8" fmla="*/ 918020 h 918020"/>
                  <a:gd name="connsiteX4-9" fmla="*/ 0 w 2448272"/>
                  <a:gd name="connsiteY4-10" fmla="*/ 918020 h 918020"/>
                  <a:gd name="connsiteX5-11" fmla="*/ 3008 w 2448272"/>
                  <a:gd name="connsiteY5-12" fmla="*/ 436506 h 918020"/>
                  <a:gd name="connsiteX6" fmla="*/ 0 w 2448272"/>
                  <a:gd name="connsiteY6" fmla="*/ 0 h 918020"/>
                  <a:gd name="connsiteX0-13" fmla="*/ 0 w 2448272"/>
                  <a:gd name="connsiteY0-14" fmla="*/ 0 h 918020"/>
                  <a:gd name="connsiteX1-15" fmla="*/ 2006227 w 2448272"/>
                  <a:gd name="connsiteY1-16" fmla="*/ 0 h 918020"/>
                  <a:gd name="connsiteX2-17" fmla="*/ 2448272 w 2448272"/>
                  <a:gd name="connsiteY2-18" fmla="*/ 459010 h 918020"/>
                  <a:gd name="connsiteX3-19" fmla="*/ 2006227 w 2448272"/>
                  <a:gd name="connsiteY3-20" fmla="*/ 918020 h 918020"/>
                  <a:gd name="connsiteX4-21" fmla="*/ 0 w 2448272"/>
                  <a:gd name="connsiteY4-22" fmla="*/ 918020 h 918020"/>
                  <a:gd name="connsiteX5-23" fmla="*/ 88352 w 2448272"/>
                  <a:gd name="connsiteY5-24" fmla="*/ 436506 h 918020"/>
                  <a:gd name="connsiteX6-25" fmla="*/ 0 w 2448272"/>
                  <a:gd name="connsiteY6-26" fmla="*/ 0 h 918020"/>
                  <a:gd name="connsiteX0-27" fmla="*/ 122121 w 2570393"/>
                  <a:gd name="connsiteY0-28" fmla="*/ 0 h 918020"/>
                  <a:gd name="connsiteX1-29" fmla="*/ 2128348 w 2570393"/>
                  <a:gd name="connsiteY1-30" fmla="*/ 0 h 918020"/>
                  <a:gd name="connsiteX2-31" fmla="*/ 2570393 w 2570393"/>
                  <a:gd name="connsiteY2-32" fmla="*/ 459010 h 918020"/>
                  <a:gd name="connsiteX3-33" fmla="*/ 2128348 w 2570393"/>
                  <a:gd name="connsiteY3-34" fmla="*/ 918020 h 918020"/>
                  <a:gd name="connsiteX4-35" fmla="*/ 122121 w 2570393"/>
                  <a:gd name="connsiteY4-36" fmla="*/ 918020 h 918020"/>
                  <a:gd name="connsiteX5-37" fmla="*/ 210473 w 2570393"/>
                  <a:gd name="connsiteY5-38" fmla="*/ 436506 h 918020"/>
                  <a:gd name="connsiteX6-39" fmla="*/ 122121 w 2570393"/>
                  <a:gd name="connsiteY6-40" fmla="*/ 0 h 918020"/>
                  <a:gd name="connsiteX0-41" fmla="*/ 4076 w 2452348"/>
                  <a:gd name="connsiteY0-42" fmla="*/ 0 h 918020"/>
                  <a:gd name="connsiteX1-43" fmla="*/ 2010303 w 2452348"/>
                  <a:gd name="connsiteY1-44" fmla="*/ 0 h 918020"/>
                  <a:gd name="connsiteX2-45" fmla="*/ 2452348 w 2452348"/>
                  <a:gd name="connsiteY2-46" fmla="*/ 459010 h 918020"/>
                  <a:gd name="connsiteX3-47" fmla="*/ 2010303 w 2452348"/>
                  <a:gd name="connsiteY3-48" fmla="*/ 918020 h 918020"/>
                  <a:gd name="connsiteX4-49" fmla="*/ 4076 w 2452348"/>
                  <a:gd name="connsiteY4-50" fmla="*/ 918020 h 918020"/>
                  <a:gd name="connsiteX5-51" fmla="*/ 92428 w 2452348"/>
                  <a:gd name="connsiteY5-52" fmla="*/ 436506 h 918020"/>
                  <a:gd name="connsiteX6-53" fmla="*/ 4076 w 2452348"/>
                  <a:gd name="connsiteY6-54" fmla="*/ 0 h 918020"/>
                  <a:gd name="connsiteX0-55" fmla="*/ 6458 w 2454730"/>
                  <a:gd name="connsiteY0-56" fmla="*/ 0 h 918020"/>
                  <a:gd name="connsiteX1-57" fmla="*/ 2012685 w 2454730"/>
                  <a:gd name="connsiteY1-58" fmla="*/ 0 h 918020"/>
                  <a:gd name="connsiteX2-59" fmla="*/ 2454730 w 2454730"/>
                  <a:gd name="connsiteY2-60" fmla="*/ 459010 h 918020"/>
                  <a:gd name="connsiteX3-61" fmla="*/ 2012685 w 2454730"/>
                  <a:gd name="connsiteY3-62" fmla="*/ 918020 h 918020"/>
                  <a:gd name="connsiteX4-63" fmla="*/ 6458 w 2454730"/>
                  <a:gd name="connsiteY4-64" fmla="*/ 918020 h 918020"/>
                  <a:gd name="connsiteX5-65" fmla="*/ 94810 w 2454730"/>
                  <a:gd name="connsiteY5-66" fmla="*/ 436506 h 918020"/>
                  <a:gd name="connsiteX6-67" fmla="*/ 6458 w 2454730"/>
                  <a:gd name="connsiteY6-68" fmla="*/ 0 h 918020"/>
                  <a:gd name="connsiteX0-69" fmla="*/ 9649 w 2457921"/>
                  <a:gd name="connsiteY0-70" fmla="*/ 0 h 918020"/>
                  <a:gd name="connsiteX1-71" fmla="*/ 2015876 w 2457921"/>
                  <a:gd name="connsiteY1-72" fmla="*/ 0 h 918020"/>
                  <a:gd name="connsiteX2-73" fmla="*/ 2457921 w 2457921"/>
                  <a:gd name="connsiteY2-74" fmla="*/ 459010 h 918020"/>
                  <a:gd name="connsiteX3-75" fmla="*/ 2015876 w 2457921"/>
                  <a:gd name="connsiteY3-76" fmla="*/ 918020 h 918020"/>
                  <a:gd name="connsiteX4-77" fmla="*/ 9649 w 2457921"/>
                  <a:gd name="connsiteY4-78" fmla="*/ 918020 h 918020"/>
                  <a:gd name="connsiteX5-79" fmla="*/ 49233 w 2457921"/>
                  <a:gd name="connsiteY5-80" fmla="*/ 424314 h 918020"/>
                  <a:gd name="connsiteX6-81" fmla="*/ 9649 w 2457921"/>
                  <a:gd name="connsiteY6-82" fmla="*/ 0 h 918020"/>
                  <a:gd name="connsiteX0-83" fmla="*/ 5965 w 2454237"/>
                  <a:gd name="connsiteY0-84" fmla="*/ 0 h 918020"/>
                  <a:gd name="connsiteX1-85" fmla="*/ 2012192 w 2454237"/>
                  <a:gd name="connsiteY1-86" fmla="*/ 0 h 918020"/>
                  <a:gd name="connsiteX2-87" fmla="*/ 2454237 w 2454237"/>
                  <a:gd name="connsiteY2-88" fmla="*/ 459010 h 918020"/>
                  <a:gd name="connsiteX3-89" fmla="*/ 2012192 w 2454237"/>
                  <a:gd name="connsiteY3-90" fmla="*/ 918020 h 918020"/>
                  <a:gd name="connsiteX4-91" fmla="*/ 5965 w 2454237"/>
                  <a:gd name="connsiteY4-92" fmla="*/ 918020 h 918020"/>
                  <a:gd name="connsiteX5-93" fmla="*/ 106509 w 2454237"/>
                  <a:gd name="connsiteY5-94" fmla="*/ 448698 h 918020"/>
                  <a:gd name="connsiteX6-95" fmla="*/ 5965 w 2454237"/>
                  <a:gd name="connsiteY6-96" fmla="*/ 0 h 9180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2454237" h="918020">
                    <a:moveTo>
                      <a:pt x="5965" y="0"/>
                    </a:moveTo>
                    <a:lnTo>
                      <a:pt x="2012192" y="0"/>
                    </a:lnTo>
                    <a:lnTo>
                      <a:pt x="2454237" y="459010"/>
                    </a:lnTo>
                    <a:lnTo>
                      <a:pt x="2012192" y="918020"/>
                    </a:lnTo>
                    <a:lnTo>
                      <a:pt x="5965" y="918020"/>
                    </a:lnTo>
                    <a:cubicBezTo>
                      <a:pt x="-21073" y="545160"/>
                      <a:pt x="107512" y="594200"/>
                      <a:pt x="106509" y="448698"/>
                    </a:cubicBezTo>
                    <a:cubicBezTo>
                      <a:pt x="105506" y="303196"/>
                      <a:pt x="-29608" y="267422"/>
                      <a:pt x="5965" y="0"/>
                    </a:cubicBezTo>
                    <a:close/>
                  </a:path>
                </a:pathLst>
              </a:custGeom>
              <a:gradFill flip="none" rotWithShape="1">
                <a:gsLst>
                  <a:gs pos="22000">
                    <a:srgbClr val="69D7FF"/>
                  </a:gs>
                  <a:gs pos="9000">
                    <a:srgbClr val="8BE1FF"/>
                  </a:gs>
                  <a:gs pos="0">
                    <a:srgbClr val="0089C0"/>
                  </a:gs>
                  <a:gs pos="83000">
                    <a:srgbClr val="00A4E6"/>
                  </a:gs>
                </a:gsLst>
                <a:lin ang="0" scaled="1"/>
                <a:tileRect/>
              </a:gradFill>
              <a:ln w="25400" cap="flat" cmpd="sng" algn="ctr">
                <a:noFill/>
                <a:prstDash val="solid"/>
              </a:ln>
              <a:effectLst>
                <a:outerShdw blurRad="25400" dist="25400" dir="5400000" algn="t" rotWithShape="0">
                  <a:prstClr val="black">
                    <a:alpha val="23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0" name="五边形 4"/>
              <p:cNvSpPr/>
              <p:nvPr/>
            </p:nvSpPr>
            <p:spPr>
              <a:xfrm>
                <a:off x="1791" y="1744"/>
                <a:ext cx="3866" cy="212"/>
              </a:xfrm>
              <a:custGeom>
                <a:avLst/>
                <a:gdLst>
                  <a:gd name="connsiteX0" fmla="*/ 5965 w 2454237"/>
                  <a:gd name="connsiteY0" fmla="*/ 0 h 497110"/>
                  <a:gd name="connsiteX1" fmla="*/ 2012192 w 2454237"/>
                  <a:gd name="connsiteY1" fmla="*/ 0 h 497110"/>
                  <a:gd name="connsiteX2" fmla="*/ 2454237 w 2454237"/>
                  <a:gd name="connsiteY2" fmla="*/ 459010 h 497110"/>
                  <a:gd name="connsiteX3" fmla="*/ 1820645 w 2454237"/>
                  <a:gd name="connsiteY3" fmla="*/ 370110 h 497110"/>
                  <a:gd name="connsiteX4" fmla="*/ 100677 w 2454237"/>
                  <a:gd name="connsiteY4" fmla="*/ 497110 h 497110"/>
                  <a:gd name="connsiteX5" fmla="*/ 106509 w 2454237"/>
                  <a:gd name="connsiteY5" fmla="*/ 448698 h 497110"/>
                  <a:gd name="connsiteX6" fmla="*/ 5965 w 2454237"/>
                  <a:gd name="connsiteY6" fmla="*/ 0 h 497110"/>
                  <a:gd name="connsiteX0-1" fmla="*/ 5965 w 2454237"/>
                  <a:gd name="connsiteY0-2" fmla="*/ 0 h 497110"/>
                  <a:gd name="connsiteX1-3" fmla="*/ 2012192 w 2454237"/>
                  <a:gd name="connsiteY1-4" fmla="*/ 0 h 497110"/>
                  <a:gd name="connsiteX2-5" fmla="*/ 2454237 w 2454237"/>
                  <a:gd name="connsiteY2-6" fmla="*/ 459010 h 497110"/>
                  <a:gd name="connsiteX3-7" fmla="*/ 1820645 w 2454237"/>
                  <a:gd name="connsiteY3-8" fmla="*/ 370110 h 497110"/>
                  <a:gd name="connsiteX4-9" fmla="*/ 100677 w 2454237"/>
                  <a:gd name="connsiteY4-10" fmla="*/ 497110 h 497110"/>
                  <a:gd name="connsiteX5-11" fmla="*/ 106509 w 2454237"/>
                  <a:gd name="connsiteY5-12" fmla="*/ 448698 h 497110"/>
                  <a:gd name="connsiteX6-13" fmla="*/ 5965 w 2454237"/>
                  <a:gd name="connsiteY6-14" fmla="*/ 0 h 497110"/>
                  <a:gd name="connsiteX0-15" fmla="*/ 5965 w 2454237"/>
                  <a:gd name="connsiteY0-16" fmla="*/ 0 h 497110"/>
                  <a:gd name="connsiteX1-17" fmla="*/ 2012192 w 2454237"/>
                  <a:gd name="connsiteY1-18" fmla="*/ 0 h 497110"/>
                  <a:gd name="connsiteX2-19" fmla="*/ 2454237 w 2454237"/>
                  <a:gd name="connsiteY2-20" fmla="*/ 459010 h 497110"/>
                  <a:gd name="connsiteX3-21" fmla="*/ 1769845 w 2454237"/>
                  <a:gd name="connsiteY3-22" fmla="*/ 319310 h 497110"/>
                  <a:gd name="connsiteX4-23" fmla="*/ 100677 w 2454237"/>
                  <a:gd name="connsiteY4-24" fmla="*/ 497110 h 497110"/>
                  <a:gd name="connsiteX5-25" fmla="*/ 106509 w 2454237"/>
                  <a:gd name="connsiteY5-26" fmla="*/ 448698 h 497110"/>
                  <a:gd name="connsiteX6-27" fmla="*/ 5965 w 2454237"/>
                  <a:gd name="connsiteY6-28" fmla="*/ 0 h 497110"/>
                  <a:gd name="connsiteX0-29" fmla="*/ 5965 w 2454237"/>
                  <a:gd name="connsiteY0-30" fmla="*/ 0 h 504553"/>
                  <a:gd name="connsiteX1-31" fmla="*/ 2012192 w 2454237"/>
                  <a:gd name="connsiteY1-32" fmla="*/ 0 h 504553"/>
                  <a:gd name="connsiteX2-33" fmla="*/ 2454237 w 2454237"/>
                  <a:gd name="connsiteY2-34" fmla="*/ 459010 h 504553"/>
                  <a:gd name="connsiteX3-35" fmla="*/ 1769845 w 2454237"/>
                  <a:gd name="connsiteY3-36" fmla="*/ 319310 h 504553"/>
                  <a:gd name="connsiteX4-37" fmla="*/ 100677 w 2454237"/>
                  <a:gd name="connsiteY4-38" fmla="*/ 497110 h 504553"/>
                  <a:gd name="connsiteX5-39" fmla="*/ 106509 w 2454237"/>
                  <a:gd name="connsiteY5-40" fmla="*/ 448698 h 504553"/>
                  <a:gd name="connsiteX6-41" fmla="*/ 5965 w 2454237"/>
                  <a:gd name="connsiteY6-42" fmla="*/ 0 h 5045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454237" h="504553">
                    <a:moveTo>
                      <a:pt x="5965" y="0"/>
                    </a:moveTo>
                    <a:lnTo>
                      <a:pt x="2012192" y="0"/>
                    </a:lnTo>
                    <a:lnTo>
                      <a:pt x="2454237" y="459010"/>
                    </a:lnTo>
                    <a:cubicBezTo>
                      <a:pt x="2422313" y="520695"/>
                      <a:pt x="2162105" y="312960"/>
                      <a:pt x="1769845" y="319310"/>
                    </a:cubicBezTo>
                    <a:cubicBezTo>
                      <a:pt x="1377585" y="325660"/>
                      <a:pt x="805466" y="547512"/>
                      <a:pt x="100677" y="497110"/>
                    </a:cubicBezTo>
                    <a:cubicBezTo>
                      <a:pt x="104556" y="483418"/>
                      <a:pt x="106640" y="467721"/>
                      <a:pt x="106509" y="448698"/>
                    </a:cubicBezTo>
                    <a:cubicBezTo>
                      <a:pt x="105506" y="303196"/>
                      <a:pt x="-29608" y="267422"/>
                      <a:pt x="5965" y="0"/>
                    </a:cubicBezTo>
                    <a:close/>
                  </a:path>
                </a:pathLst>
              </a:custGeom>
              <a:solidFill>
                <a:srgbClr val="FFFFFF">
                  <a:alpha val="18039"/>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cxnSp>
            <p:nvCxnSpPr>
              <p:cNvPr id="40989" name="直接连接符 55"/>
              <p:cNvCxnSpPr/>
              <p:nvPr/>
            </p:nvCxnSpPr>
            <p:spPr>
              <a:xfrm>
                <a:off x="1945" y="956"/>
                <a:ext cx="10426" cy="0"/>
              </a:xfrm>
              <a:prstGeom prst="line">
                <a:avLst/>
              </a:prstGeom>
              <a:ln w="12700" cap="flat" cmpd="sng">
                <a:solidFill>
                  <a:srgbClr val="A6A6A6"/>
                </a:solidFill>
                <a:prstDash val="dash"/>
                <a:headEnd type="none" w="med" len="med"/>
                <a:tailEnd type="none" w="med" len="med"/>
              </a:ln>
              <a:effectLst>
                <a:outerShdw dist="12700" dir="5400000" algn="t" rotWithShape="0">
                  <a:srgbClr val="FFFFFF"/>
                </a:outerShdw>
              </a:effectLst>
            </p:spPr>
          </p:cxnSp>
          <p:cxnSp>
            <p:nvCxnSpPr>
              <p:cNvPr id="40990" name="直接连接符 56"/>
              <p:cNvCxnSpPr/>
              <p:nvPr/>
            </p:nvCxnSpPr>
            <p:spPr>
              <a:xfrm>
                <a:off x="1984" y="2899"/>
                <a:ext cx="10426" cy="0"/>
              </a:xfrm>
              <a:prstGeom prst="line">
                <a:avLst/>
              </a:prstGeom>
              <a:ln w="12700" cap="flat" cmpd="sng">
                <a:solidFill>
                  <a:srgbClr val="A6A6A6"/>
                </a:solidFill>
                <a:prstDash val="dash"/>
                <a:headEnd type="none" w="med" len="med"/>
                <a:tailEnd type="none" w="med" len="med"/>
              </a:ln>
              <a:effectLst>
                <a:outerShdw dist="12700" dir="5400000" algn="t" rotWithShape="0">
                  <a:srgbClr val="FFFFFF"/>
                </a:outerShdw>
              </a:effectLst>
            </p:spPr>
          </p:cxnSp>
        </p:grpSp>
        <p:sp>
          <p:nvSpPr>
            <p:cNvPr id="40979" name="矩形 8"/>
            <p:cNvSpPr/>
            <p:nvPr/>
          </p:nvSpPr>
          <p:spPr>
            <a:xfrm>
              <a:off x="3776663" y="2379718"/>
              <a:ext cx="4794250" cy="237831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楷体" panose="02010609060101010101" charset="-122"/>
                  <a:ea typeface="楷体" panose="02010609060101010101" charset="-122"/>
                </a:rPr>
                <a:t>    </a:t>
              </a:r>
              <a:r>
                <a:rPr lang="zh-CN" altLang="en-US" sz="2400" dirty="0">
                  <a:solidFill>
                    <a:srgbClr val="000000"/>
                  </a:solidFill>
                  <a:latin typeface="楷体" panose="02010609060101010101" charset="-122"/>
                  <a:ea typeface="楷体" panose="02010609060101010101" charset="-122"/>
                </a:rPr>
                <a:t>① 最短杆与最长杆长度之和应小于或等于其余两杆长度之和。</a:t>
              </a:r>
              <a:endParaRPr lang="zh-CN" altLang="en-US" sz="2400" dirty="0">
                <a:solidFill>
                  <a:srgbClr val="000000"/>
                </a:solidFill>
                <a:latin typeface="楷体" panose="02010609060101010101" charset="-122"/>
                <a:ea typeface="楷体" panose="02010609060101010101" charset="-122"/>
              </a:endParaRPr>
            </a:p>
          </p:txBody>
        </p:sp>
      </p:grpSp>
      <p:grpSp>
        <p:nvGrpSpPr>
          <p:cNvPr id="6" name="组合 5"/>
          <p:cNvGrpSpPr/>
          <p:nvPr/>
        </p:nvGrpSpPr>
        <p:grpSpPr>
          <a:xfrm>
            <a:off x="1925003" y="4270375"/>
            <a:ext cx="7626350" cy="1468438"/>
            <a:chOff x="1143000" y="2185988"/>
            <a:chExt cx="7626350" cy="2913062"/>
          </a:xfrm>
        </p:grpSpPr>
        <p:grpSp>
          <p:nvGrpSpPr>
            <p:cNvPr id="40965" name="组合 4"/>
            <p:cNvGrpSpPr/>
            <p:nvPr/>
          </p:nvGrpSpPr>
          <p:grpSpPr>
            <a:xfrm>
              <a:off x="1143000" y="2185988"/>
              <a:ext cx="7626350" cy="2913062"/>
              <a:chOff x="1784" y="956"/>
              <a:chExt cx="10626" cy="2368"/>
            </a:xfrm>
          </p:grpSpPr>
          <p:sp>
            <p:nvSpPr>
              <p:cNvPr id="7" name="椭圆 6"/>
              <p:cNvSpPr/>
              <p:nvPr/>
            </p:nvSpPr>
            <p:spPr>
              <a:xfrm>
                <a:off x="1784" y="2350"/>
                <a:ext cx="377" cy="334"/>
              </a:xfrm>
              <a:prstGeom prst="ellipse">
                <a:avLst/>
              </a:prstGeom>
              <a:gradFill flip="none" rotWithShape="1">
                <a:gsLst>
                  <a:gs pos="44000">
                    <a:srgbClr val="0070C0">
                      <a:shade val="30000"/>
                      <a:satMod val="115000"/>
                    </a:srgbClr>
                  </a:gs>
                  <a:gs pos="81000">
                    <a:srgbClr val="0070C0">
                      <a:shade val="67500"/>
                      <a:satMod val="115000"/>
                    </a:srgbClr>
                  </a:gs>
                  <a:gs pos="100000">
                    <a:srgbClr val="0070C0">
                      <a:shade val="100000"/>
                      <a:satMod val="115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椭圆 7"/>
              <p:cNvSpPr/>
              <p:nvPr/>
            </p:nvSpPr>
            <p:spPr>
              <a:xfrm>
                <a:off x="1791" y="1227"/>
                <a:ext cx="377" cy="334"/>
              </a:xfrm>
              <a:prstGeom prst="ellipse">
                <a:avLst/>
              </a:prstGeom>
              <a:gradFill flip="none" rotWithShape="1">
                <a:gsLst>
                  <a:gs pos="44000">
                    <a:srgbClr val="0070C0">
                      <a:shade val="30000"/>
                      <a:satMod val="115000"/>
                    </a:srgbClr>
                  </a:gs>
                  <a:gs pos="81000">
                    <a:srgbClr val="0070C0">
                      <a:shade val="67500"/>
                      <a:satMod val="115000"/>
                    </a:srgbClr>
                  </a:gs>
                  <a:gs pos="100000">
                    <a:srgbClr val="0070C0">
                      <a:shade val="100000"/>
                      <a:satMod val="115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圆角矩形 8"/>
              <p:cNvSpPr/>
              <p:nvPr/>
            </p:nvSpPr>
            <p:spPr>
              <a:xfrm>
                <a:off x="1791" y="1161"/>
                <a:ext cx="10509" cy="2163"/>
              </a:xfrm>
              <a:prstGeom prst="roundRect">
                <a:avLst>
                  <a:gd name="adj" fmla="val 7863"/>
                </a:avLst>
              </a:prstGeom>
              <a:gradFill flip="none" rotWithShape="1">
                <a:gsLst>
                  <a:gs pos="0">
                    <a:sysClr val="window" lastClr="FFFFFF">
                      <a:lumMod val="95000"/>
                    </a:sysClr>
                  </a:gs>
                  <a:gs pos="50000">
                    <a:sysClr val="window" lastClr="FFFFFF">
                      <a:lumMod val="85000"/>
                    </a:sysClr>
                  </a:gs>
                  <a:gs pos="100000">
                    <a:sysClr val="window" lastClr="FFFFFF">
                      <a:lumMod val="95000"/>
                      <a:shade val="100000"/>
                      <a:satMod val="115000"/>
                    </a:sysClr>
                  </a:gs>
                </a:gsLst>
                <a:lin ang="5400000" scaled="1"/>
                <a:tileRect/>
              </a:gra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44450" prst="angle"/>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五边形 4"/>
              <p:cNvSpPr/>
              <p:nvPr/>
            </p:nvSpPr>
            <p:spPr>
              <a:xfrm>
                <a:off x="1784" y="1704"/>
                <a:ext cx="3864" cy="814"/>
              </a:xfrm>
              <a:custGeom>
                <a:avLst/>
                <a:gdLst>
                  <a:gd name="connsiteX0" fmla="*/ 0 w 2448272"/>
                  <a:gd name="connsiteY0" fmla="*/ 0 h 918020"/>
                  <a:gd name="connsiteX1" fmla="*/ 2006227 w 2448272"/>
                  <a:gd name="connsiteY1" fmla="*/ 0 h 918020"/>
                  <a:gd name="connsiteX2" fmla="*/ 2448272 w 2448272"/>
                  <a:gd name="connsiteY2" fmla="*/ 459010 h 918020"/>
                  <a:gd name="connsiteX3" fmla="*/ 2006227 w 2448272"/>
                  <a:gd name="connsiteY3" fmla="*/ 918020 h 918020"/>
                  <a:gd name="connsiteX4" fmla="*/ 0 w 2448272"/>
                  <a:gd name="connsiteY4" fmla="*/ 918020 h 918020"/>
                  <a:gd name="connsiteX5" fmla="*/ 0 w 2448272"/>
                  <a:gd name="connsiteY5" fmla="*/ 0 h 918020"/>
                  <a:gd name="connsiteX0-1" fmla="*/ 0 w 2448272"/>
                  <a:gd name="connsiteY0-2" fmla="*/ 0 h 918020"/>
                  <a:gd name="connsiteX1-3" fmla="*/ 2006227 w 2448272"/>
                  <a:gd name="connsiteY1-4" fmla="*/ 0 h 918020"/>
                  <a:gd name="connsiteX2-5" fmla="*/ 2448272 w 2448272"/>
                  <a:gd name="connsiteY2-6" fmla="*/ 459010 h 918020"/>
                  <a:gd name="connsiteX3-7" fmla="*/ 2006227 w 2448272"/>
                  <a:gd name="connsiteY3-8" fmla="*/ 918020 h 918020"/>
                  <a:gd name="connsiteX4-9" fmla="*/ 0 w 2448272"/>
                  <a:gd name="connsiteY4-10" fmla="*/ 918020 h 918020"/>
                  <a:gd name="connsiteX5-11" fmla="*/ 3008 w 2448272"/>
                  <a:gd name="connsiteY5-12" fmla="*/ 436506 h 918020"/>
                  <a:gd name="connsiteX6" fmla="*/ 0 w 2448272"/>
                  <a:gd name="connsiteY6" fmla="*/ 0 h 918020"/>
                  <a:gd name="connsiteX0-13" fmla="*/ 0 w 2448272"/>
                  <a:gd name="connsiteY0-14" fmla="*/ 0 h 918020"/>
                  <a:gd name="connsiteX1-15" fmla="*/ 2006227 w 2448272"/>
                  <a:gd name="connsiteY1-16" fmla="*/ 0 h 918020"/>
                  <a:gd name="connsiteX2-17" fmla="*/ 2448272 w 2448272"/>
                  <a:gd name="connsiteY2-18" fmla="*/ 459010 h 918020"/>
                  <a:gd name="connsiteX3-19" fmla="*/ 2006227 w 2448272"/>
                  <a:gd name="connsiteY3-20" fmla="*/ 918020 h 918020"/>
                  <a:gd name="connsiteX4-21" fmla="*/ 0 w 2448272"/>
                  <a:gd name="connsiteY4-22" fmla="*/ 918020 h 918020"/>
                  <a:gd name="connsiteX5-23" fmla="*/ 88352 w 2448272"/>
                  <a:gd name="connsiteY5-24" fmla="*/ 436506 h 918020"/>
                  <a:gd name="connsiteX6-25" fmla="*/ 0 w 2448272"/>
                  <a:gd name="connsiteY6-26" fmla="*/ 0 h 918020"/>
                  <a:gd name="connsiteX0-27" fmla="*/ 122121 w 2570393"/>
                  <a:gd name="connsiteY0-28" fmla="*/ 0 h 918020"/>
                  <a:gd name="connsiteX1-29" fmla="*/ 2128348 w 2570393"/>
                  <a:gd name="connsiteY1-30" fmla="*/ 0 h 918020"/>
                  <a:gd name="connsiteX2-31" fmla="*/ 2570393 w 2570393"/>
                  <a:gd name="connsiteY2-32" fmla="*/ 459010 h 918020"/>
                  <a:gd name="connsiteX3-33" fmla="*/ 2128348 w 2570393"/>
                  <a:gd name="connsiteY3-34" fmla="*/ 918020 h 918020"/>
                  <a:gd name="connsiteX4-35" fmla="*/ 122121 w 2570393"/>
                  <a:gd name="connsiteY4-36" fmla="*/ 918020 h 918020"/>
                  <a:gd name="connsiteX5-37" fmla="*/ 210473 w 2570393"/>
                  <a:gd name="connsiteY5-38" fmla="*/ 436506 h 918020"/>
                  <a:gd name="connsiteX6-39" fmla="*/ 122121 w 2570393"/>
                  <a:gd name="connsiteY6-40" fmla="*/ 0 h 918020"/>
                  <a:gd name="connsiteX0-41" fmla="*/ 4076 w 2452348"/>
                  <a:gd name="connsiteY0-42" fmla="*/ 0 h 918020"/>
                  <a:gd name="connsiteX1-43" fmla="*/ 2010303 w 2452348"/>
                  <a:gd name="connsiteY1-44" fmla="*/ 0 h 918020"/>
                  <a:gd name="connsiteX2-45" fmla="*/ 2452348 w 2452348"/>
                  <a:gd name="connsiteY2-46" fmla="*/ 459010 h 918020"/>
                  <a:gd name="connsiteX3-47" fmla="*/ 2010303 w 2452348"/>
                  <a:gd name="connsiteY3-48" fmla="*/ 918020 h 918020"/>
                  <a:gd name="connsiteX4-49" fmla="*/ 4076 w 2452348"/>
                  <a:gd name="connsiteY4-50" fmla="*/ 918020 h 918020"/>
                  <a:gd name="connsiteX5-51" fmla="*/ 92428 w 2452348"/>
                  <a:gd name="connsiteY5-52" fmla="*/ 436506 h 918020"/>
                  <a:gd name="connsiteX6-53" fmla="*/ 4076 w 2452348"/>
                  <a:gd name="connsiteY6-54" fmla="*/ 0 h 918020"/>
                  <a:gd name="connsiteX0-55" fmla="*/ 6458 w 2454730"/>
                  <a:gd name="connsiteY0-56" fmla="*/ 0 h 918020"/>
                  <a:gd name="connsiteX1-57" fmla="*/ 2012685 w 2454730"/>
                  <a:gd name="connsiteY1-58" fmla="*/ 0 h 918020"/>
                  <a:gd name="connsiteX2-59" fmla="*/ 2454730 w 2454730"/>
                  <a:gd name="connsiteY2-60" fmla="*/ 459010 h 918020"/>
                  <a:gd name="connsiteX3-61" fmla="*/ 2012685 w 2454730"/>
                  <a:gd name="connsiteY3-62" fmla="*/ 918020 h 918020"/>
                  <a:gd name="connsiteX4-63" fmla="*/ 6458 w 2454730"/>
                  <a:gd name="connsiteY4-64" fmla="*/ 918020 h 918020"/>
                  <a:gd name="connsiteX5-65" fmla="*/ 94810 w 2454730"/>
                  <a:gd name="connsiteY5-66" fmla="*/ 436506 h 918020"/>
                  <a:gd name="connsiteX6-67" fmla="*/ 6458 w 2454730"/>
                  <a:gd name="connsiteY6-68" fmla="*/ 0 h 918020"/>
                  <a:gd name="connsiteX0-69" fmla="*/ 9649 w 2457921"/>
                  <a:gd name="connsiteY0-70" fmla="*/ 0 h 918020"/>
                  <a:gd name="connsiteX1-71" fmla="*/ 2015876 w 2457921"/>
                  <a:gd name="connsiteY1-72" fmla="*/ 0 h 918020"/>
                  <a:gd name="connsiteX2-73" fmla="*/ 2457921 w 2457921"/>
                  <a:gd name="connsiteY2-74" fmla="*/ 459010 h 918020"/>
                  <a:gd name="connsiteX3-75" fmla="*/ 2015876 w 2457921"/>
                  <a:gd name="connsiteY3-76" fmla="*/ 918020 h 918020"/>
                  <a:gd name="connsiteX4-77" fmla="*/ 9649 w 2457921"/>
                  <a:gd name="connsiteY4-78" fmla="*/ 918020 h 918020"/>
                  <a:gd name="connsiteX5-79" fmla="*/ 49233 w 2457921"/>
                  <a:gd name="connsiteY5-80" fmla="*/ 424314 h 918020"/>
                  <a:gd name="connsiteX6-81" fmla="*/ 9649 w 2457921"/>
                  <a:gd name="connsiteY6-82" fmla="*/ 0 h 918020"/>
                  <a:gd name="connsiteX0-83" fmla="*/ 5965 w 2454237"/>
                  <a:gd name="connsiteY0-84" fmla="*/ 0 h 918020"/>
                  <a:gd name="connsiteX1-85" fmla="*/ 2012192 w 2454237"/>
                  <a:gd name="connsiteY1-86" fmla="*/ 0 h 918020"/>
                  <a:gd name="connsiteX2-87" fmla="*/ 2454237 w 2454237"/>
                  <a:gd name="connsiteY2-88" fmla="*/ 459010 h 918020"/>
                  <a:gd name="connsiteX3-89" fmla="*/ 2012192 w 2454237"/>
                  <a:gd name="connsiteY3-90" fmla="*/ 918020 h 918020"/>
                  <a:gd name="connsiteX4-91" fmla="*/ 5965 w 2454237"/>
                  <a:gd name="connsiteY4-92" fmla="*/ 918020 h 918020"/>
                  <a:gd name="connsiteX5-93" fmla="*/ 106509 w 2454237"/>
                  <a:gd name="connsiteY5-94" fmla="*/ 448698 h 918020"/>
                  <a:gd name="connsiteX6-95" fmla="*/ 5965 w 2454237"/>
                  <a:gd name="connsiteY6-96" fmla="*/ 0 h 9180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2454237" h="918020">
                    <a:moveTo>
                      <a:pt x="5965" y="0"/>
                    </a:moveTo>
                    <a:lnTo>
                      <a:pt x="2012192" y="0"/>
                    </a:lnTo>
                    <a:lnTo>
                      <a:pt x="2454237" y="459010"/>
                    </a:lnTo>
                    <a:lnTo>
                      <a:pt x="2012192" y="918020"/>
                    </a:lnTo>
                    <a:lnTo>
                      <a:pt x="5965" y="918020"/>
                    </a:lnTo>
                    <a:cubicBezTo>
                      <a:pt x="-21073" y="545160"/>
                      <a:pt x="107512" y="594200"/>
                      <a:pt x="106509" y="448698"/>
                    </a:cubicBezTo>
                    <a:cubicBezTo>
                      <a:pt x="105506" y="303196"/>
                      <a:pt x="-29608" y="267422"/>
                      <a:pt x="5965" y="0"/>
                    </a:cubicBezTo>
                    <a:close/>
                  </a:path>
                </a:pathLst>
              </a:custGeom>
              <a:gradFill flip="none" rotWithShape="1">
                <a:gsLst>
                  <a:gs pos="22000">
                    <a:srgbClr val="69D7FF"/>
                  </a:gs>
                  <a:gs pos="9000">
                    <a:srgbClr val="8BE1FF"/>
                  </a:gs>
                  <a:gs pos="0">
                    <a:srgbClr val="0089C0"/>
                  </a:gs>
                  <a:gs pos="83000">
                    <a:srgbClr val="00A4E6"/>
                  </a:gs>
                </a:gsLst>
                <a:lin ang="0" scaled="1"/>
                <a:tileRect/>
              </a:gradFill>
              <a:ln w="25400" cap="flat" cmpd="sng" algn="ctr">
                <a:noFill/>
                <a:prstDash val="solid"/>
              </a:ln>
              <a:effectLst>
                <a:outerShdw blurRad="25400" dist="25400" dir="5400000" algn="t" rotWithShape="0">
                  <a:prstClr val="black">
                    <a:alpha val="23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五边形 4"/>
              <p:cNvSpPr/>
              <p:nvPr/>
            </p:nvSpPr>
            <p:spPr>
              <a:xfrm>
                <a:off x="1791" y="1744"/>
                <a:ext cx="3866" cy="212"/>
              </a:xfrm>
              <a:custGeom>
                <a:avLst/>
                <a:gdLst>
                  <a:gd name="connsiteX0" fmla="*/ 5965 w 2454237"/>
                  <a:gd name="connsiteY0" fmla="*/ 0 h 497110"/>
                  <a:gd name="connsiteX1" fmla="*/ 2012192 w 2454237"/>
                  <a:gd name="connsiteY1" fmla="*/ 0 h 497110"/>
                  <a:gd name="connsiteX2" fmla="*/ 2454237 w 2454237"/>
                  <a:gd name="connsiteY2" fmla="*/ 459010 h 497110"/>
                  <a:gd name="connsiteX3" fmla="*/ 1820645 w 2454237"/>
                  <a:gd name="connsiteY3" fmla="*/ 370110 h 497110"/>
                  <a:gd name="connsiteX4" fmla="*/ 100677 w 2454237"/>
                  <a:gd name="connsiteY4" fmla="*/ 497110 h 497110"/>
                  <a:gd name="connsiteX5" fmla="*/ 106509 w 2454237"/>
                  <a:gd name="connsiteY5" fmla="*/ 448698 h 497110"/>
                  <a:gd name="connsiteX6" fmla="*/ 5965 w 2454237"/>
                  <a:gd name="connsiteY6" fmla="*/ 0 h 497110"/>
                  <a:gd name="connsiteX0-1" fmla="*/ 5965 w 2454237"/>
                  <a:gd name="connsiteY0-2" fmla="*/ 0 h 497110"/>
                  <a:gd name="connsiteX1-3" fmla="*/ 2012192 w 2454237"/>
                  <a:gd name="connsiteY1-4" fmla="*/ 0 h 497110"/>
                  <a:gd name="connsiteX2-5" fmla="*/ 2454237 w 2454237"/>
                  <a:gd name="connsiteY2-6" fmla="*/ 459010 h 497110"/>
                  <a:gd name="connsiteX3-7" fmla="*/ 1820645 w 2454237"/>
                  <a:gd name="connsiteY3-8" fmla="*/ 370110 h 497110"/>
                  <a:gd name="connsiteX4-9" fmla="*/ 100677 w 2454237"/>
                  <a:gd name="connsiteY4-10" fmla="*/ 497110 h 497110"/>
                  <a:gd name="connsiteX5-11" fmla="*/ 106509 w 2454237"/>
                  <a:gd name="connsiteY5-12" fmla="*/ 448698 h 497110"/>
                  <a:gd name="connsiteX6-13" fmla="*/ 5965 w 2454237"/>
                  <a:gd name="connsiteY6-14" fmla="*/ 0 h 497110"/>
                  <a:gd name="connsiteX0-15" fmla="*/ 5965 w 2454237"/>
                  <a:gd name="connsiteY0-16" fmla="*/ 0 h 497110"/>
                  <a:gd name="connsiteX1-17" fmla="*/ 2012192 w 2454237"/>
                  <a:gd name="connsiteY1-18" fmla="*/ 0 h 497110"/>
                  <a:gd name="connsiteX2-19" fmla="*/ 2454237 w 2454237"/>
                  <a:gd name="connsiteY2-20" fmla="*/ 459010 h 497110"/>
                  <a:gd name="connsiteX3-21" fmla="*/ 1769845 w 2454237"/>
                  <a:gd name="connsiteY3-22" fmla="*/ 319310 h 497110"/>
                  <a:gd name="connsiteX4-23" fmla="*/ 100677 w 2454237"/>
                  <a:gd name="connsiteY4-24" fmla="*/ 497110 h 497110"/>
                  <a:gd name="connsiteX5-25" fmla="*/ 106509 w 2454237"/>
                  <a:gd name="connsiteY5-26" fmla="*/ 448698 h 497110"/>
                  <a:gd name="connsiteX6-27" fmla="*/ 5965 w 2454237"/>
                  <a:gd name="connsiteY6-28" fmla="*/ 0 h 497110"/>
                  <a:gd name="connsiteX0-29" fmla="*/ 5965 w 2454237"/>
                  <a:gd name="connsiteY0-30" fmla="*/ 0 h 504553"/>
                  <a:gd name="connsiteX1-31" fmla="*/ 2012192 w 2454237"/>
                  <a:gd name="connsiteY1-32" fmla="*/ 0 h 504553"/>
                  <a:gd name="connsiteX2-33" fmla="*/ 2454237 w 2454237"/>
                  <a:gd name="connsiteY2-34" fmla="*/ 459010 h 504553"/>
                  <a:gd name="connsiteX3-35" fmla="*/ 1769845 w 2454237"/>
                  <a:gd name="connsiteY3-36" fmla="*/ 319310 h 504553"/>
                  <a:gd name="connsiteX4-37" fmla="*/ 100677 w 2454237"/>
                  <a:gd name="connsiteY4-38" fmla="*/ 497110 h 504553"/>
                  <a:gd name="connsiteX5-39" fmla="*/ 106509 w 2454237"/>
                  <a:gd name="connsiteY5-40" fmla="*/ 448698 h 504553"/>
                  <a:gd name="connsiteX6-41" fmla="*/ 5965 w 2454237"/>
                  <a:gd name="connsiteY6-42" fmla="*/ 0 h 5045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454237" h="504553">
                    <a:moveTo>
                      <a:pt x="5965" y="0"/>
                    </a:moveTo>
                    <a:lnTo>
                      <a:pt x="2012192" y="0"/>
                    </a:lnTo>
                    <a:lnTo>
                      <a:pt x="2454237" y="459010"/>
                    </a:lnTo>
                    <a:cubicBezTo>
                      <a:pt x="2422313" y="520695"/>
                      <a:pt x="2162105" y="312960"/>
                      <a:pt x="1769845" y="319310"/>
                    </a:cubicBezTo>
                    <a:cubicBezTo>
                      <a:pt x="1377585" y="325660"/>
                      <a:pt x="805466" y="547512"/>
                      <a:pt x="100677" y="497110"/>
                    </a:cubicBezTo>
                    <a:cubicBezTo>
                      <a:pt x="104556" y="483418"/>
                      <a:pt x="106640" y="467721"/>
                      <a:pt x="106509" y="448698"/>
                    </a:cubicBezTo>
                    <a:cubicBezTo>
                      <a:pt x="105506" y="303196"/>
                      <a:pt x="-29608" y="267422"/>
                      <a:pt x="5965" y="0"/>
                    </a:cubicBezTo>
                    <a:close/>
                  </a:path>
                </a:pathLst>
              </a:custGeom>
              <a:solidFill>
                <a:srgbClr val="FFFFFF">
                  <a:alpha val="18039"/>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cxnSp>
            <p:nvCxnSpPr>
              <p:cNvPr id="40976" name="直接连接符 55"/>
              <p:cNvCxnSpPr/>
              <p:nvPr/>
            </p:nvCxnSpPr>
            <p:spPr>
              <a:xfrm>
                <a:off x="1945" y="956"/>
                <a:ext cx="10426" cy="0"/>
              </a:xfrm>
              <a:prstGeom prst="line">
                <a:avLst/>
              </a:prstGeom>
              <a:ln w="12700" cap="flat" cmpd="sng">
                <a:solidFill>
                  <a:srgbClr val="A6A6A6"/>
                </a:solidFill>
                <a:prstDash val="dash"/>
                <a:headEnd type="none" w="med" len="med"/>
                <a:tailEnd type="none" w="med" len="med"/>
              </a:ln>
              <a:effectLst>
                <a:outerShdw dist="12700" dir="5400000" algn="t" rotWithShape="0">
                  <a:srgbClr val="FFFFFF"/>
                </a:outerShdw>
              </a:effectLst>
            </p:spPr>
          </p:cxnSp>
          <p:cxnSp>
            <p:nvCxnSpPr>
              <p:cNvPr id="40977" name="直接连接符 56"/>
              <p:cNvCxnSpPr/>
              <p:nvPr/>
            </p:nvCxnSpPr>
            <p:spPr>
              <a:xfrm>
                <a:off x="1984" y="2899"/>
                <a:ext cx="10426" cy="0"/>
              </a:xfrm>
              <a:prstGeom prst="line">
                <a:avLst/>
              </a:prstGeom>
              <a:ln w="12700" cap="flat" cmpd="sng">
                <a:solidFill>
                  <a:srgbClr val="A6A6A6"/>
                </a:solidFill>
                <a:prstDash val="dash"/>
                <a:headEnd type="none" w="med" len="med"/>
                <a:tailEnd type="none" w="med" len="med"/>
              </a:ln>
              <a:effectLst>
                <a:outerShdw dist="12700" dir="5400000" algn="t" rotWithShape="0">
                  <a:srgbClr val="FFFFFF"/>
                </a:outerShdw>
              </a:effectLst>
            </p:spPr>
          </p:cxnSp>
        </p:grpSp>
        <p:sp>
          <p:nvSpPr>
            <p:cNvPr id="40966" name="矩形 8"/>
            <p:cNvSpPr/>
            <p:nvPr/>
          </p:nvSpPr>
          <p:spPr>
            <a:xfrm>
              <a:off x="3749040" y="2919376"/>
              <a:ext cx="3166745" cy="127985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楷体" panose="02010609060101010101" charset="-122"/>
                  <a:ea typeface="楷体" panose="02010609060101010101" charset="-122"/>
                </a:rPr>
                <a:t>    </a:t>
              </a:r>
              <a:r>
                <a:rPr lang="zh-CN" altLang="en-US" sz="2400" dirty="0">
                  <a:solidFill>
                    <a:srgbClr val="000000"/>
                  </a:solidFill>
                  <a:latin typeface="楷体" panose="02010609060101010101" charset="-122"/>
                  <a:ea typeface="楷体" panose="02010609060101010101" charset="-122"/>
                </a:rPr>
                <a:t>② 曲柄为最短杆。</a:t>
              </a:r>
              <a:endParaRPr lang="zh-CN" altLang="en-US" sz="2400" dirty="0">
                <a:solidFill>
                  <a:srgbClr val="000000"/>
                </a:solidFill>
                <a:latin typeface="楷体" panose="02010609060101010101" charset="-122"/>
                <a:ea typeface="楷体" panose="02010609060101010101"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129"/>
                                        </p:tgtEl>
                                        <p:attrNameLst>
                                          <p:attrName>style.visibility</p:attrName>
                                        </p:attrNameLst>
                                      </p:cBhvr>
                                      <p:to>
                                        <p:strVal val="visible"/>
                                      </p:to>
                                    </p:set>
                                    <p:animEffect transition="in" filter="barn(inVertical)">
                                      <p:cBhvr>
                                        <p:cTn id="7" dur="500"/>
                                        <p:tgtEl>
                                          <p:spTgt spid="481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000000"/>
                                          </p:val>
                                        </p:tav>
                                        <p:tav tm="100000">
                                          <p:val>
                                            <p:strVal val="#ppt_w"/>
                                          </p:val>
                                        </p:tav>
                                      </p:tavLst>
                                    </p:anim>
                                    <p:anim calcmode="lin" valueType="num">
                                      <p:cBhvr>
                                        <p:cTn id="13" dur="500" fill="hold"/>
                                        <p:tgtEl>
                                          <p:spTgt spid="3"/>
                                        </p:tgtEl>
                                        <p:attrNameLst>
                                          <p:attrName>ppt_h</p:attrName>
                                        </p:attrNameLst>
                                      </p:cBhvr>
                                      <p:tavLst>
                                        <p:tav tm="0">
                                          <p:val>
                                            <p:fltVal val="0.00000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000000"/>
                                          </p:val>
                                        </p:tav>
                                        <p:tav tm="100000">
                                          <p:val>
                                            <p:strVal val="#ppt_w"/>
                                          </p:val>
                                        </p:tav>
                                      </p:tavLst>
                                    </p:anim>
                                    <p:anim calcmode="lin" valueType="num">
                                      <p:cBhvr>
                                        <p:cTn id="20" dur="500" fill="hold"/>
                                        <p:tgtEl>
                                          <p:spTgt spid="6"/>
                                        </p:tgtEl>
                                        <p:attrNameLst>
                                          <p:attrName>ppt_h</p:attrName>
                                        </p:attrNameLst>
                                      </p:cBhvr>
                                      <p:tavLst>
                                        <p:tav tm="0">
                                          <p:val>
                                            <p:fltVal val="0.00000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7800" y="149225"/>
            <a:ext cx="62788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二、铰链四杆机构曲柄存在的条件</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5" name="组合 4"/>
          <p:cNvGrpSpPr/>
          <p:nvPr/>
        </p:nvGrpSpPr>
        <p:grpSpPr>
          <a:xfrm>
            <a:off x="177483" y="997268"/>
            <a:ext cx="7385050" cy="1655762"/>
            <a:chOff x="426254" y="3415930"/>
            <a:chExt cx="7384903" cy="2145380"/>
          </a:xfrm>
        </p:grpSpPr>
        <p:pic>
          <p:nvPicPr>
            <p:cNvPr id="41993" name="图片 12"/>
            <p:cNvPicPr>
              <a:picLocks noChangeAspect="1"/>
            </p:cNvPicPr>
            <p:nvPr/>
          </p:nvPicPr>
          <p:blipFill>
            <a:blip r:embed="rId1"/>
            <a:stretch>
              <a:fillRect/>
            </a:stretch>
          </p:blipFill>
          <p:spPr>
            <a:xfrm>
              <a:off x="426254" y="3415930"/>
              <a:ext cx="4256772" cy="2145380"/>
            </a:xfrm>
            <a:prstGeom prst="rect">
              <a:avLst/>
            </a:prstGeom>
            <a:noFill/>
            <a:ln w="9525">
              <a:noFill/>
            </a:ln>
          </p:spPr>
        </p:pic>
        <p:sp>
          <p:nvSpPr>
            <p:cNvPr id="41994" name="矩形 8"/>
            <p:cNvSpPr/>
            <p:nvPr/>
          </p:nvSpPr>
          <p:spPr>
            <a:xfrm>
              <a:off x="2915816" y="3789501"/>
              <a:ext cx="4895341" cy="83593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400" dirty="0">
                  <a:solidFill>
                    <a:srgbClr val="000000"/>
                  </a:solidFill>
                  <a:latin typeface="Times New Roman" panose="02020603050405020304" charset="0"/>
                  <a:ea typeface="楷体" panose="02010609060101010101" charset="-122"/>
                </a:rPr>
                <a:t>铰链四杆机构中曲柄存在的条件为：</a:t>
              </a:r>
              <a:endParaRPr lang="zh-CN" altLang="en-US" sz="2400" dirty="0">
                <a:solidFill>
                  <a:srgbClr val="000000"/>
                </a:solidFill>
                <a:latin typeface="Times New Roman" panose="02020603050405020304" charset="0"/>
                <a:ea typeface="楷体" panose="02010609060101010101" charset="-122"/>
              </a:endParaRPr>
            </a:p>
          </p:txBody>
        </p:sp>
      </p:grpSp>
      <p:grpSp>
        <p:nvGrpSpPr>
          <p:cNvPr id="4" name="组合 3"/>
          <p:cNvGrpSpPr/>
          <p:nvPr/>
        </p:nvGrpSpPr>
        <p:grpSpPr>
          <a:xfrm>
            <a:off x="455295" y="2201228"/>
            <a:ext cx="4281488" cy="2828925"/>
            <a:chOff x="841375" y="482600"/>
            <a:chExt cx="4281488" cy="2828925"/>
          </a:xfrm>
        </p:grpSpPr>
        <p:pic>
          <p:nvPicPr>
            <p:cNvPr id="41991" name="图片 11"/>
            <p:cNvPicPr>
              <a:picLocks noChangeAspect="1"/>
            </p:cNvPicPr>
            <p:nvPr/>
          </p:nvPicPr>
          <p:blipFill>
            <a:blip r:embed="rId2"/>
            <a:stretch>
              <a:fillRect/>
            </a:stretch>
          </p:blipFill>
          <p:spPr>
            <a:xfrm>
              <a:off x="841375" y="482600"/>
              <a:ext cx="4281488" cy="2828925"/>
            </a:xfrm>
            <a:prstGeom prst="rect">
              <a:avLst/>
            </a:prstGeom>
            <a:noFill/>
            <a:ln w="9525">
              <a:noFill/>
            </a:ln>
          </p:spPr>
        </p:pic>
        <p:sp>
          <p:nvSpPr>
            <p:cNvPr id="41992" name="矩形 8"/>
            <p:cNvSpPr/>
            <p:nvPr/>
          </p:nvSpPr>
          <p:spPr>
            <a:xfrm>
              <a:off x="1735455" y="1184275"/>
              <a:ext cx="3387090" cy="17532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ea typeface="楷体" panose="02010609060101010101" charset="-122"/>
                </a:rPr>
                <a:t>① </a:t>
              </a:r>
              <a:r>
                <a:rPr lang="zh-CN" altLang="en-US" sz="2400" dirty="0">
                  <a:solidFill>
                    <a:srgbClr val="000000"/>
                  </a:solidFill>
                  <a:ea typeface="楷体" panose="02010609060101010101" charset="-122"/>
                </a:rPr>
                <a:t>最短杆与最长杆长度之和应小于或等于其余两杆长度之和。</a:t>
              </a:r>
              <a:endParaRPr lang="zh-CN" altLang="en-US" sz="2400" dirty="0">
                <a:solidFill>
                  <a:srgbClr val="000000"/>
                </a:solidFill>
                <a:latin typeface="Times New Roman" panose="02020603050405020304" charset="0"/>
                <a:ea typeface="楷体" panose="02010609060101010101" charset="-122"/>
              </a:endParaRPr>
            </a:p>
          </p:txBody>
        </p:sp>
      </p:grpSp>
      <p:grpSp>
        <p:nvGrpSpPr>
          <p:cNvPr id="12" name="组合 11"/>
          <p:cNvGrpSpPr/>
          <p:nvPr/>
        </p:nvGrpSpPr>
        <p:grpSpPr>
          <a:xfrm>
            <a:off x="6021705" y="3979545"/>
            <a:ext cx="4347845" cy="2468880"/>
            <a:chOff x="4960938" y="3702050"/>
            <a:chExt cx="3336925" cy="2205038"/>
          </a:xfrm>
        </p:grpSpPr>
        <p:pic>
          <p:nvPicPr>
            <p:cNvPr id="41989" name="图片 2"/>
            <p:cNvPicPr>
              <a:picLocks noChangeAspect="1"/>
            </p:cNvPicPr>
            <p:nvPr/>
          </p:nvPicPr>
          <p:blipFill>
            <a:blip r:embed="rId2"/>
            <a:stretch>
              <a:fillRect/>
            </a:stretch>
          </p:blipFill>
          <p:spPr>
            <a:xfrm>
              <a:off x="4960938" y="3702050"/>
              <a:ext cx="3336925" cy="2205038"/>
            </a:xfrm>
            <a:prstGeom prst="rect">
              <a:avLst/>
            </a:prstGeom>
            <a:noFill/>
            <a:ln w="9525">
              <a:noFill/>
            </a:ln>
          </p:spPr>
        </p:pic>
        <p:sp>
          <p:nvSpPr>
            <p:cNvPr id="41990" name="矩形 8"/>
            <p:cNvSpPr/>
            <p:nvPr/>
          </p:nvSpPr>
          <p:spPr>
            <a:xfrm>
              <a:off x="5548137" y="4448122"/>
              <a:ext cx="2355850" cy="107075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400" dirty="0">
                  <a:solidFill>
                    <a:srgbClr val="000000"/>
                  </a:solidFill>
                  <a:ea typeface="楷体" panose="02010609060101010101" charset="-122"/>
                </a:rPr>
                <a:t>② 连架杆与机架中至少有一个是最短杆。</a:t>
              </a:r>
              <a:endParaRPr lang="zh-CN" altLang="en-US" sz="2400" dirty="0">
                <a:solidFill>
                  <a:srgbClr val="000000"/>
                </a:solidFill>
                <a:ea typeface="楷体" panose="02010609060101010101"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000000"/>
                                          </p:val>
                                        </p:tav>
                                        <p:tav tm="100000">
                                          <p:val>
                                            <p:strVal val="#ppt_w"/>
                                          </p:val>
                                        </p:tav>
                                      </p:tavLst>
                                    </p:anim>
                                    <p:anim calcmode="lin" valueType="num">
                                      <p:cBhvr>
                                        <p:cTn id="8" dur="500" fill="hold"/>
                                        <p:tgtEl>
                                          <p:spTgt spid="5"/>
                                        </p:tgtEl>
                                        <p:attrNameLst>
                                          <p:attrName>ppt_h</p:attrName>
                                        </p:attrNameLst>
                                      </p:cBhvr>
                                      <p:tavLst>
                                        <p:tav tm="0">
                                          <p:val>
                                            <p:fltVal val="0.00000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000000"/>
                                          </p:val>
                                        </p:tav>
                                        <p:tav tm="100000">
                                          <p:val>
                                            <p:strVal val="#ppt_w"/>
                                          </p:val>
                                        </p:tav>
                                      </p:tavLst>
                                    </p:anim>
                                    <p:anim calcmode="lin" valueType="num">
                                      <p:cBhvr>
                                        <p:cTn id="15" dur="1000" fill="hold"/>
                                        <p:tgtEl>
                                          <p:spTgt spid="4"/>
                                        </p:tgtEl>
                                        <p:attrNameLst>
                                          <p:attrName>ppt_h</p:attrName>
                                        </p:attrNameLst>
                                      </p:cBhvr>
                                      <p:tavLst>
                                        <p:tav tm="0">
                                          <p:val>
                                            <p:fltVal val="0.000000"/>
                                          </p:val>
                                        </p:tav>
                                        <p:tav tm="100000">
                                          <p:val>
                                            <p:strVal val="#ppt_h"/>
                                          </p:val>
                                        </p:tav>
                                      </p:tavLst>
                                    </p:anim>
                                    <p:anim calcmode="lin" valueType="num">
                                      <p:cBhvr>
                                        <p:cTn id="16" dur="1000" fill="hold"/>
                                        <p:tgtEl>
                                          <p:spTgt spid="4"/>
                                        </p:tgtEl>
                                        <p:attrNameLst>
                                          <p:attrName>style.rotation</p:attrName>
                                        </p:attrNameLst>
                                      </p:cBhvr>
                                      <p:tavLst>
                                        <p:tav tm="0">
                                          <p:val>
                                            <p:fltVal val="90.000000"/>
                                          </p:val>
                                        </p:tav>
                                        <p:tav tm="100000">
                                          <p:val>
                                            <p:fltVal val="0.00000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000000"/>
                                          </p:val>
                                        </p:tav>
                                        <p:tav tm="100000">
                                          <p:val>
                                            <p:strVal val="#ppt_w"/>
                                          </p:val>
                                        </p:tav>
                                      </p:tavLst>
                                    </p:anim>
                                    <p:anim calcmode="lin" valueType="num">
                                      <p:cBhvr>
                                        <p:cTn id="23" dur="500" fill="hold"/>
                                        <p:tgtEl>
                                          <p:spTgt spid="12"/>
                                        </p:tgtEl>
                                        <p:attrNameLst>
                                          <p:attrName>ppt_h</p:attrName>
                                        </p:attrNameLst>
                                      </p:cBhvr>
                                      <p:tavLst>
                                        <p:tav tm="0">
                                          <p:val>
                                            <p:fltVal val="0.00000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Group 16"/>
          <p:cNvGrpSpPr/>
          <p:nvPr/>
        </p:nvGrpSpPr>
        <p:grpSpPr>
          <a:xfrm>
            <a:off x="73660" y="971550"/>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100" name="文本框 99"/>
          <p:cNvSpPr txBox="1"/>
          <p:nvPr/>
        </p:nvSpPr>
        <p:spPr>
          <a:xfrm>
            <a:off x="2952115" y="5910580"/>
            <a:ext cx="7864475" cy="521970"/>
          </a:xfrm>
          <a:prstGeom prst="rect">
            <a:avLst/>
          </a:prstGeom>
          <a:noFill/>
          <a:ln w="9525">
            <a:noFill/>
          </a:ln>
        </p:spPr>
        <p:txBody>
          <a:bodyPr wrap="square">
            <a:spAutoFit/>
          </a:bodyPr>
          <a:p>
            <a:pPr indent="0"/>
            <a:r>
              <a:rPr lang="zh-CN" sz="2800" b="1">
                <a:solidFill>
                  <a:schemeClr val="accent1"/>
                </a:solidFill>
                <a:latin typeface="+mn-ea"/>
              </a:rPr>
              <a:t>要求：判断方法必须掌握！！</a:t>
            </a:r>
            <a:endParaRPr lang="zh-CN" altLang="en-US" sz="2800" b="1">
              <a:solidFill>
                <a:schemeClr val="accent1"/>
              </a:solidFill>
              <a:latin typeface="+mn-ea"/>
            </a:endParaRPr>
          </a:p>
        </p:txBody>
      </p:sp>
      <p:sp>
        <p:nvSpPr>
          <p:cNvPr id="2" name="文本框 1"/>
          <p:cNvSpPr txBox="1"/>
          <p:nvPr/>
        </p:nvSpPr>
        <p:spPr>
          <a:xfrm>
            <a:off x="911860" y="1362075"/>
            <a:ext cx="2540000" cy="460375"/>
          </a:xfrm>
          <a:prstGeom prst="rect">
            <a:avLst/>
          </a:prstGeom>
          <a:noFill/>
        </p:spPr>
        <p:txBody>
          <a:bodyPr wrap="square" rtlCol="0" anchor="t">
            <a:spAutoFit/>
          </a:bodyPr>
          <a:p>
            <a:r>
              <a:rPr lang="zh-CN" altLang="en-US" sz="2400"/>
              <a:t>基本类型的判别</a:t>
            </a:r>
            <a:endParaRPr lang="zh-CN" altLang="en-US" sz="2400"/>
          </a:p>
        </p:txBody>
      </p:sp>
      <p:sp>
        <p:nvSpPr>
          <p:cNvPr id="5" name="文本框 4"/>
          <p:cNvSpPr txBox="1"/>
          <p:nvPr/>
        </p:nvSpPr>
        <p:spPr>
          <a:xfrm>
            <a:off x="177800" y="149225"/>
            <a:ext cx="62788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二、铰链四杆机构曲柄存在的条件</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43019" name="矩形 8"/>
          <p:cNvSpPr/>
          <p:nvPr/>
        </p:nvSpPr>
        <p:spPr>
          <a:xfrm>
            <a:off x="296545" y="2346325"/>
            <a:ext cx="3362960" cy="2306955"/>
          </a:xfrm>
          <a:prstGeom prst="rect">
            <a:avLst/>
          </a:prstGeom>
          <a:noFill/>
          <a:ln w="28575">
            <a:solidFill>
              <a:schemeClr val="accent3"/>
            </a:solid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楷体" panose="02010609060101010101" charset="-122"/>
                <a:ea typeface="楷体" panose="02010609060101010101" charset="-122"/>
              </a:rPr>
              <a:t>    </a:t>
            </a:r>
            <a:r>
              <a:rPr lang="zh-CN" altLang="en-US" sz="2400" dirty="0">
                <a:solidFill>
                  <a:srgbClr val="000000"/>
                </a:solidFill>
                <a:latin typeface="楷体" panose="02010609060101010101" charset="-122"/>
                <a:ea typeface="楷体" panose="02010609060101010101" charset="-122"/>
              </a:rPr>
              <a:t>若铰链四杆机构中，最短杆与最长杆长度之和小于或等于其余两杆长度之和时：</a:t>
            </a:r>
            <a:endParaRPr lang="zh-CN" altLang="en-US" sz="2400" dirty="0">
              <a:solidFill>
                <a:srgbClr val="000000"/>
              </a:solidFill>
              <a:latin typeface="楷体" panose="02010609060101010101" charset="-122"/>
              <a:ea typeface="楷体" panose="02010609060101010101" charset="-122"/>
            </a:endParaRPr>
          </a:p>
        </p:txBody>
      </p:sp>
      <p:grpSp>
        <p:nvGrpSpPr>
          <p:cNvPr id="52230" name="组合 9"/>
          <p:cNvGrpSpPr/>
          <p:nvPr/>
        </p:nvGrpSpPr>
        <p:grpSpPr>
          <a:xfrm>
            <a:off x="5601653" y="2429193"/>
            <a:ext cx="5994674" cy="2354916"/>
            <a:chOff x="5740" y="4158"/>
            <a:chExt cx="9441" cy="3708"/>
          </a:xfrm>
        </p:grpSpPr>
        <p:sp>
          <p:nvSpPr>
            <p:cNvPr id="43013" name="AutoShape 9"/>
            <p:cNvSpPr/>
            <p:nvPr/>
          </p:nvSpPr>
          <p:spPr>
            <a:xfrm>
              <a:off x="5740" y="4158"/>
              <a:ext cx="9440" cy="3708"/>
            </a:xfrm>
            <a:prstGeom prst="bevel">
              <a:avLst>
                <a:gd name="adj" fmla="val 3588"/>
              </a:avLst>
            </a:prstGeom>
            <a:solidFill>
              <a:schemeClr val="bg1">
                <a:lumMod val="85000"/>
              </a:schemeClr>
            </a:solidFill>
            <a:ln w="19050">
              <a:noFill/>
            </a:ln>
            <a:effectLst>
              <a:prstShdw prst="shdw13" dist="45791" dir="3378595">
                <a:srgbClr val="1C1C1C">
                  <a:alpha val="50000"/>
                </a:srgbClr>
              </a:prstShdw>
            </a:effectLst>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solidFill>
                  <a:srgbClr val="000000"/>
                </a:solidFill>
                <a:ea typeface="宋体" panose="02010600030101010101" pitchFamily="2" charset="-122"/>
              </a:endParaRPr>
            </a:p>
          </p:txBody>
        </p:sp>
        <p:sp>
          <p:nvSpPr>
            <p:cNvPr id="43014" name="矩形 8"/>
            <p:cNvSpPr/>
            <p:nvPr/>
          </p:nvSpPr>
          <p:spPr>
            <a:xfrm>
              <a:off x="6143" y="4463"/>
              <a:ext cx="9038" cy="276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楷体" panose="02010609060101010101" charset="-122"/>
                  <a:ea typeface="楷体" panose="02010609060101010101" charset="-122"/>
                </a:rPr>
                <a:t>    </a:t>
              </a:r>
              <a:r>
                <a:rPr lang="zh-CN" altLang="en-US" sz="2400" dirty="0">
                  <a:solidFill>
                    <a:srgbClr val="000000"/>
                  </a:solidFill>
                  <a:latin typeface="楷体" panose="02010609060101010101" charset="-122"/>
                  <a:ea typeface="楷体" panose="02010609060101010101" charset="-122"/>
                </a:rPr>
                <a:t>最短杆是曲柄时,为曲柄摇杆机构。</a:t>
              </a:r>
              <a:endParaRPr lang="zh-CN" altLang="en-US" sz="2200" dirty="0">
                <a:solidFill>
                  <a:srgbClr val="000000"/>
                </a:solidFill>
                <a:latin typeface="楷体" panose="02010609060101010101" charset="-122"/>
                <a:ea typeface="楷体" panose="02010609060101010101" charset="-122"/>
              </a:endParaRPr>
            </a:p>
            <a:p>
              <a:pPr marL="0" lvl="0" indent="0" eaLnBrk="1" hangingPunct="1">
                <a:lnSpc>
                  <a:spcPct val="150000"/>
                </a:lnSpc>
                <a:spcBef>
                  <a:spcPct val="0"/>
                </a:spcBef>
                <a:buNone/>
              </a:pPr>
              <a:r>
                <a:rPr lang="zh-CN" altLang="en-US" sz="2200" dirty="0">
                  <a:solidFill>
                    <a:srgbClr val="000000"/>
                  </a:solidFill>
                  <a:latin typeface="楷体" panose="02010609060101010101" charset="-122"/>
                  <a:ea typeface="楷体" panose="02010609060101010101" charset="-122"/>
                </a:rPr>
                <a:t>    </a:t>
              </a:r>
              <a:r>
                <a:rPr lang="zh-CN" altLang="en-US" sz="2400" dirty="0">
                  <a:solidFill>
                    <a:srgbClr val="000000"/>
                  </a:solidFill>
                  <a:latin typeface="楷体" panose="02010609060101010101" charset="-122"/>
                  <a:ea typeface="楷体" panose="02010609060101010101" charset="-122"/>
                </a:rPr>
                <a:t>最短杆是机架时,为双曲柄机构。</a:t>
              </a:r>
              <a:endParaRPr lang="zh-CN" altLang="en-US" sz="2400" dirty="0">
                <a:solidFill>
                  <a:srgbClr val="000000"/>
                </a:solidFill>
                <a:latin typeface="楷体" panose="02010609060101010101" charset="-122"/>
                <a:ea typeface="楷体" panose="02010609060101010101" charset="-122"/>
              </a:endParaRPr>
            </a:p>
            <a:p>
              <a:pPr marL="0" lvl="0" indent="0" eaLnBrk="1" hangingPunct="1">
                <a:lnSpc>
                  <a:spcPct val="150000"/>
                </a:lnSpc>
                <a:spcBef>
                  <a:spcPct val="0"/>
                </a:spcBef>
                <a:buNone/>
              </a:pPr>
              <a:r>
                <a:rPr lang="zh-CN" altLang="en-US" sz="2400" dirty="0">
                  <a:solidFill>
                    <a:srgbClr val="000000"/>
                  </a:solidFill>
                  <a:latin typeface="楷体" panose="02010609060101010101" charset="-122"/>
                  <a:ea typeface="楷体" panose="02010609060101010101" charset="-122"/>
                </a:rPr>
                <a:t>    最短杆是连杆时,为双摇杆机构。</a:t>
              </a:r>
              <a:endParaRPr lang="zh-CN" altLang="en-US" sz="2400" dirty="0">
                <a:solidFill>
                  <a:srgbClr val="000000"/>
                </a:solidFill>
                <a:latin typeface="楷体" panose="02010609060101010101" charset="-122"/>
                <a:ea typeface="楷体" panose="02010609060101010101" charset="-122"/>
              </a:endParaRPr>
            </a:p>
          </p:txBody>
        </p:sp>
        <p:sp>
          <p:nvSpPr>
            <p:cNvPr id="43015" name="十字箭头 6"/>
            <p:cNvSpPr/>
            <p:nvPr/>
          </p:nvSpPr>
          <p:spPr>
            <a:xfrm>
              <a:off x="6228" y="4813"/>
              <a:ext cx="453" cy="567"/>
            </a:xfrm>
            <a:custGeom>
              <a:avLst/>
              <a:gdLst/>
              <a:ahLst/>
              <a:cxnLst>
                <a:cxn ang="0">
                  <a:pos x="0" y="283"/>
                </a:cxn>
                <a:cxn ang="0">
                  <a:pos x="101" y="181"/>
                </a:cxn>
                <a:cxn ang="0">
                  <a:pos x="101" y="232"/>
                </a:cxn>
                <a:cxn ang="0">
                  <a:pos x="175" y="232"/>
                </a:cxn>
                <a:cxn ang="0">
                  <a:pos x="175" y="101"/>
                </a:cxn>
                <a:cxn ang="0">
                  <a:pos x="124" y="101"/>
                </a:cxn>
                <a:cxn ang="0">
                  <a:pos x="226" y="0"/>
                </a:cxn>
                <a:cxn ang="0">
                  <a:pos x="328" y="101"/>
                </a:cxn>
                <a:cxn ang="0">
                  <a:pos x="277" y="101"/>
                </a:cxn>
                <a:cxn ang="0">
                  <a:pos x="277" y="232"/>
                </a:cxn>
                <a:cxn ang="0">
                  <a:pos x="351" y="232"/>
                </a:cxn>
                <a:cxn ang="0">
                  <a:pos x="351" y="181"/>
                </a:cxn>
                <a:cxn ang="0">
                  <a:pos x="453" y="283"/>
                </a:cxn>
                <a:cxn ang="0">
                  <a:pos x="351" y="385"/>
                </a:cxn>
                <a:cxn ang="0">
                  <a:pos x="351" y="334"/>
                </a:cxn>
                <a:cxn ang="0">
                  <a:pos x="277" y="334"/>
                </a:cxn>
                <a:cxn ang="0">
                  <a:pos x="277" y="465"/>
                </a:cxn>
                <a:cxn ang="0">
                  <a:pos x="328" y="465"/>
                </a:cxn>
                <a:cxn ang="0">
                  <a:pos x="226" y="567"/>
                </a:cxn>
                <a:cxn ang="0">
                  <a:pos x="124" y="465"/>
                </a:cxn>
                <a:cxn ang="0">
                  <a:pos x="175" y="465"/>
                </a:cxn>
                <a:cxn ang="0">
                  <a:pos x="175" y="334"/>
                </a:cxn>
                <a:cxn ang="0">
                  <a:pos x="101" y="334"/>
                </a:cxn>
                <a:cxn ang="0">
                  <a:pos x="101" y="385"/>
                </a:cxn>
              </a:cxnLst>
              <a:pathLst>
                <a:path w="453" h="567">
                  <a:moveTo>
                    <a:pt x="0" y="283"/>
                  </a:moveTo>
                  <a:lnTo>
                    <a:pt x="101" y="181"/>
                  </a:lnTo>
                  <a:lnTo>
                    <a:pt x="101" y="232"/>
                  </a:lnTo>
                  <a:lnTo>
                    <a:pt x="175" y="232"/>
                  </a:lnTo>
                  <a:lnTo>
                    <a:pt x="175" y="101"/>
                  </a:lnTo>
                  <a:lnTo>
                    <a:pt x="124" y="101"/>
                  </a:lnTo>
                  <a:lnTo>
                    <a:pt x="226" y="0"/>
                  </a:lnTo>
                  <a:lnTo>
                    <a:pt x="328" y="101"/>
                  </a:lnTo>
                  <a:lnTo>
                    <a:pt x="277" y="101"/>
                  </a:lnTo>
                  <a:lnTo>
                    <a:pt x="277" y="232"/>
                  </a:lnTo>
                  <a:lnTo>
                    <a:pt x="351" y="232"/>
                  </a:lnTo>
                  <a:lnTo>
                    <a:pt x="351" y="181"/>
                  </a:lnTo>
                  <a:lnTo>
                    <a:pt x="453" y="283"/>
                  </a:lnTo>
                  <a:lnTo>
                    <a:pt x="351" y="385"/>
                  </a:lnTo>
                  <a:lnTo>
                    <a:pt x="351" y="334"/>
                  </a:lnTo>
                  <a:lnTo>
                    <a:pt x="277" y="334"/>
                  </a:lnTo>
                  <a:lnTo>
                    <a:pt x="277" y="465"/>
                  </a:lnTo>
                  <a:lnTo>
                    <a:pt x="328" y="465"/>
                  </a:lnTo>
                  <a:lnTo>
                    <a:pt x="226" y="567"/>
                  </a:lnTo>
                  <a:lnTo>
                    <a:pt x="124" y="465"/>
                  </a:lnTo>
                  <a:lnTo>
                    <a:pt x="175" y="465"/>
                  </a:lnTo>
                  <a:lnTo>
                    <a:pt x="175" y="334"/>
                  </a:lnTo>
                  <a:lnTo>
                    <a:pt x="101" y="334"/>
                  </a:lnTo>
                  <a:lnTo>
                    <a:pt x="101" y="385"/>
                  </a:lnTo>
                  <a:lnTo>
                    <a:pt x="0" y="283"/>
                  </a:lnTo>
                  <a:close/>
                </a:path>
              </a:pathLst>
            </a:custGeom>
            <a:solidFill>
              <a:schemeClr val="accent1">
                <a:alpha val="100000"/>
              </a:schemeClr>
            </a:solidFill>
            <a:ln w="9525" cap="flat" cmpd="sng">
              <a:solidFill>
                <a:schemeClr val="tx1">
                  <a:alpha val="100000"/>
                </a:schemeClr>
              </a:solidFill>
              <a:prstDash val="solid"/>
              <a:round/>
              <a:headEnd type="none" w="med" len="med"/>
              <a:tailEnd type="none" w="med" len="med"/>
            </a:ln>
          </p:spPr>
          <p:txBody>
            <a:bodyPr/>
            <a:p>
              <a:endParaRPr lang="zh-CN" altLang="en-US"/>
            </a:p>
          </p:txBody>
        </p:sp>
        <p:sp>
          <p:nvSpPr>
            <p:cNvPr id="43016" name="十字箭头 7"/>
            <p:cNvSpPr/>
            <p:nvPr/>
          </p:nvSpPr>
          <p:spPr>
            <a:xfrm>
              <a:off x="6228" y="5728"/>
              <a:ext cx="453" cy="567"/>
            </a:xfrm>
            <a:custGeom>
              <a:avLst/>
              <a:gdLst/>
              <a:ahLst/>
              <a:cxnLst>
                <a:cxn ang="0">
                  <a:pos x="0" y="283"/>
                </a:cxn>
                <a:cxn ang="0">
                  <a:pos x="101" y="181"/>
                </a:cxn>
                <a:cxn ang="0">
                  <a:pos x="101" y="232"/>
                </a:cxn>
                <a:cxn ang="0">
                  <a:pos x="175" y="232"/>
                </a:cxn>
                <a:cxn ang="0">
                  <a:pos x="175" y="101"/>
                </a:cxn>
                <a:cxn ang="0">
                  <a:pos x="124" y="101"/>
                </a:cxn>
                <a:cxn ang="0">
                  <a:pos x="226" y="0"/>
                </a:cxn>
                <a:cxn ang="0">
                  <a:pos x="328" y="101"/>
                </a:cxn>
                <a:cxn ang="0">
                  <a:pos x="277" y="101"/>
                </a:cxn>
                <a:cxn ang="0">
                  <a:pos x="277" y="232"/>
                </a:cxn>
                <a:cxn ang="0">
                  <a:pos x="351" y="232"/>
                </a:cxn>
                <a:cxn ang="0">
                  <a:pos x="351" y="181"/>
                </a:cxn>
                <a:cxn ang="0">
                  <a:pos x="453" y="283"/>
                </a:cxn>
                <a:cxn ang="0">
                  <a:pos x="351" y="385"/>
                </a:cxn>
                <a:cxn ang="0">
                  <a:pos x="351" y="334"/>
                </a:cxn>
                <a:cxn ang="0">
                  <a:pos x="277" y="334"/>
                </a:cxn>
                <a:cxn ang="0">
                  <a:pos x="277" y="465"/>
                </a:cxn>
                <a:cxn ang="0">
                  <a:pos x="328" y="465"/>
                </a:cxn>
                <a:cxn ang="0">
                  <a:pos x="226" y="567"/>
                </a:cxn>
                <a:cxn ang="0">
                  <a:pos x="124" y="465"/>
                </a:cxn>
                <a:cxn ang="0">
                  <a:pos x="175" y="465"/>
                </a:cxn>
                <a:cxn ang="0">
                  <a:pos x="175" y="334"/>
                </a:cxn>
                <a:cxn ang="0">
                  <a:pos x="101" y="334"/>
                </a:cxn>
                <a:cxn ang="0">
                  <a:pos x="101" y="385"/>
                </a:cxn>
              </a:cxnLst>
              <a:pathLst>
                <a:path w="453" h="567">
                  <a:moveTo>
                    <a:pt x="0" y="283"/>
                  </a:moveTo>
                  <a:lnTo>
                    <a:pt x="101" y="181"/>
                  </a:lnTo>
                  <a:lnTo>
                    <a:pt x="101" y="232"/>
                  </a:lnTo>
                  <a:lnTo>
                    <a:pt x="175" y="232"/>
                  </a:lnTo>
                  <a:lnTo>
                    <a:pt x="175" y="101"/>
                  </a:lnTo>
                  <a:lnTo>
                    <a:pt x="124" y="101"/>
                  </a:lnTo>
                  <a:lnTo>
                    <a:pt x="226" y="0"/>
                  </a:lnTo>
                  <a:lnTo>
                    <a:pt x="328" y="101"/>
                  </a:lnTo>
                  <a:lnTo>
                    <a:pt x="277" y="101"/>
                  </a:lnTo>
                  <a:lnTo>
                    <a:pt x="277" y="232"/>
                  </a:lnTo>
                  <a:lnTo>
                    <a:pt x="351" y="232"/>
                  </a:lnTo>
                  <a:lnTo>
                    <a:pt x="351" y="181"/>
                  </a:lnTo>
                  <a:lnTo>
                    <a:pt x="453" y="283"/>
                  </a:lnTo>
                  <a:lnTo>
                    <a:pt x="351" y="385"/>
                  </a:lnTo>
                  <a:lnTo>
                    <a:pt x="351" y="334"/>
                  </a:lnTo>
                  <a:lnTo>
                    <a:pt x="277" y="334"/>
                  </a:lnTo>
                  <a:lnTo>
                    <a:pt x="277" y="465"/>
                  </a:lnTo>
                  <a:lnTo>
                    <a:pt x="328" y="465"/>
                  </a:lnTo>
                  <a:lnTo>
                    <a:pt x="226" y="567"/>
                  </a:lnTo>
                  <a:lnTo>
                    <a:pt x="124" y="465"/>
                  </a:lnTo>
                  <a:lnTo>
                    <a:pt x="175" y="465"/>
                  </a:lnTo>
                  <a:lnTo>
                    <a:pt x="175" y="334"/>
                  </a:lnTo>
                  <a:lnTo>
                    <a:pt x="101" y="334"/>
                  </a:lnTo>
                  <a:lnTo>
                    <a:pt x="101" y="385"/>
                  </a:lnTo>
                  <a:lnTo>
                    <a:pt x="0" y="283"/>
                  </a:lnTo>
                  <a:close/>
                </a:path>
              </a:pathLst>
            </a:custGeom>
            <a:solidFill>
              <a:schemeClr val="accent1">
                <a:alpha val="100000"/>
              </a:schemeClr>
            </a:solidFill>
            <a:ln w="9525" cap="flat" cmpd="sng">
              <a:solidFill>
                <a:schemeClr val="tx1">
                  <a:alpha val="100000"/>
                </a:schemeClr>
              </a:solidFill>
              <a:prstDash val="solid"/>
              <a:round/>
              <a:headEnd type="none" w="med" len="med"/>
              <a:tailEnd type="none" w="med" len="med"/>
            </a:ln>
          </p:spPr>
          <p:txBody>
            <a:bodyPr/>
            <a:p>
              <a:endParaRPr lang="zh-CN" altLang="en-US"/>
            </a:p>
          </p:txBody>
        </p:sp>
        <p:sp>
          <p:nvSpPr>
            <p:cNvPr id="43017" name="十字箭头 8"/>
            <p:cNvSpPr/>
            <p:nvPr/>
          </p:nvSpPr>
          <p:spPr>
            <a:xfrm>
              <a:off x="6228" y="6539"/>
              <a:ext cx="453" cy="567"/>
            </a:xfrm>
            <a:custGeom>
              <a:avLst/>
              <a:gdLst/>
              <a:ahLst/>
              <a:cxnLst>
                <a:cxn ang="0">
                  <a:pos x="0" y="283"/>
                </a:cxn>
                <a:cxn ang="0">
                  <a:pos x="101" y="181"/>
                </a:cxn>
                <a:cxn ang="0">
                  <a:pos x="101" y="232"/>
                </a:cxn>
                <a:cxn ang="0">
                  <a:pos x="175" y="232"/>
                </a:cxn>
                <a:cxn ang="0">
                  <a:pos x="175" y="101"/>
                </a:cxn>
                <a:cxn ang="0">
                  <a:pos x="124" y="101"/>
                </a:cxn>
                <a:cxn ang="0">
                  <a:pos x="226" y="0"/>
                </a:cxn>
                <a:cxn ang="0">
                  <a:pos x="328" y="101"/>
                </a:cxn>
                <a:cxn ang="0">
                  <a:pos x="277" y="101"/>
                </a:cxn>
                <a:cxn ang="0">
                  <a:pos x="277" y="232"/>
                </a:cxn>
                <a:cxn ang="0">
                  <a:pos x="351" y="232"/>
                </a:cxn>
                <a:cxn ang="0">
                  <a:pos x="351" y="181"/>
                </a:cxn>
                <a:cxn ang="0">
                  <a:pos x="453" y="283"/>
                </a:cxn>
                <a:cxn ang="0">
                  <a:pos x="351" y="385"/>
                </a:cxn>
                <a:cxn ang="0">
                  <a:pos x="351" y="334"/>
                </a:cxn>
                <a:cxn ang="0">
                  <a:pos x="277" y="334"/>
                </a:cxn>
                <a:cxn ang="0">
                  <a:pos x="277" y="465"/>
                </a:cxn>
                <a:cxn ang="0">
                  <a:pos x="328" y="465"/>
                </a:cxn>
                <a:cxn ang="0">
                  <a:pos x="226" y="567"/>
                </a:cxn>
                <a:cxn ang="0">
                  <a:pos x="124" y="465"/>
                </a:cxn>
                <a:cxn ang="0">
                  <a:pos x="175" y="465"/>
                </a:cxn>
                <a:cxn ang="0">
                  <a:pos x="175" y="334"/>
                </a:cxn>
                <a:cxn ang="0">
                  <a:pos x="101" y="334"/>
                </a:cxn>
                <a:cxn ang="0">
                  <a:pos x="101" y="385"/>
                </a:cxn>
              </a:cxnLst>
              <a:pathLst>
                <a:path w="453" h="567">
                  <a:moveTo>
                    <a:pt x="0" y="283"/>
                  </a:moveTo>
                  <a:lnTo>
                    <a:pt x="101" y="181"/>
                  </a:lnTo>
                  <a:lnTo>
                    <a:pt x="101" y="232"/>
                  </a:lnTo>
                  <a:lnTo>
                    <a:pt x="175" y="232"/>
                  </a:lnTo>
                  <a:lnTo>
                    <a:pt x="175" y="101"/>
                  </a:lnTo>
                  <a:lnTo>
                    <a:pt x="124" y="101"/>
                  </a:lnTo>
                  <a:lnTo>
                    <a:pt x="226" y="0"/>
                  </a:lnTo>
                  <a:lnTo>
                    <a:pt x="328" y="101"/>
                  </a:lnTo>
                  <a:lnTo>
                    <a:pt x="277" y="101"/>
                  </a:lnTo>
                  <a:lnTo>
                    <a:pt x="277" y="232"/>
                  </a:lnTo>
                  <a:lnTo>
                    <a:pt x="351" y="232"/>
                  </a:lnTo>
                  <a:lnTo>
                    <a:pt x="351" y="181"/>
                  </a:lnTo>
                  <a:lnTo>
                    <a:pt x="453" y="283"/>
                  </a:lnTo>
                  <a:lnTo>
                    <a:pt x="351" y="385"/>
                  </a:lnTo>
                  <a:lnTo>
                    <a:pt x="351" y="334"/>
                  </a:lnTo>
                  <a:lnTo>
                    <a:pt x="277" y="334"/>
                  </a:lnTo>
                  <a:lnTo>
                    <a:pt x="277" y="465"/>
                  </a:lnTo>
                  <a:lnTo>
                    <a:pt x="328" y="465"/>
                  </a:lnTo>
                  <a:lnTo>
                    <a:pt x="226" y="567"/>
                  </a:lnTo>
                  <a:lnTo>
                    <a:pt x="124" y="465"/>
                  </a:lnTo>
                  <a:lnTo>
                    <a:pt x="175" y="465"/>
                  </a:lnTo>
                  <a:lnTo>
                    <a:pt x="175" y="334"/>
                  </a:lnTo>
                  <a:lnTo>
                    <a:pt x="101" y="334"/>
                  </a:lnTo>
                  <a:lnTo>
                    <a:pt x="101" y="385"/>
                  </a:lnTo>
                  <a:lnTo>
                    <a:pt x="0" y="283"/>
                  </a:lnTo>
                  <a:close/>
                </a:path>
              </a:pathLst>
            </a:custGeom>
            <a:solidFill>
              <a:schemeClr val="accent1">
                <a:alpha val="100000"/>
              </a:schemeClr>
            </a:solidFill>
            <a:ln w="9525" cap="flat" cmpd="sng">
              <a:solidFill>
                <a:schemeClr val="tx1">
                  <a:alpha val="100000"/>
                </a:schemeClr>
              </a:solidFill>
              <a:prstDash val="solid"/>
              <a:round/>
              <a:headEnd type="none" w="med" len="med"/>
              <a:tailEnd type="none" w="med" len="med"/>
            </a:ln>
          </p:spPr>
          <p:txBody>
            <a:bodyPr/>
            <a:p>
              <a:endParaRPr lang="zh-CN" altLang="en-US"/>
            </a:p>
          </p:txBody>
        </p:sp>
      </p:grpSp>
      <p:sp>
        <p:nvSpPr>
          <p:cNvPr id="7" name="右箭头 6"/>
          <p:cNvSpPr/>
          <p:nvPr/>
        </p:nvSpPr>
        <p:spPr>
          <a:xfrm>
            <a:off x="4045585" y="3205480"/>
            <a:ext cx="821690" cy="44640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2230"/>
                                        </p:tgtEl>
                                        <p:attrNameLst>
                                          <p:attrName>style.visibility</p:attrName>
                                        </p:attrNameLst>
                                      </p:cBhvr>
                                      <p:to>
                                        <p:strVal val="visible"/>
                                      </p:to>
                                    </p:set>
                                    <p:animEffect transition="in" filter="wheel(1)">
                                      <p:cBhvr>
                                        <p:cTn id="23" dur="2000"/>
                                        <p:tgtEl>
                                          <p:spTgt spid="52230"/>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diamond(in)">
                                      <p:cBhvr>
                                        <p:cTn id="28"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3019"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77800" y="149225"/>
            <a:ext cx="62788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二、铰链四杆机构曲柄存在的条件</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3" name="组合 2"/>
          <p:cNvGrpSpPr/>
          <p:nvPr/>
        </p:nvGrpSpPr>
        <p:grpSpPr>
          <a:xfrm>
            <a:off x="0" y="967740"/>
            <a:ext cx="8368665" cy="2306955"/>
            <a:chOff x="1377636" y="3227840"/>
            <a:chExt cx="8187695" cy="2306956"/>
          </a:xfrm>
        </p:grpSpPr>
        <p:sp>
          <p:nvSpPr>
            <p:cNvPr id="44043" name="矩形 8"/>
            <p:cNvSpPr/>
            <p:nvPr/>
          </p:nvSpPr>
          <p:spPr>
            <a:xfrm>
              <a:off x="1377636" y="3227840"/>
              <a:ext cx="8187695" cy="230695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400" dirty="0">
                  <a:solidFill>
                    <a:srgbClr val="000000"/>
                  </a:solidFill>
                  <a:latin typeface="Times New Roman" panose="02020603050405020304" charset="0"/>
                  <a:ea typeface="楷体" panose="02010609060101010101" charset="-122"/>
                </a:rPr>
                <a:t>【例3-1】如图 3-12 所示铰链四杆机构</a:t>
              </a:r>
              <a:r>
                <a:rPr lang="zh-CN" altLang="en-US" sz="2400" i="1" dirty="0">
                  <a:solidFill>
                    <a:srgbClr val="000000"/>
                  </a:solidFill>
                  <a:latin typeface="Times New Roman" panose="02020603050405020304" charset="0"/>
                  <a:ea typeface="楷体" panose="02010609060101010101" charset="-122"/>
                </a:rPr>
                <a:t> ABCD</a:t>
              </a:r>
              <a:r>
                <a:rPr lang="zh-CN" altLang="en-US" sz="2400" dirty="0">
                  <a:solidFill>
                    <a:srgbClr val="000000"/>
                  </a:solidFill>
                  <a:latin typeface="Times New Roman" panose="02020603050405020304" charset="0"/>
                  <a:ea typeface="楷体" panose="02010609060101010101" charset="-122"/>
                </a:rPr>
                <a:t> 的 各 杆 长 度 分 别 </a:t>
              </a:r>
              <a:endParaRPr lang="zh-CN" altLang="en-US" sz="2400" dirty="0">
                <a:solidFill>
                  <a:srgbClr val="000000"/>
                </a:solidFill>
                <a:latin typeface="Times New Roman" panose="02020603050405020304" charset="0"/>
                <a:ea typeface="楷体" panose="02010609060101010101" charset="-122"/>
              </a:endParaRPr>
            </a:p>
            <a:p>
              <a:pPr marL="0" lvl="0" indent="0" eaLnBrk="1" hangingPunct="1">
                <a:lnSpc>
                  <a:spcPct val="150000"/>
                </a:lnSpc>
                <a:spcBef>
                  <a:spcPct val="0"/>
                </a:spcBef>
                <a:buNone/>
              </a:pPr>
              <a:r>
                <a:rPr lang="zh-CN" altLang="en-US" sz="2400" dirty="0">
                  <a:solidFill>
                    <a:srgbClr val="000000"/>
                  </a:solidFill>
                  <a:latin typeface="Times New Roman" panose="02020603050405020304" charset="0"/>
                  <a:ea typeface="楷体" panose="02010609060101010101" charset="-122"/>
                </a:rPr>
                <a:t>。 当机构分别以</a:t>
              </a:r>
              <a:r>
                <a:rPr lang="zh-CN" altLang="en-US" sz="2400" i="1" dirty="0">
                  <a:solidFill>
                    <a:srgbClr val="000000"/>
                  </a:solidFill>
                  <a:latin typeface="Times New Roman" panose="02020603050405020304" charset="0"/>
                  <a:ea typeface="楷体" panose="02010609060101010101" charset="-122"/>
                </a:rPr>
                <a:t>AB</a:t>
              </a:r>
              <a:r>
                <a:rPr lang="zh-CN" altLang="en-US" sz="2400" dirty="0">
                  <a:solidFill>
                    <a:srgbClr val="000000"/>
                  </a:solidFill>
                  <a:latin typeface="Times New Roman" panose="02020603050405020304" charset="0"/>
                  <a:ea typeface="楷体" panose="02010609060101010101" charset="-122"/>
                </a:rPr>
                <a:t>、</a:t>
              </a:r>
              <a:r>
                <a:rPr lang="zh-CN" altLang="en-US" sz="2400" i="1" dirty="0">
                  <a:solidFill>
                    <a:srgbClr val="000000"/>
                  </a:solidFill>
                  <a:latin typeface="Times New Roman" panose="02020603050405020304" charset="0"/>
                  <a:ea typeface="楷体" panose="02010609060101010101" charset="-122"/>
                </a:rPr>
                <a:t>BC</a:t>
              </a:r>
              <a:r>
                <a:rPr lang="zh-CN" altLang="en-US" sz="2400" dirty="0">
                  <a:solidFill>
                    <a:srgbClr val="000000"/>
                  </a:solidFill>
                  <a:latin typeface="Times New Roman" panose="02020603050405020304" charset="0"/>
                  <a:ea typeface="楷体" panose="02010609060101010101" charset="-122"/>
                </a:rPr>
                <a:t>、</a:t>
              </a:r>
              <a:r>
                <a:rPr lang="zh-CN" altLang="en-US" sz="2400" i="1" dirty="0">
                  <a:solidFill>
                    <a:srgbClr val="000000"/>
                  </a:solidFill>
                  <a:latin typeface="Times New Roman" panose="02020603050405020304" charset="0"/>
                  <a:ea typeface="楷体" panose="02010609060101010101" charset="-122"/>
                </a:rPr>
                <a:t>CD</a:t>
              </a:r>
              <a:r>
                <a:rPr lang="zh-CN" altLang="en-US" sz="2400" dirty="0">
                  <a:solidFill>
                    <a:srgbClr val="000000"/>
                  </a:solidFill>
                  <a:latin typeface="Times New Roman" panose="02020603050405020304" charset="0"/>
                  <a:ea typeface="楷体" panose="02010609060101010101" charset="-122"/>
                </a:rPr>
                <a:t>、D</a:t>
              </a:r>
              <a:r>
                <a:rPr lang="zh-CN" altLang="en-US" sz="2400" i="1" dirty="0">
                  <a:solidFill>
                    <a:srgbClr val="000000"/>
                  </a:solidFill>
                  <a:latin typeface="Times New Roman" panose="02020603050405020304" charset="0"/>
                  <a:ea typeface="楷体" panose="02010609060101010101" charset="-122"/>
                </a:rPr>
                <a:t>A </a:t>
              </a:r>
              <a:r>
                <a:rPr lang="zh-CN" altLang="en-US" sz="2400" dirty="0">
                  <a:solidFill>
                    <a:srgbClr val="000000"/>
                  </a:solidFill>
                  <a:latin typeface="Times New Roman" panose="02020603050405020304" charset="0"/>
                  <a:ea typeface="楷体" panose="02010609060101010101" charset="-122"/>
                </a:rPr>
                <a:t>各杆为机架时，相应得到何种机构?</a:t>
              </a:r>
              <a:endParaRPr lang="zh-CN" altLang="en-US" sz="2400" dirty="0">
                <a:solidFill>
                  <a:srgbClr val="000000"/>
                </a:solidFill>
                <a:latin typeface="Times New Roman" panose="02020603050405020304" charset="0"/>
                <a:ea typeface="楷体" panose="02010609060101010101" charset="-122"/>
              </a:endParaRPr>
            </a:p>
          </p:txBody>
        </p:sp>
        <p:graphicFrame>
          <p:nvGraphicFramePr>
            <p:cNvPr id="44039" name="对象 32"/>
            <p:cNvGraphicFramePr>
              <a:graphicFrameLocks noChangeAspect="1"/>
            </p:cNvGraphicFramePr>
            <p:nvPr/>
          </p:nvGraphicFramePr>
          <p:xfrm>
            <a:off x="2674400" y="3962400"/>
            <a:ext cx="6829425" cy="387350"/>
          </p:xfrm>
          <a:graphic>
            <a:graphicData uri="http://schemas.openxmlformats.org/presentationml/2006/ole">
              <mc:AlternateContent xmlns:mc="http://schemas.openxmlformats.org/markup-compatibility/2006">
                <mc:Choice xmlns:v="urn:schemas-microsoft-com:vml" Requires="v">
                  <p:oleObj spid="_x0000_s3080" name="" r:id="rId1" imgW="6540500" imgH="368300" progId="Equation.DSMT4">
                    <p:embed/>
                  </p:oleObj>
                </mc:Choice>
                <mc:Fallback>
                  <p:oleObj name="" r:id="rId1" imgW="6540500" imgH="368300" progId="Equation.DSMT4">
                    <p:embed/>
                    <p:pic>
                      <p:nvPicPr>
                        <p:cNvPr id="0" name="图片 3079"/>
                        <p:cNvPicPr/>
                        <p:nvPr/>
                      </p:nvPicPr>
                      <p:blipFill>
                        <a:blip r:embed="rId2"/>
                        <a:stretch>
                          <a:fillRect/>
                        </a:stretch>
                      </p:blipFill>
                      <p:spPr>
                        <a:xfrm>
                          <a:off x="2674400" y="3962400"/>
                          <a:ext cx="6829425" cy="387350"/>
                        </a:xfrm>
                        <a:prstGeom prst="rect">
                          <a:avLst/>
                        </a:prstGeom>
                        <a:noFill/>
                        <a:ln w="38100">
                          <a:noFill/>
                          <a:miter/>
                        </a:ln>
                      </p:spPr>
                    </p:pic>
                  </p:oleObj>
                </mc:Fallback>
              </mc:AlternateContent>
            </a:graphicData>
          </a:graphic>
        </p:graphicFrame>
      </p:grpSp>
      <p:grpSp>
        <p:nvGrpSpPr>
          <p:cNvPr id="4" name="组合 3"/>
          <p:cNvGrpSpPr/>
          <p:nvPr/>
        </p:nvGrpSpPr>
        <p:grpSpPr>
          <a:xfrm>
            <a:off x="2921953" y="3816033"/>
            <a:ext cx="6221412" cy="2193925"/>
            <a:chOff x="561975" y="3727450"/>
            <a:chExt cx="6221413" cy="2193925"/>
          </a:xfrm>
        </p:grpSpPr>
        <p:sp>
          <p:nvSpPr>
            <p:cNvPr id="44036" name="文本框 5"/>
            <p:cNvSpPr txBox="1"/>
            <p:nvPr/>
          </p:nvSpPr>
          <p:spPr>
            <a:xfrm>
              <a:off x="4527550" y="5491163"/>
              <a:ext cx="2255838" cy="4302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200" dirty="0">
                  <a:solidFill>
                    <a:srgbClr val="000000"/>
                  </a:solidFill>
                  <a:latin typeface="Times New Roman" panose="02020603050405020304" charset="0"/>
                  <a:ea typeface="楷体" panose="02010609060101010101" charset="-122"/>
                </a:rPr>
                <a:t>图3-12 例3-1用图</a:t>
              </a:r>
              <a:endParaRPr lang="zh-CN" altLang="en-US" sz="2200" dirty="0">
                <a:solidFill>
                  <a:srgbClr val="000000"/>
                </a:solidFill>
                <a:latin typeface="Times New Roman" panose="02020603050405020304" charset="0"/>
                <a:ea typeface="楷体" panose="02010609060101010101" charset="-122"/>
              </a:endParaRPr>
            </a:p>
          </p:txBody>
        </p:sp>
        <p:pic>
          <p:nvPicPr>
            <p:cNvPr id="44037" name="图片 1"/>
            <p:cNvPicPr>
              <a:picLocks noChangeAspect="1"/>
            </p:cNvPicPr>
            <p:nvPr/>
          </p:nvPicPr>
          <p:blipFill>
            <a:blip r:embed="rId3"/>
            <a:stretch>
              <a:fillRect/>
            </a:stretch>
          </p:blipFill>
          <p:spPr>
            <a:xfrm>
              <a:off x="561975" y="3727450"/>
              <a:ext cx="3965575" cy="2193925"/>
            </a:xfrm>
            <a:prstGeom prst="rect">
              <a:avLst/>
            </a:prstGeom>
            <a:noFill/>
            <a:ln w="9525">
              <a:noFill/>
            </a:ln>
          </p:spPr>
        </p:pic>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77800" y="149225"/>
            <a:ext cx="62788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二、铰链四杆机构曲柄存在的条件</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55299" name="组合 18"/>
          <p:cNvGrpSpPr/>
          <p:nvPr/>
        </p:nvGrpSpPr>
        <p:grpSpPr>
          <a:xfrm>
            <a:off x="375603" y="1103630"/>
            <a:ext cx="769937" cy="685800"/>
            <a:chOff x="1549" y="3272"/>
            <a:chExt cx="1214" cy="1082"/>
          </a:xfrm>
        </p:grpSpPr>
        <p:pic>
          <p:nvPicPr>
            <p:cNvPr id="45070" name="图片 4"/>
            <p:cNvPicPr>
              <a:picLocks noChangeAspect="1"/>
            </p:cNvPicPr>
            <p:nvPr/>
          </p:nvPicPr>
          <p:blipFill>
            <a:blip r:embed="rId1"/>
            <a:srcRect l="27644"/>
            <a:stretch>
              <a:fillRect/>
            </a:stretch>
          </p:blipFill>
          <p:spPr>
            <a:xfrm rot="-5400000">
              <a:off x="1615" y="3206"/>
              <a:ext cx="1082" cy="1214"/>
            </a:xfrm>
            <a:prstGeom prst="rect">
              <a:avLst/>
            </a:prstGeom>
            <a:noFill/>
            <a:ln w="9525">
              <a:noFill/>
            </a:ln>
          </p:spPr>
        </p:pic>
        <p:sp>
          <p:nvSpPr>
            <p:cNvPr id="45071" name="矩形 8"/>
            <p:cNvSpPr/>
            <p:nvPr/>
          </p:nvSpPr>
          <p:spPr>
            <a:xfrm>
              <a:off x="1788" y="3342"/>
              <a:ext cx="736" cy="94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楷体" panose="02010609060101010101" charset="-122"/>
                </a:rPr>
                <a:t>解</a:t>
              </a:r>
              <a:endParaRPr lang="zh-CN" altLang="en-US" sz="2200" dirty="0">
                <a:solidFill>
                  <a:srgbClr val="000000"/>
                </a:solidFill>
                <a:latin typeface="Times New Roman" panose="02020603050405020304" charset="0"/>
                <a:ea typeface="楷体" panose="02010609060101010101" charset="-122"/>
              </a:endParaRPr>
            </a:p>
          </p:txBody>
        </p:sp>
      </p:grpSp>
      <p:sp>
        <p:nvSpPr>
          <p:cNvPr id="55298" name="矩形 8"/>
          <p:cNvSpPr/>
          <p:nvPr/>
        </p:nvSpPr>
        <p:spPr>
          <a:xfrm>
            <a:off x="1145540" y="1190625"/>
            <a:ext cx="10045065" cy="598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sz="2200" dirty="0">
                <a:solidFill>
                  <a:srgbClr val="000000"/>
                </a:solidFill>
                <a:latin typeface="Times New Roman" panose="02020603050405020304" charset="0"/>
                <a:ea typeface="楷体" panose="02010609060101010101" charset="-122"/>
              </a:rPr>
              <a:t>        </a:t>
            </a:r>
            <a:r>
              <a:rPr lang="zh-CN" altLang="en-US" sz="2200" dirty="0">
                <a:solidFill>
                  <a:srgbClr val="000000"/>
                </a:solidFill>
                <a:latin typeface="Times New Roman" panose="02020603050405020304" charset="0"/>
                <a:ea typeface="楷体" panose="02010609060101010101" charset="-122"/>
              </a:rPr>
              <a:t>由各杆长的数值可知，</a:t>
            </a:r>
            <a:r>
              <a:rPr lang="zh-CN" altLang="en-US" sz="2200" i="1" dirty="0">
                <a:solidFill>
                  <a:srgbClr val="000000"/>
                </a:solidFill>
                <a:latin typeface="Times New Roman" panose="02020603050405020304" charset="0"/>
                <a:ea typeface="楷体" panose="02010609060101010101" charset="-122"/>
              </a:rPr>
              <a:t>AB</a:t>
            </a:r>
            <a:r>
              <a:rPr lang="zh-CN" altLang="en-US" sz="2200" dirty="0">
                <a:solidFill>
                  <a:srgbClr val="000000"/>
                </a:solidFill>
                <a:latin typeface="Times New Roman" panose="02020603050405020304" charset="0"/>
                <a:ea typeface="楷体" panose="02010609060101010101" charset="-122"/>
              </a:rPr>
              <a:t> 杆为最短杆，</a:t>
            </a:r>
            <a:r>
              <a:rPr lang="zh-CN" altLang="en-US" sz="2200" i="1" dirty="0">
                <a:solidFill>
                  <a:srgbClr val="000000"/>
                </a:solidFill>
                <a:latin typeface="Times New Roman" panose="02020603050405020304" charset="0"/>
                <a:ea typeface="楷体" panose="02010609060101010101" charset="-122"/>
              </a:rPr>
              <a:t>BC </a:t>
            </a:r>
            <a:r>
              <a:rPr lang="zh-CN" altLang="en-US" sz="2200" dirty="0">
                <a:solidFill>
                  <a:srgbClr val="000000"/>
                </a:solidFill>
                <a:latin typeface="Times New Roman" panose="02020603050405020304" charset="0"/>
                <a:ea typeface="楷体" panose="02010609060101010101" charset="-122"/>
              </a:rPr>
              <a:t>杆为最长杆。又因为</a:t>
            </a:r>
            <a:endParaRPr lang="zh-CN" altLang="en-US" sz="2200" dirty="0">
              <a:solidFill>
                <a:srgbClr val="000000"/>
              </a:solidFill>
              <a:latin typeface="Times New Roman" panose="02020603050405020304" charset="0"/>
              <a:ea typeface="楷体" panose="02010609060101010101" charset="-122"/>
            </a:endParaRPr>
          </a:p>
        </p:txBody>
      </p:sp>
      <p:graphicFrame>
        <p:nvGraphicFramePr>
          <p:cNvPr id="55302" name="对象 1"/>
          <p:cNvGraphicFramePr>
            <a:graphicFrameLocks noChangeAspect="1"/>
          </p:cNvGraphicFramePr>
          <p:nvPr/>
        </p:nvGraphicFramePr>
        <p:xfrm>
          <a:off x="1941037" y="2464118"/>
          <a:ext cx="2964180" cy="850900"/>
        </p:xfrm>
        <a:graphic>
          <a:graphicData uri="http://schemas.openxmlformats.org/presentationml/2006/ole">
            <mc:AlternateContent xmlns:mc="http://schemas.openxmlformats.org/markup-compatibility/2006">
              <mc:Choice xmlns:v="urn:schemas-microsoft-com:vml" Requires="v">
                <p:oleObj spid="_x0000_s3082" name="" r:id="rId2" imgW="3454400" imgH="800100" progId="Equation.DSMT4">
                  <p:embed/>
                </p:oleObj>
              </mc:Choice>
              <mc:Fallback>
                <p:oleObj name="" r:id="rId2" imgW="3454400" imgH="800100" progId="Equation.DSMT4">
                  <p:embed/>
                  <p:pic>
                    <p:nvPicPr>
                      <p:cNvPr id="0" name="图片 3081"/>
                      <p:cNvPicPr/>
                      <p:nvPr/>
                    </p:nvPicPr>
                    <p:blipFill>
                      <a:blip r:embed="rId3"/>
                      <a:stretch>
                        <a:fillRect/>
                      </a:stretch>
                    </p:blipFill>
                    <p:spPr>
                      <a:xfrm>
                        <a:off x="1941037" y="2464118"/>
                        <a:ext cx="2964180" cy="850900"/>
                      </a:xfrm>
                      <a:prstGeom prst="rect">
                        <a:avLst/>
                      </a:prstGeom>
                      <a:solidFill>
                        <a:srgbClr val="FFFF00"/>
                      </a:solidFill>
                      <a:ln w="38100">
                        <a:noFill/>
                        <a:miter/>
                      </a:ln>
                    </p:spPr>
                  </p:pic>
                </p:oleObj>
              </mc:Fallback>
            </mc:AlternateContent>
          </a:graphicData>
        </a:graphic>
      </p:graphicFrame>
      <p:grpSp>
        <p:nvGrpSpPr>
          <p:cNvPr id="2" name="组合 1"/>
          <p:cNvGrpSpPr/>
          <p:nvPr/>
        </p:nvGrpSpPr>
        <p:grpSpPr>
          <a:xfrm>
            <a:off x="8686165" y="1963103"/>
            <a:ext cx="2809875" cy="2292667"/>
            <a:chOff x="6181725" y="1817688"/>
            <a:chExt cx="2809875" cy="2292667"/>
          </a:xfrm>
        </p:grpSpPr>
        <p:sp>
          <p:nvSpPr>
            <p:cNvPr id="45064" name="文本框 5"/>
            <p:cNvSpPr txBox="1"/>
            <p:nvPr/>
          </p:nvSpPr>
          <p:spPr>
            <a:xfrm>
              <a:off x="6457950" y="3711575"/>
              <a:ext cx="2066290" cy="3987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000" dirty="0">
                  <a:solidFill>
                    <a:srgbClr val="000000"/>
                  </a:solidFill>
                  <a:latin typeface="Times New Roman" panose="02020603050405020304" charset="0"/>
                  <a:ea typeface="楷体" panose="02010609060101010101" charset="-122"/>
                </a:rPr>
                <a:t>图3-12 例3-1用图</a:t>
              </a:r>
              <a:endParaRPr lang="zh-CN" altLang="en-US" sz="2000" dirty="0">
                <a:solidFill>
                  <a:srgbClr val="000000"/>
                </a:solidFill>
                <a:latin typeface="Times New Roman" panose="02020603050405020304" charset="0"/>
                <a:ea typeface="楷体" panose="02010609060101010101" charset="-122"/>
              </a:endParaRPr>
            </a:p>
          </p:txBody>
        </p:sp>
        <p:pic>
          <p:nvPicPr>
            <p:cNvPr id="45065" name="图片 7"/>
            <p:cNvPicPr>
              <a:picLocks noChangeAspect="1"/>
            </p:cNvPicPr>
            <p:nvPr/>
          </p:nvPicPr>
          <p:blipFill>
            <a:blip r:embed="rId4"/>
            <a:stretch>
              <a:fillRect/>
            </a:stretch>
          </p:blipFill>
          <p:spPr>
            <a:xfrm>
              <a:off x="6181725" y="1817688"/>
              <a:ext cx="2809875" cy="1554162"/>
            </a:xfrm>
            <a:prstGeom prst="rect">
              <a:avLst/>
            </a:prstGeom>
            <a:noFill/>
            <a:ln w="9525">
              <a:noFill/>
            </a:ln>
          </p:spPr>
        </p:pic>
      </p:grpSp>
      <p:grpSp>
        <p:nvGrpSpPr>
          <p:cNvPr id="6" name="组合 5"/>
          <p:cNvGrpSpPr/>
          <p:nvPr/>
        </p:nvGrpSpPr>
        <p:grpSpPr>
          <a:xfrm>
            <a:off x="1116648" y="4222433"/>
            <a:ext cx="6996112" cy="430212"/>
            <a:chOff x="561975" y="4332288"/>
            <a:chExt cx="6996113" cy="430212"/>
          </a:xfrm>
        </p:grpSpPr>
        <p:sp>
          <p:nvSpPr>
            <p:cNvPr id="45068" name="文本框 5"/>
            <p:cNvSpPr txBox="1"/>
            <p:nvPr/>
          </p:nvSpPr>
          <p:spPr>
            <a:xfrm>
              <a:off x="2206625" y="4332288"/>
              <a:ext cx="5351463" cy="4302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zh-CN" sz="2200" dirty="0">
                  <a:solidFill>
                    <a:srgbClr val="000000"/>
                  </a:solidFill>
                  <a:latin typeface="Times New Roman" panose="02020603050405020304" charset="0"/>
                  <a:ea typeface="楷体" panose="02010609060101010101" charset="-122"/>
                </a:rPr>
                <a:t>  </a:t>
              </a:r>
              <a:r>
                <a:rPr lang="zh-CN" altLang="en-US" sz="2200" dirty="0">
                  <a:solidFill>
                    <a:srgbClr val="000000"/>
                  </a:solidFill>
                  <a:latin typeface="Times New Roman" panose="02020603050405020304" charset="0"/>
                  <a:ea typeface="楷体" panose="02010609060101010101" charset="-122"/>
                </a:rPr>
                <a:t>，满足杆长条件，于是可得下面的结论：</a:t>
              </a:r>
              <a:endParaRPr lang="zh-CN" altLang="en-US" sz="2200" dirty="0">
                <a:solidFill>
                  <a:srgbClr val="000000"/>
                </a:solidFill>
                <a:latin typeface="Times New Roman" panose="02020603050405020304" charset="0"/>
                <a:ea typeface="楷体" panose="02010609060101010101" charset="-122"/>
              </a:endParaRPr>
            </a:p>
          </p:txBody>
        </p:sp>
        <p:graphicFrame>
          <p:nvGraphicFramePr>
            <p:cNvPr id="45069" name="对象 1"/>
            <p:cNvGraphicFramePr>
              <a:graphicFrameLocks noChangeAspect="1"/>
            </p:cNvGraphicFramePr>
            <p:nvPr/>
          </p:nvGraphicFramePr>
          <p:xfrm>
            <a:off x="561975" y="4351338"/>
            <a:ext cx="1809750" cy="392112"/>
          </p:xfrm>
          <a:graphic>
            <a:graphicData uri="http://schemas.openxmlformats.org/presentationml/2006/ole">
              <mc:AlternateContent xmlns:mc="http://schemas.openxmlformats.org/markup-compatibility/2006">
                <mc:Choice xmlns:v="urn:schemas-microsoft-com:vml" Requires="v">
                  <p:oleObj spid="_x0000_s3081" name="" r:id="rId5" imgW="2108200" imgH="368300" progId="Equation.DSMT4">
                    <p:embed/>
                  </p:oleObj>
                </mc:Choice>
                <mc:Fallback>
                  <p:oleObj name="" r:id="rId5" imgW="2108200" imgH="368300" progId="Equation.DSMT4">
                    <p:embed/>
                    <p:pic>
                      <p:nvPicPr>
                        <p:cNvPr id="0" name="图片 3080"/>
                        <p:cNvPicPr/>
                        <p:nvPr/>
                      </p:nvPicPr>
                      <p:blipFill>
                        <a:blip r:embed="rId6"/>
                        <a:stretch>
                          <a:fillRect/>
                        </a:stretch>
                      </p:blipFill>
                      <p:spPr>
                        <a:xfrm>
                          <a:off x="561975" y="4351338"/>
                          <a:ext cx="1809750" cy="392112"/>
                        </a:xfrm>
                        <a:prstGeom prst="rect">
                          <a:avLst/>
                        </a:prstGeom>
                        <a:solidFill>
                          <a:schemeClr val="accent1"/>
                        </a:solidFill>
                        <a:ln w="38100">
                          <a:noFill/>
                          <a:miter/>
                        </a:ln>
                      </p:spPr>
                    </p:pic>
                  </p:oleObj>
                </mc:Fallback>
              </mc:AlternateContent>
            </a:graphicData>
          </a:graphic>
        </p:graphicFrame>
      </p:grpSp>
      <p:grpSp>
        <p:nvGrpSpPr>
          <p:cNvPr id="55306" name="组合 14"/>
          <p:cNvGrpSpPr/>
          <p:nvPr/>
        </p:nvGrpSpPr>
        <p:grpSpPr>
          <a:xfrm>
            <a:off x="1360170" y="5213350"/>
            <a:ext cx="9055100" cy="1252124"/>
            <a:chOff x="552" y="8162"/>
            <a:chExt cx="12841" cy="1657"/>
          </a:xfrm>
        </p:grpSpPr>
        <p:sp>
          <p:nvSpPr>
            <p:cNvPr id="13" name="AutoShape 13"/>
            <p:cNvSpPr>
              <a:spLocks noChangeArrowheads="1"/>
            </p:cNvSpPr>
            <p:nvPr/>
          </p:nvSpPr>
          <p:spPr bwMode="gray">
            <a:xfrm>
              <a:off x="552" y="8162"/>
              <a:ext cx="12841" cy="1657"/>
            </a:xfrm>
            <a:prstGeom prst="roundRect">
              <a:avLst>
                <a:gd name="adj" fmla="val 8014"/>
              </a:avLst>
            </a:prstGeom>
            <a:solidFill>
              <a:srgbClr val="F8F8F8"/>
            </a:solidFill>
            <a:ln w="9525">
              <a:solidFill>
                <a:srgbClr val="518CD3"/>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45067" name="文本框 5"/>
            <p:cNvSpPr txBox="1"/>
            <p:nvPr/>
          </p:nvSpPr>
          <p:spPr>
            <a:xfrm>
              <a:off x="553" y="8162"/>
              <a:ext cx="12840" cy="158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zh-CN" sz="2200" dirty="0">
                  <a:solidFill>
                    <a:srgbClr val="000000"/>
                  </a:solidFill>
                  <a:latin typeface="Times New Roman" panose="02020603050405020304" charset="0"/>
                  <a:ea typeface="楷体" panose="02010609060101010101" charset="-122"/>
                </a:rPr>
                <a:t>      </a:t>
              </a:r>
              <a:r>
                <a:rPr lang="zh-CN" altLang="en-US" sz="2400" dirty="0">
                  <a:solidFill>
                    <a:srgbClr val="000000"/>
                  </a:solidFill>
                  <a:latin typeface="Times New Roman" panose="02020603050405020304" charset="0"/>
                  <a:ea typeface="楷体" panose="02010609060101010101" charset="-122"/>
                </a:rPr>
                <a:t>若以</a:t>
              </a:r>
              <a:r>
                <a:rPr lang="zh-CN" altLang="en-US" sz="2400" i="1" dirty="0">
                  <a:solidFill>
                    <a:srgbClr val="000000"/>
                  </a:solidFill>
                  <a:latin typeface="Times New Roman" panose="02020603050405020304" charset="0"/>
                  <a:ea typeface="楷体" panose="02010609060101010101" charset="-122"/>
                </a:rPr>
                <a:t>AB </a:t>
              </a:r>
              <a:r>
                <a:rPr lang="zh-CN" altLang="en-US" sz="2400" dirty="0">
                  <a:solidFill>
                    <a:srgbClr val="000000"/>
                  </a:solidFill>
                  <a:latin typeface="Times New Roman" panose="02020603050405020304" charset="0"/>
                  <a:ea typeface="楷体" panose="02010609060101010101" charset="-122"/>
                </a:rPr>
                <a:t>为机架，则得到双曲柄机构；若以</a:t>
              </a:r>
              <a:r>
                <a:rPr lang="zh-CN" altLang="en-US" sz="2400" i="1" dirty="0">
                  <a:solidFill>
                    <a:srgbClr val="000000"/>
                  </a:solidFill>
                  <a:latin typeface="Times New Roman" panose="02020603050405020304" charset="0"/>
                  <a:ea typeface="楷体" panose="02010609060101010101" charset="-122"/>
                </a:rPr>
                <a:t>BC</a:t>
              </a:r>
              <a:r>
                <a:rPr lang="zh-CN" altLang="en-US" sz="2400" dirty="0">
                  <a:solidFill>
                    <a:srgbClr val="000000"/>
                  </a:solidFill>
                  <a:latin typeface="Times New Roman" panose="02020603050405020304" charset="0"/>
                  <a:ea typeface="楷体" panose="02010609060101010101" charset="-122"/>
                </a:rPr>
                <a:t> 为机架，则得到</a:t>
              </a:r>
              <a:endParaRPr lang="zh-CN" altLang="en-US" sz="2400" dirty="0">
                <a:solidFill>
                  <a:srgbClr val="000000"/>
                </a:solidFill>
                <a:latin typeface="Times New Roman" panose="02020603050405020304" charset="0"/>
                <a:ea typeface="楷体" panose="02010609060101010101" charset="-122"/>
              </a:endParaRPr>
            </a:p>
            <a:p>
              <a:pPr marL="0" lvl="0" indent="0">
                <a:spcBef>
                  <a:spcPct val="0"/>
                </a:spcBef>
                <a:buNone/>
              </a:pPr>
              <a:r>
                <a:rPr lang="zh-CN" altLang="en-US" sz="2400" dirty="0">
                  <a:solidFill>
                    <a:srgbClr val="000000"/>
                  </a:solidFill>
                  <a:latin typeface="Times New Roman" panose="02020603050405020304" charset="0"/>
                  <a:ea typeface="楷体" panose="02010609060101010101" charset="-122"/>
                </a:rPr>
                <a:t>曲柄摇杆机构；若以</a:t>
              </a:r>
              <a:r>
                <a:rPr lang="zh-CN" altLang="en-US" sz="2400" i="1" dirty="0">
                  <a:solidFill>
                    <a:srgbClr val="000000"/>
                  </a:solidFill>
                  <a:latin typeface="Times New Roman" panose="02020603050405020304" charset="0"/>
                  <a:ea typeface="楷体" panose="02010609060101010101" charset="-122"/>
                </a:rPr>
                <a:t>CD</a:t>
              </a:r>
              <a:r>
                <a:rPr lang="zh-CN" altLang="en-US" sz="2400" dirty="0">
                  <a:solidFill>
                    <a:srgbClr val="000000"/>
                  </a:solidFill>
                  <a:latin typeface="Times New Roman" panose="02020603050405020304" charset="0"/>
                  <a:ea typeface="楷体" panose="02010609060101010101" charset="-122"/>
                </a:rPr>
                <a:t> 为机架，则得到双摇杆机构；若以 DA 为</a:t>
              </a:r>
              <a:endParaRPr lang="zh-CN" altLang="en-US" sz="2400" dirty="0">
                <a:solidFill>
                  <a:srgbClr val="000000"/>
                </a:solidFill>
                <a:latin typeface="Times New Roman" panose="02020603050405020304" charset="0"/>
                <a:ea typeface="楷体" panose="02010609060101010101" charset="-122"/>
              </a:endParaRPr>
            </a:p>
            <a:p>
              <a:pPr marL="0" lvl="0" indent="0">
                <a:spcBef>
                  <a:spcPct val="0"/>
                </a:spcBef>
                <a:buNone/>
              </a:pPr>
              <a:r>
                <a:rPr lang="zh-CN" altLang="en-US" sz="2400" dirty="0">
                  <a:solidFill>
                    <a:srgbClr val="000000"/>
                  </a:solidFill>
                  <a:latin typeface="Times New Roman" panose="02020603050405020304" charset="0"/>
                  <a:ea typeface="楷体" panose="02010609060101010101" charset="-122"/>
                </a:rPr>
                <a:t>机架，则得到曲柄摇杆机构。</a:t>
              </a:r>
              <a:endParaRPr lang="zh-CN" altLang="en-US" sz="2400" dirty="0">
                <a:solidFill>
                  <a:srgbClr val="000000"/>
                </a:solidFill>
                <a:latin typeface="Times New Roman" panose="02020603050405020304" charset="0"/>
                <a:ea typeface="楷体" panose="02010609060101010101" charset="-122"/>
              </a:endParaRPr>
            </a:p>
          </p:txBody>
        </p:sp>
      </p:gr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ppt_x"/>
                                          </p:val>
                                        </p:tav>
                                        <p:tav tm="100000">
                                          <p:val>
                                            <p:strVal val="#ppt_x"/>
                                          </p:val>
                                        </p:tav>
                                      </p:tavLst>
                                    </p:anim>
                                    <p:anim calcmode="lin" valueType="num">
                                      <p:cBhvr additive="base">
                                        <p:cTn id="8" dur="500" fill="hold"/>
                                        <p:tgtEl>
                                          <p:spTgt spid="552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5298"/>
                                        </p:tgtEl>
                                        <p:attrNameLst>
                                          <p:attrName>style.visibility</p:attrName>
                                        </p:attrNameLst>
                                      </p:cBhvr>
                                      <p:to>
                                        <p:strVal val="visible"/>
                                      </p:to>
                                    </p:set>
                                    <p:animEffect transition="in" filter="fade">
                                      <p:cBhvr>
                                        <p:cTn id="13" dur="1000"/>
                                        <p:tgtEl>
                                          <p:spTgt spid="55298"/>
                                        </p:tgtEl>
                                      </p:cBhvr>
                                    </p:animEffect>
                                    <p:anim calcmode="lin" valueType="num">
                                      <p:cBhvr>
                                        <p:cTn id="14" dur="1000" fill="hold"/>
                                        <p:tgtEl>
                                          <p:spTgt spid="55298"/>
                                        </p:tgtEl>
                                        <p:attrNameLst>
                                          <p:attrName>ppt_x</p:attrName>
                                        </p:attrNameLst>
                                      </p:cBhvr>
                                      <p:tavLst>
                                        <p:tav tm="0">
                                          <p:val>
                                            <p:strVal val="#ppt_x"/>
                                          </p:val>
                                        </p:tav>
                                        <p:tav tm="100000">
                                          <p:val>
                                            <p:strVal val="#ppt_x"/>
                                          </p:val>
                                        </p:tav>
                                      </p:tavLst>
                                    </p:anim>
                                    <p:anim calcmode="lin" valueType="num">
                                      <p:cBhvr>
                                        <p:cTn id="15" dur="1000" fill="hold"/>
                                        <p:tgtEl>
                                          <p:spTgt spid="5529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5302"/>
                                        </p:tgtEl>
                                        <p:attrNameLst>
                                          <p:attrName>style.visibility</p:attrName>
                                        </p:attrNameLst>
                                      </p:cBhvr>
                                      <p:to>
                                        <p:strVal val="visible"/>
                                      </p:to>
                                    </p:set>
                                    <p:animEffect transition="in" filter="fade">
                                      <p:cBhvr>
                                        <p:cTn id="20" dur="1000"/>
                                        <p:tgtEl>
                                          <p:spTgt spid="55302"/>
                                        </p:tgtEl>
                                      </p:cBhvr>
                                    </p:animEffect>
                                    <p:anim calcmode="lin" valueType="num">
                                      <p:cBhvr>
                                        <p:cTn id="21" dur="1000" fill="hold"/>
                                        <p:tgtEl>
                                          <p:spTgt spid="55302"/>
                                        </p:tgtEl>
                                        <p:attrNameLst>
                                          <p:attrName>ppt_x</p:attrName>
                                        </p:attrNameLst>
                                      </p:cBhvr>
                                      <p:tavLst>
                                        <p:tav tm="0">
                                          <p:val>
                                            <p:strVal val="#ppt_x"/>
                                          </p:val>
                                        </p:tav>
                                        <p:tav tm="100000">
                                          <p:val>
                                            <p:strVal val="#ppt_x"/>
                                          </p:val>
                                        </p:tav>
                                      </p:tavLst>
                                    </p:anim>
                                    <p:anim calcmode="lin" valueType="num">
                                      <p:cBhvr>
                                        <p:cTn id="22" dur="1000" fill="hold"/>
                                        <p:tgtEl>
                                          <p:spTgt spid="5530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55306"/>
                                        </p:tgtEl>
                                        <p:attrNameLst>
                                          <p:attrName>style.visibility</p:attrName>
                                        </p:attrNameLst>
                                      </p:cBhvr>
                                      <p:to>
                                        <p:strVal val="visible"/>
                                      </p:to>
                                    </p:set>
                                    <p:animEffect transition="in" filter="circle(in)">
                                      <p:cBhvr>
                                        <p:cTn id="39" dur="2000"/>
                                        <p:tgtEl>
                                          <p:spTgt spid="5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75565" y="177165"/>
            <a:ext cx="54660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三、铰链四杆机构的演化形式</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2" name="文本框 1"/>
          <p:cNvSpPr txBox="1"/>
          <p:nvPr/>
        </p:nvSpPr>
        <p:spPr>
          <a:xfrm>
            <a:off x="815975" y="1146175"/>
            <a:ext cx="2264410" cy="460375"/>
          </a:xfrm>
          <a:prstGeom prst="rect">
            <a:avLst/>
          </a:prstGeom>
          <a:noFill/>
        </p:spPr>
        <p:txBody>
          <a:bodyPr wrap="square" rtlCol="0" anchor="t">
            <a:spAutoFit/>
          </a:bodyPr>
          <a:p>
            <a:pPr algn="l"/>
            <a:r>
              <a:rPr sz="2400" b="1" dirty="0" smtClean="0">
                <a:solidFill>
                  <a:schemeClr val="tx1"/>
                </a:solidFill>
                <a:latin typeface="宋体" panose="02010600030101010101" pitchFamily="2" charset="-122"/>
                <a:ea typeface="宋体" panose="02010600030101010101" pitchFamily="2" charset="-122"/>
                <a:sym typeface="+mn-ea"/>
              </a:rPr>
              <a:t>曲柄滑块机构</a:t>
            </a:r>
            <a:endParaRPr sz="2400" b="1" dirty="0" smtClean="0">
              <a:solidFill>
                <a:schemeClr val="tx1"/>
              </a:solidFill>
              <a:latin typeface="宋体" panose="02010600030101010101" pitchFamily="2" charset="-122"/>
              <a:ea typeface="宋体" panose="02010600030101010101" pitchFamily="2" charset="-122"/>
              <a:sym typeface="+mn-ea"/>
            </a:endParaRPr>
          </a:p>
        </p:txBody>
      </p:sp>
      <p:grpSp>
        <p:nvGrpSpPr>
          <p:cNvPr id="12" name="Group 16"/>
          <p:cNvGrpSpPr/>
          <p:nvPr/>
        </p:nvGrpSpPr>
        <p:grpSpPr>
          <a:xfrm>
            <a:off x="64770" y="88963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pic>
        <p:nvPicPr>
          <p:cNvPr id="47109" name="图片 7"/>
          <p:cNvPicPr>
            <a:picLocks noChangeAspect="1"/>
          </p:cNvPicPr>
          <p:nvPr/>
        </p:nvPicPr>
        <p:blipFill>
          <a:blip r:embed="rId1"/>
          <a:stretch>
            <a:fillRect/>
          </a:stretch>
        </p:blipFill>
        <p:spPr>
          <a:xfrm>
            <a:off x="1242695" y="1862455"/>
            <a:ext cx="9067800" cy="2724150"/>
          </a:xfrm>
          <a:prstGeom prst="rect">
            <a:avLst/>
          </a:prstGeom>
          <a:noFill/>
          <a:ln w="9525">
            <a:noFill/>
          </a:ln>
        </p:spPr>
      </p:pic>
      <p:sp>
        <p:nvSpPr>
          <p:cNvPr id="5" name="文本框 4"/>
          <p:cNvSpPr txBox="1"/>
          <p:nvPr/>
        </p:nvSpPr>
        <p:spPr>
          <a:xfrm>
            <a:off x="1130935" y="4699000"/>
            <a:ext cx="9471660" cy="1938020"/>
          </a:xfrm>
          <a:prstGeom prst="rect">
            <a:avLst/>
          </a:prstGeom>
          <a:noFill/>
          <a:ln w="28575">
            <a:solidFill>
              <a:schemeClr val="accent1"/>
            </a:solidFill>
          </a:ln>
        </p:spPr>
        <p:txBody>
          <a:bodyPr wrap="square" rtlCol="0">
            <a:spAutoFit/>
          </a:bodyPr>
          <a:p>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rPr>
              <a:t>a</a:t>
            </a:r>
            <a:r>
              <a:rPr lang="zh-CN" altLang="en-US" sz="2400">
                <a:latin typeface="宋体" panose="02010600030101010101" pitchFamily="2" charset="-122"/>
                <a:ea typeface="宋体" panose="02010600030101010101" pitchFamily="2" charset="-122"/>
                <a:cs typeface="宋体" panose="02010600030101010101" pitchFamily="2" charset="-122"/>
              </a:rPr>
              <a:t>）曲柄摇杆机构</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rPr>
              <a:t>b</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rPr>
              <a:t>c</a:t>
            </a:r>
            <a:r>
              <a:rPr lang="zh-CN" altLang="en-US" sz="2400">
                <a:latin typeface="宋体" panose="02010600030101010101" pitchFamily="2" charset="-122"/>
                <a:ea typeface="宋体" panose="02010600030101010101" pitchFamily="2" charset="-122"/>
                <a:cs typeface="宋体" panose="02010600030101010101" pitchFamily="2" charset="-122"/>
              </a:rPr>
              <a:t>点轨迹变成直线，摇杆</a:t>
            </a:r>
            <a:r>
              <a:rPr lang="en-US" altLang="zh-CN"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演化为直线运动的滑块，转动副 D 演化为移动副</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rPr>
              <a:t>c</a:t>
            </a:r>
            <a:r>
              <a:rPr lang="zh-CN" altLang="en-US" sz="2400">
                <a:latin typeface="宋体" panose="02010600030101010101" pitchFamily="2" charset="-122"/>
                <a:ea typeface="宋体" panose="02010600030101010101" pitchFamily="2" charset="-122"/>
                <a:cs typeface="宋体" panose="02010600030101010101" pitchFamily="2" charset="-122"/>
              </a:rPr>
              <a:t>）演化为对心曲柄滑块机构</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rPr>
              <a:t>d</a:t>
            </a:r>
            <a:r>
              <a:rPr lang="zh-CN" altLang="en-US" sz="2400">
                <a:latin typeface="宋体" panose="02010600030101010101" pitchFamily="2" charset="-122"/>
                <a:ea typeface="宋体" panose="02010600030101010101" pitchFamily="2" charset="-122"/>
                <a:cs typeface="宋体" panose="02010600030101010101" pitchFamily="2" charset="-122"/>
              </a:rPr>
              <a:t>）偏置曲柄滑块机构</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动画"/>
          <p:cNvPicPr>
            <a:picLocks noChangeAspect="1"/>
          </p:cNvPicPr>
          <p:nvPr/>
        </p:nvPicPr>
        <p:blipFill>
          <a:blip r:embed="rId2"/>
          <a:stretch>
            <a:fillRect/>
          </a:stretch>
        </p:blipFill>
        <p:spPr>
          <a:xfrm>
            <a:off x="6917690" y="0"/>
            <a:ext cx="4801235" cy="264033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5565" y="177165"/>
            <a:ext cx="54660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三、铰链四杆机构的演化形式</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5" name="文本框 4"/>
          <p:cNvSpPr txBox="1"/>
          <p:nvPr/>
        </p:nvSpPr>
        <p:spPr>
          <a:xfrm>
            <a:off x="931545" y="1095375"/>
            <a:ext cx="5386070" cy="645160"/>
          </a:xfrm>
          <a:prstGeom prst="rect">
            <a:avLst/>
          </a:prstGeom>
          <a:noFill/>
        </p:spPr>
        <p:txBody>
          <a:bodyPr wrap="none" rtlCol="0" anchor="t">
            <a:spAutoFit/>
          </a:bodyPr>
          <a:p>
            <a:pPr marL="0" lvl="0" indent="0" eaLnBrk="1" hangingPunct="1">
              <a:lnSpc>
                <a:spcPct val="150000"/>
              </a:lnSpc>
              <a:spcBef>
                <a:spcPct val="0"/>
              </a:spcBef>
              <a:buNone/>
            </a:pPr>
            <a:r>
              <a:rPr lang="en-US" altLang="zh-CN" sz="2400" b="1" dirty="0">
                <a:solidFill>
                  <a:srgbClr val="000000"/>
                </a:solidFill>
                <a:latin typeface="宋体" panose="02010600030101010101" pitchFamily="2" charset="-122"/>
                <a:ea typeface="宋体" panose="02010600030101010101" pitchFamily="2" charset="-122"/>
                <a:sym typeface="+mn-ea"/>
              </a:rPr>
              <a:t>曲柄转动导杆机构和曲柄摆动导杆机构</a:t>
            </a:r>
            <a:endParaRPr lang="en-US" altLang="zh-CN" sz="2400" b="1" dirty="0">
              <a:solidFill>
                <a:srgbClr val="000000"/>
              </a:solidFill>
              <a:latin typeface="宋体" panose="02010600030101010101" pitchFamily="2" charset="-122"/>
              <a:ea typeface="宋体" panose="02010600030101010101" pitchFamily="2" charset="-122"/>
              <a:sym typeface="+mn-ea"/>
            </a:endParaRPr>
          </a:p>
        </p:txBody>
      </p:sp>
      <p:grpSp>
        <p:nvGrpSpPr>
          <p:cNvPr id="12" name="Group 16"/>
          <p:cNvGrpSpPr/>
          <p:nvPr/>
        </p:nvGrpSpPr>
        <p:grpSpPr>
          <a:xfrm>
            <a:off x="64770" y="88963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grpSp>
        <p:nvGrpSpPr>
          <p:cNvPr id="19" name="组合 18"/>
          <p:cNvGrpSpPr/>
          <p:nvPr/>
        </p:nvGrpSpPr>
        <p:grpSpPr>
          <a:xfrm>
            <a:off x="1287780" y="1659255"/>
            <a:ext cx="9292590" cy="1851660"/>
            <a:chOff x="178552" y="725181"/>
            <a:chExt cx="8119061" cy="1773399"/>
          </a:xfrm>
        </p:grpSpPr>
        <p:sp>
          <p:nvSpPr>
            <p:cNvPr id="20" name="AutoShape 81"/>
            <p:cNvSpPr>
              <a:spLocks noChangeArrowheads="1"/>
            </p:cNvSpPr>
            <p:nvPr/>
          </p:nvSpPr>
          <p:spPr bwMode="auto">
            <a:xfrm>
              <a:off x="178552" y="725181"/>
              <a:ext cx="8119061" cy="1773399"/>
            </a:xfrm>
            <a:prstGeom prst="roundRect">
              <a:avLst>
                <a:gd name="adj" fmla="val 5005"/>
              </a:avLst>
            </a:prstGeom>
            <a:solidFill>
              <a:sysClr val="window" lastClr="FFFFFF">
                <a:alpha val="60000"/>
              </a:sysClr>
            </a:solidFill>
            <a:ln w="38100" cap="flat" cmpd="sng" algn="ctr">
              <a:gradFill>
                <a:gsLst>
                  <a:gs pos="50000">
                    <a:srgbClr val="FFCF01"/>
                  </a:gs>
                  <a:gs pos="100000">
                    <a:srgbClr val="E22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ysClr val="window" lastClr="FFFFFF"/>
              </a:contourClr>
            </a:sp3d>
          </p:spPr>
          <p:txBody>
            <a:bodyPr anchor="ctr"/>
            <a:lstStyle/>
            <a:p>
              <a:pPr marL="0" marR="0" lvl="2" indent="0" algn="ctr" defTabSz="91440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n"/>
                <a:tabLst>
                  <a:tab pos="135890" algn="l"/>
                </a:tabLst>
                <a:defRPr/>
              </a:pPr>
              <a:endParaRPr kumimoji="0" lang="zh-CN" altLang="en-US" sz="14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3257" name="矩形 8"/>
            <p:cNvSpPr/>
            <p:nvPr/>
          </p:nvSpPr>
          <p:spPr>
            <a:xfrm>
              <a:off x="178552" y="802783"/>
              <a:ext cx="8119061" cy="167913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sz="2200" dirty="0">
                  <a:solidFill>
                    <a:srgbClr val="000000"/>
                  </a:solidFill>
                  <a:latin typeface="Times New Roman" panose="02020603050405020304" charset="0"/>
                  <a:ea typeface="楷体" panose="02010609060101010101" charset="-122"/>
                </a:rPr>
                <a:t>        </a:t>
              </a:r>
              <a:r>
                <a:rPr lang="zh-CN" altLang="zh-CN" sz="2400" dirty="0">
                  <a:solidFill>
                    <a:srgbClr val="000000"/>
                  </a:solidFill>
                  <a:latin typeface="Times New Roman" panose="02020603050405020304" charset="0"/>
                  <a:ea typeface="楷体" panose="02010609060101010101" charset="-122"/>
                </a:rPr>
                <a:t>如图3-17(a) 所示的曲柄滑块机构，若改取杆1为机架，即可得图3-17(b) 所示的机构。其中杆4对滑块3的运动起导路作用，故称为导杆。</a:t>
              </a:r>
              <a:endParaRPr lang="zh-CN" altLang="zh-CN" sz="2400" dirty="0">
                <a:solidFill>
                  <a:srgbClr val="000000"/>
                </a:solidFill>
                <a:latin typeface="Times New Roman" panose="02020603050405020304" charset="0"/>
                <a:ea typeface="楷体" panose="02010609060101010101" charset="-122"/>
              </a:endParaRPr>
            </a:p>
          </p:txBody>
        </p:sp>
      </p:grpSp>
      <p:grpSp>
        <p:nvGrpSpPr>
          <p:cNvPr id="6" name="组合 5"/>
          <p:cNvGrpSpPr/>
          <p:nvPr/>
        </p:nvGrpSpPr>
        <p:grpSpPr>
          <a:xfrm>
            <a:off x="2695575" y="3338830"/>
            <a:ext cx="6934200" cy="3343275"/>
            <a:chOff x="965200" y="3121025"/>
            <a:chExt cx="6934200" cy="3343275"/>
          </a:xfrm>
        </p:grpSpPr>
        <p:pic>
          <p:nvPicPr>
            <p:cNvPr id="53252" name="图片 1"/>
            <p:cNvPicPr>
              <a:picLocks noChangeAspect="1"/>
            </p:cNvPicPr>
            <p:nvPr/>
          </p:nvPicPr>
          <p:blipFill>
            <a:blip r:embed="rId1"/>
            <a:stretch>
              <a:fillRect/>
            </a:stretch>
          </p:blipFill>
          <p:spPr>
            <a:xfrm>
              <a:off x="965200" y="3121025"/>
              <a:ext cx="3067050" cy="3343275"/>
            </a:xfrm>
            <a:prstGeom prst="rect">
              <a:avLst/>
            </a:prstGeom>
            <a:noFill/>
            <a:ln w="9525">
              <a:noFill/>
            </a:ln>
          </p:spPr>
        </p:pic>
        <p:sp>
          <p:nvSpPr>
            <p:cNvPr id="53253" name="矩形 8"/>
            <p:cNvSpPr/>
            <p:nvPr/>
          </p:nvSpPr>
          <p:spPr>
            <a:xfrm>
              <a:off x="4283075" y="5864225"/>
              <a:ext cx="3616325" cy="600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2200" dirty="0">
                  <a:solidFill>
                    <a:srgbClr val="000000"/>
                  </a:solidFill>
                  <a:latin typeface="Times New Roman" panose="02020603050405020304" charset="0"/>
                  <a:ea typeface="楷体" panose="02010609060101010101" charset="-122"/>
                </a:rPr>
                <a:t>图3-17 曲柄滑块机构的演化</a:t>
              </a:r>
              <a:endParaRPr lang="zh-CN" altLang="zh-CN" sz="2200" dirty="0">
                <a:solidFill>
                  <a:srgbClr val="000000"/>
                </a:solidFill>
                <a:latin typeface="Times New Roman" panose="02020603050405020304" charset="0"/>
                <a:ea typeface="楷体" panose="02010609060101010101" charset="-122"/>
              </a:endParaRPr>
            </a:p>
          </p:txBody>
        </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80">
                                          <p:stCondLst>
                                            <p:cond delay="0"/>
                                          </p:stCondLst>
                                        </p:cTn>
                                        <p:tgtEl>
                                          <p:spTgt spid="19"/>
                                        </p:tgtEl>
                                      </p:cBhvr>
                                    </p:animEffect>
                                    <p:anim calcmode="lin" valueType="num">
                                      <p:cBhvr>
                                        <p:cTn id="1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9"/>
                                        </p:tgtEl>
                                        <p:attrNameLst>
                                          <p:attrName>ppt_y</p:attrName>
                                        </p:attrNameLst>
                                      </p:cBhvr>
                                      <p:tavLst>
                                        <p:tav tm="0" fmla="#ppt_y-sin(pi*$)/3">
                                          <p:val>
                                            <p:fltVal val="0.500000"/>
                                          </p:val>
                                        </p:tav>
                                        <p:tav tm="100000">
                                          <p:val>
                                            <p:fltVal val="1.000000"/>
                                          </p:val>
                                        </p:tav>
                                      </p:tavLst>
                                    </p:anim>
                                    <p:anim calcmode="lin" valueType="num">
                                      <p:cBhvr>
                                        <p:cTn id="18" dur="664" tmFilter="0, 0; 0.125,0.2665; 0.25,0.4; 0.375,0.465; 0.5,0.5;  0.625,0.535; 0.75,0.6; 0.875,0.7335; 1,1">
                                          <p:stCondLst>
                                            <p:cond delay="664"/>
                                          </p:stCondLst>
                                        </p:cTn>
                                        <p:tgtEl>
                                          <p:spTgt spid="19"/>
                                        </p:tgtEl>
                                        <p:attrNameLst>
                                          <p:attrName>ppt_y</p:attrName>
                                        </p:attrNameLst>
                                      </p:cBhvr>
                                      <p:tavLst>
                                        <p:tav tm="0" fmla="#ppt_y-sin(pi*$)/9">
                                          <p:val>
                                            <p:fltVal val="0.000000"/>
                                          </p:val>
                                        </p:tav>
                                        <p:tav tm="100000">
                                          <p:val>
                                            <p:fltVal val="1.000000"/>
                                          </p:val>
                                        </p:tav>
                                      </p:tavLst>
                                    </p:anim>
                                    <p:anim calcmode="lin" valueType="num">
                                      <p:cBhvr>
                                        <p:cTn id="19" dur="332" tmFilter="0, 0; 0.125,0.2665; 0.25,0.4; 0.375,0.465; 0.5,0.5;  0.625,0.535; 0.75,0.6; 0.875,0.7335; 1,1">
                                          <p:stCondLst>
                                            <p:cond delay="1324"/>
                                          </p:stCondLst>
                                        </p:cTn>
                                        <p:tgtEl>
                                          <p:spTgt spid="19"/>
                                        </p:tgtEl>
                                        <p:attrNameLst>
                                          <p:attrName>ppt_y</p:attrName>
                                        </p:attrNameLst>
                                      </p:cBhvr>
                                      <p:tavLst>
                                        <p:tav tm="0" fmla="#ppt_y-sin(pi*$)/27">
                                          <p:val>
                                            <p:fltVal val="0.000000"/>
                                          </p:val>
                                        </p:tav>
                                        <p:tav tm="100000">
                                          <p:val>
                                            <p:fltVal val="1.000000"/>
                                          </p:val>
                                        </p:tav>
                                      </p:tavLst>
                                    </p:anim>
                                    <p:anim calcmode="lin" valueType="num">
                                      <p:cBhvr>
                                        <p:cTn id="20" dur="164" tmFilter="0, 0; 0.125,0.2665; 0.25,0.4; 0.375,0.465; 0.5,0.5;  0.625,0.535; 0.75,0.6; 0.875,0.7335; 1,1">
                                          <p:stCondLst>
                                            <p:cond delay="1656"/>
                                          </p:stCondLst>
                                        </p:cTn>
                                        <p:tgtEl>
                                          <p:spTgt spid="19"/>
                                        </p:tgtEl>
                                        <p:attrNameLst>
                                          <p:attrName>ppt_y</p:attrName>
                                        </p:attrNameLst>
                                      </p:cBhvr>
                                      <p:tavLst>
                                        <p:tav tm="0" fmla="#ppt_y-sin(pi*$)/81">
                                          <p:val>
                                            <p:fltVal val="0.000000"/>
                                          </p:val>
                                        </p:tav>
                                        <p:tav tm="100000">
                                          <p:val>
                                            <p:fltVal val="1.000000"/>
                                          </p:val>
                                        </p:tav>
                                      </p:tavLst>
                                    </p:anim>
                                    <p:animScale>
                                      <p:cBhvr>
                                        <p:cTn id="21" dur="26">
                                          <p:stCondLst>
                                            <p:cond delay="650"/>
                                          </p:stCondLst>
                                        </p:cTn>
                                        <p:tgtEl>
                                          <p:spTgt spid="19"/>
                                        </p:tgtEl>
                                      </p:cBhvr>
                                      <p:to x="100000" y="60000"/>
                                    </p:animScale>
                                    <p:animScale>
                                      <p:cBhvr>
                                        <p:cTn id="22" dur="166" decel="50000">
                                          <p:stCondLst>
                                            <p:cond delay="676"/>
                                          </p:stCondLst>
                                        </p:cTn>
                                        <p:tgtEl>
                                          <p:spTgt spid="19"/>
                                        </p:tgtEl>
                                      </p:cBhvr>
                                      <p:to x="100000" y="100000"/>
                                    </p:animScale>
                                    <p:animScale>
                                      <p:cBhvr>
                                        <p:cTn id="23" dur="26">
                                          <p:stCondLst>
                                            <p:cond delay="1312"/>
                                          </p:stCondLst>
                                        </p:cTn>
                                        <p:tgtEl>
                                          <p:spTgt spid="19"/>
                                        </p:tgtEl>
                                      </p:cBhvr>
                                      <p:to x="100000" y="80000"/>
                                    </p:animScale>
                                    <p:animScale>
                                      <p:cBhvr>
                                        <p:cTn id="24" dur="166" decel="50000">
                                          <p:stCondLst>
                                            <p:cond delay="1338"/>
                                          </p:stCondLst>
                                        </p:cTn>
                                        <p:tgtEl>
                                          <p:spTgt spid="19"/>
                                        </p:tgtEl>
                                      </p:cBhvr>
                                      <p:to x="100000" y="100000"/>
                                    </p:animScale>
                                    <p:animScale>
                                      <p:cBhvr>
                                        <p:cTn id="25" dur="26">
                                          <p:stCondLst>
                                            <p:cond delay="1642"/>
                                          </p:stCondLst>
                                        </p:cTn>
                                        <p:tgtEl>
                                          <p:spTgt spid="19"/>
                                        </p:tgtEl>
                                      </p:cBhvr>
                                      <p:to x="100000" y="90000"/>
                                    </p:animScale>
                                    <p:animScale>
                                      <p:cBhvr>
                                        <p:cTn id="26" dur="166" decel="50000">
                                          <p:stCondLst>
                                            <p:cond delay="1668"/>
                                          </p:stCondLst>
                                        </p:cTn>
                                        <p:tgtEl>
                                          <p:spTgt spid="19"/>
                                        </p:tgtEl>
                                      </p:cBhvr>
                                      <p:to x="100000" y="100000"/>
                                    </p:animScale>
                                    <p:animScale>
                                      <p:cBhvr>
                                        <p:cTn id="27" dur="26">
                                          <p:stCondLst>
                                            <p:cond delay="1808"/>
                                          </p:stCondLst>
                                        </p:cTn>
                                        <p:tgtEl>
                                          <p:spTgt spid="19"/>
                                        </p:tgtEl>
                                      </p:cBhvr>
                                      <p:to x="100000" y="95000"/>
                                    </p:animScale>
                                    <p:animScale>
                                      <p:cBhvr>
                                        <p:cTn id="28" dur="166" decel="50000">
                                          <p:stCondLst>
                                            <p:cond delay="1834"/>
                                          </p:stCondLst>
                                        </p:cTn>
                                        <p:tgtEl>
                                          <p:spTgt spid="19"/>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5565" y="177165"/>
            <a:ext cx="54660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三、铰链四杆机构的演化形式</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5" name="文本框 4"/>
          <p:cNvSpPr txBox="1"/>
          <p:nvPr/>
        </p:nvSpPr>
        <p:spPr>
          <a:xfrm>
            <a:off x="815975" y="889635"/>
            <a:ext cx="5386070" cy="645160"/>
          </a:xfrm>
          <a:prstGeom prst="rect">
            <a:avLst/>
          </a:prstGeom>
          <a:noFill/>
        </p:spPr>
        <p:txBody>
          <a:bodyPr wrap="none" rtlCol="0" anchor="t">
            <a:spAutoFit/>
          </a:bodyPr>
          <a:p>
            <a:pPr marL="0" lvl="0" indent="0" eaLnBrk="1" hangingPunct="1">
              <a:lnSpc>
                <a:spcPct val="150000"/>
              </a:lnSpc>
              <a:spcBef>
                <a:spcPct val="0"/>
              </a:spcBef>
              <a:buNone/>
            </a:pPr>
            <a:r>
              <a:rPr lang="en-US" altLang="zh-CN" sz="2400" b="1" dirty="0">
                <a:solidFill>
                  <a:srgbClr val="000000"/>
                </a:solidFill>
                <a:latin typeface="宋体" panose="02010600030101010101" pitchFamily="2" charset="-122"/>
                <a:ea typeface="宋体" panose="02010600030101010101" pitchFamily="2" charset="-122"/>
                <a:sym typeface="+mn-ea"/>
              </a:rPr>
              <a:t>曲柄转动导杆机构和曲柄摆动导杆机构</a:t>
            </a:r>
            <a:endParaRPr lang="en-US" altLang="zh-CN" sz="2400" b="1" dirty="0">
              <a:solidFill>
                <a:srgbClr val="000000"/>
              </a:solidFill>
              <a:latin typeface="宋体" panose="02010600030101010101" pitchFamily="2" charset="-122"/>
              <a:ea typeface="宋体" panose="02010600030101010101" pitchFamily="2" charset="-122"/>
              <a:sym typeface="+mn-ea"/>
            </a:endParaRPr>
          </a:p>
        </p:txBody>
      </p:sp>
      <p:grpSp>
        <p:nvGrpSpPr>
          <p:cNvPr id="12" name="Group 16"/>
          <p:cNvGrpSpPr/>
          <p:nvPr/>
        </p:nvGrpSpPr>
        <p:grpSpPr>
          <a:xfrm>
            <a:off x="64770" y="88963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grpSp>
        <p:nvGrpSpPr>
          <p:cNvPr id="2" name="组合 1"/>
          <p:cNvGrpSpPr/>
          <p:nvPr/>
        </p:nvGrpSpPr>
        <p:grpSpPr>
          <a:xfrm>
            <a:off x="1437640" y="1652588"/>
            <a:ext cx="8267700" cy="1770062"/>
            <a:chOff x="438150" y="1185863"/>
            <a:chExt cx="8267700" cy="1770062"/>
          </a:xfrm>
        </p:grpSpPr>
        <p:grpSp>
          <p:nvGrpSpPr>
            <p:cNvPr id="54279" name="组合 18"/>
            <p:cNvGrpSpPr/>
            <p:nvPr/>
          </p:nvGrpSpPr>
          <p:grpSpPr>
            <a:xfrm>
              <a:off x="438150" y="1185863"/>
              <a:ext cx="8267700" cy="1770062"/>
              <a:chOff x="101545" y="725181"/>
              <a:chExt cx="8495614" cy="1773399"/>
            </a:xfrm>
          </p:grpSpPr>
          <p:sp>
            <p:nvSpPr>
              <p:cNvPr id="3" name="AutoShape 81"/>
              <p:cNvSpPr>
                <a:spLocks noChangeArrowheads="1"/>
              </p:cNvSpPr>
              <p:nvPr/>
            </p:nvSpPr>
            <p:spPr bwMode="auto">
              <a:xfrm>
                <a:off x="178552" y="725181"/>
                <a:ext cx="8418607" cy="1773399"/>
              </a:xfrm>
              <a:prstGeom prst="roundRect">
                <a:avLst>
                  <a:gd name="adj" fmla="val 5005"/>
                </a:avLst>
              </a:prstGeom>
              <a:solidFill>
                <a:sysClr val="window" lastClr="FFFFFF">
                  <a:alpha val="60000"/>
                </a:sysClr>
              </a:solidFill>
              <a:ln w="38100" cap="flat" cmpd="sng" algn="ctr">
                <a:gradFill>
                  <a:gsLst>
                    <a:gs pos="50000">
                      <a:srgbClr val="FFCF01"/>
                    </a:gs>
                    <a:gs pos="100000">
                      <a:srgbClr val="E22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ysClr val="window" lastClr="FFFFFF"/>
                </a:contourClr>
              </a:sp3d>
            </p:spPr>
            <p:txBody>
              <a:bodyPr anchor="ctr"/>
              <a:lstStyle/>
              <a:p>
                <a:pPr marL="0" marR="0" lvl="2" indent="0" algn="ctr" defTabSz="91440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n"/>
                  <a:tabLst>
                    <a:tab pos="135890" algn="l"/>
                  </a:tabLst>
                  <a:defRPr/>
                </a:pPr>
                <a:endParaRPr kumimoji="0" lang="zh-CN" altLang="en-US" sz="14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4284" name="矩形 8"/>
              <p:cNvSpPr/>
              <p:nvPr/>
            </p:nvSpPr>
            <p:spPr>
              <a:xfrm>
                <a:off x="101545" y="725181"/>
                <a:ext cx="8305053" cy="161755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sz="2200" dirty="0">
                    <a:solidFill>
                      <a:srgbClr val="000000"/>
                    </a:solidFill>
                    <a:latin typeface="Times New Roman" panose="02020603050405020304" charset="0"/>
                    <a:ea typeface="楷体" panose="02010609060101010101" charset="-122"/>
                  </a:rPr>
                  <a:t>         </a:t>
                </a:r>
                <a:r>
                  <a:rPr lang="zh-CN" altLang="zh-CN" sz="2200" dirty="0">
                    <a:solidFill>
                      <a:srgbClr val="000000"/>
                    </a:solidFill>
                    <a:latin typeface="Times New Roman" panose="02020603050405020304" charset="0"/>
                    <a:ea typeface="楷体" panose="02010609060101010101" charset="-122"/>
                  </a:rPr>
                  <a:t>滑块3相对导杆4滑动，并随导杆4一起绕</a:t>
                </a:r>
                <a:r>
                  <a:rPr lang="zh-CN" altLang="zh-CN" sz="2200" i="1" dirty="0">
                    <a:solidFill>
                      <a:srgbClr val="000000"/>
                    </a:solidFill>
                    <a:latin typeface="Times New Roman" panose="02020603050405020304" charset="0"/>
                    <a:ea typeface="楷体" panose="02010609060101010101" charset="-122"/>
                  </a:rPr>
                  <a:t>A </a:t>
                </a:r>
                <a:r>
                  <a:rPr lang="zh-CN" altLang="zh-CN" sz="2200" dirty="0">
                    <a:solidFill>
                      <a:srgbClr val="000000"/>
                    </a:solidFill>
                    <a:latin typeface="Times New Roman" panose="02020603050405020304" charset="0"/>
                    <a:ea typeface="楷体" panose="02010609060101010101" charset="-122"/>
                  </a:rPr>
                  <a:t>点转动。当</a:t>
                </a:r>
                <a:endParaRPr lang="zh-CN" altLang="zh-CN" sz="2200" dirty="0">
                  <a:solidFill>
                    <a:srgbClr val="000000"/>
                  </a:solidFill>
                  <a:latin typeface="Times New Roman" panose="02020603050405020304" charset="0"/>
                  <a:ea typeface="楷体" panose="02010609060101010101" charset="-122"/>
                </a:endParaRPr>
              </a:p>
              <a:p>
                <a:pPr marL="0" lvl="0" indent="0" eaLnBrk="1" hangingPunct="1">
                  <a:lnSpc>
                    <a:spcPct val="150000"/>
                  </a:lnSpc>
                  <a:spcBef>
                    <a:spcPct val="0"/>
                  </a:spcBef>
                  <a:buNone/>
                </a:pPr>
                <a:r>
                  <a:rPr lang="zh-CN" altLang="zh-CN" sz="2200" dirty="0">
                    <a:solidFill>
                      <a:srgbClr val="000000"/>
                    </a:solidFill>
                    <a:latin typeface="Times New Roman" panose="02020603050405020304" charset="0"/>
                    <a:ea typeface="楷体" panose="02010609060101010101" charset="-122"/>
                  </a:rPr>
                  <a:t>时(参见图3-17(b) )，杆2和导杆4均可整周回转，故称为曲柄转动导杆机构，图3-18所示为曲柄转动导杆机构的应用。</a:t>
                </a:r>
                <a:endParaRPr lang="zh-CN" altLang="zh-CN" sz="2200" dirty="0">
                  <a:solidFill>
                    <a:srgbClr val="000000"/>
                  </a:solidFill>
                  <a:latin typeface="Times New Roman" panose="02020603050405020304" charset="0"/>
                  <a:ea typeface="楷体" panose="02010609060101010101" charset="-122"/>
                </a:endParaRPr>
              </a:p>
            </p:txBody>
          </p:sp>
        </p:grpSp>
        <p:graphicFrame>
          <p:nvGraphicFramePr>
            <p:cNvPr id="54280" name="对象 32"/>
            <p:cNvGraphicFramePr>
              <a:graphicFrameLocks noChangeAspect="1"/>
            </p:cNvGraphicFramePr>
            <p:nvPr/>
          </p:nvGraphicFramePr>
          <p:xfrm>
            <a:off x="7696200" y="1363663"/>
            <a:ext cx="768350" cy="423862"/>
          </p:xfrm>
          <a:graphic>
            <a:graphicData uri="http://schemas.openxmlformats.org/presentationml/2006/ole">
              <mc:AlternateContent xmlns:mc="http://schemas.openxmlformats.org/markup-compatibility/2006">
                <mc:Choice xmlns:v="urn:schemas-microsoft-com:vml" Requires="v">
                  <p:oleObj spid="_x0000_s3088" name="" r:id="rId1" imgW="647700" imgH="355600" progId="Equation.DSMT4">
                    <p:embed/>
                  </p:oleObj>
                </mc:Choice>
                <mc:Fallback>
                  <p:oleObj name="" r:id="rId1" imgW="647700" imgH="355600" progId="Equation.DSMT4">
                    <p:embed/>
                    <p:pic>
                      <p:nvPicPr>
                        <p:cNvPr id="0" name="图片 3087"/>
                        <p:cNvPicPr/>
                        <p:nvPr/>
                      </p:nvPicPr>
                      <p:blipFill>
                        <a:blip r:embed="rId2"/>
                        <a:stretch>
                          <a:fillRect/>
                        </a:stretch>
                      </p:blipFill>
                      <p:spPr>
                        <a:xfrm>
                          <a:off x="7696200" y="1363663"/>
                          <a:ext cx="768350" cy="423862"/>
                        </a:xfrm>
                        <a:prstGeom prst="rect">
                          <a:avLst/>
                        </a:prstGeom>
                        <a:noFill/>
                        <a:ln w="38100">
                          <a:noFill/>
                          <a:miter/>
                        </a:ln>
                      </p:spPr>
                    </p:pic>
                  </p:oleObj>
                </mc:Fallback>
              </mc:AlternateContent>
            </a:graphicData>
          </a:graphic>
        </p:graphicFrame>
      </p:grpSp>
      <p:grpSp>
        <p:nvGrpSpPr>
          <p:cNvPr id="7" name="组合 6"/>
          <p:cNvGrpSpPr/>
          <p:nvPr/>
        </p:nvGrpSpPr>
        <p:grpSpPr>
          <a:xfrm>
            <a:off x="64770" y="3267075"/>
            <a:ext cx="2783205" cy="3157220"/>
            <a:chOff x="1109411" y="2855649"/>
            <a:chExt cx="3258979" cy="3847256"/>
          </a:xfrm>
        </p:grpSpPr>
        <p:sp>
          <p:nvSpPr>
            <p:cNvPr id="55304" name="矩形 8"/>
            <p:cNvSpPr/>
            <p:nvPr/>
          </p:nvSpPr>
          <p:spPr>
            <a:xfrm>
              <a:off x="1109411" y="6085425"/>
              <a:ext cx="3258979" cy="6174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1800" dirty="0">
                  <a:solidFill>
                    <a:srgbClr val="000000"/>
                  </a:solidFill>
                  <a:latin typeface="Times New Roman" panose="02020603050405020304" charset="0"/>
                  <a:ea typeface="楷体" panose="02010609060101010101" charset="-122"/>
                </a:rPr>
                <a:t>图3-19 曲柄摆动导杆机构</a:t>
              </a:r>
              <a:endParaRPr lang="zh-CN" altLang="zh-CN" sz="1800" dirty="0">
                <a:solidFill>
                  <a:srgbClr val="000000"/>
                </a:solidFill>
                <a:latin typeface="Times New Roman" panose="02020603050405020304" charset="0"/>
                <a:ea typeface="楷体" panose="02010609060101010101" charset="-122"/>
              </a:endParaRPr>
            </a:p>
          </p:txBody>
        </p:sp>
        <p:pic>
          <p:nvPicPr>
            <p:cNvPr id="55305" name="图片 7"/>
            <p:cNvPicPr>
              <a:picLocks noChangeAspect="1"/>
            </p:cNvPicPr>
            <p:nvPr/>
          </p:nvPicPr>
          <p:blipFill>
            <a:blip r:embed="rId3"/>
            <a:stretch>
              <a:fillRect/>
            </a:stretch>
          </p:blipFill>
          <p:spPr>
            <a:xfrm>
              <a:off x="1370311" y="2855649"/>
              <a:ext cx="2333625" cy="3200400"/>
            </a:xfrm>
            <a:prstGeom prst="rect">
              <a:avLst/>
            </a:prstGeom>
            <a:noFill/>
            <a:ln w="9525">
              <a:noFill/>
            </a:ln>
          </p:spPr>
        </p:pic>
      </p:grpSp>
      <p:grpSp>
        <p:nvGrpSpPr>
          <p:cNvPr id="8" name="组合 7"/>
          <p:cNvGrpSpPr/>
          <p:nvPr/>
        </p:nvGrpSpPr>
        <p:grpSpPr>
          <a:xfrm>
            <a:off x="5429884" y="3607435"/>
            <a:ext cx="3623945" cy="3064510"/>
            <a:chOff x="4850394" y="3175063"/>
            <a:chExt cx="4651953" cy="4045139"/>
          </a:xfrm>
        </p:grpSpPr>
        <p:sp>
          <p:nvSpPr>
            <p:cNvPr id="55302" name="矩形 8"/>
            <p:cNvSpPr/>
            <p:nvPr/>
          </p:nvSpPr>
          <p:spPr>
            <a:xfrm>
              <a:off x="4850394" y="6551321"/>
              <a:ext cx="4651953" cy="66888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1800" dirty="0">
                  <a:solidFill>
                    <a:srgbClr val="000000"/>
                  </a:solidFill>
                  <a:latin typeface="Times New Roman" panose="02020603050405020304" charset="0"/>
                  <a:ea typeface="楷体" panose="02010609060101010101" charset="-122"/>
                </a:rPr>
                <a:t>图3-20 牛头刨床主机构</a:t>
              </a:r>
              <a:endParaRPr lang="zh-CN" altLang="zh-CN" sz="1800" dirty="0">
                <a:solidFill>
                  <a:srgbClr val="000000"/>
                </a:solidFill>
                <a:latin typeface="Times New Roman" panose="02020603050405020304" charset="0"/>
                <a:ea typeface="楷体" panose="02010609060101010101" charset="-122"/>
              </a:endParaRPr>
            </a:p>
          </p:txBody>
        </p:sp>
        <p:pic>
          <p:nvPicPr>
            <p:cNvPr id="55303" name="图片 8"/>
            <p:cNvPicPr>
              <a:picLocks noChangeAspect="1"/>
            </p:cNvPicPr>
            <p:nvPr/>
          </p:nvPicPr>
          <p:blipFill>
            <a:blip r:embed="rId4"/>
            <a:stretch>
              <a:fillRect/>
            </a:stretch>
          </p:blipFill>
          <p:spPr>
            <a:xfrm>
              <a:off x="5107226" y="3175063"/>
              <a:ext cx="3179762" cy="3448050"/>
            </a:xfrm>
            <a:prstGeom prst="rect">
              <a:avLst/>
            </a:prstGeom>
            <a:noFill/>
            <a:ln w="9525">
              <a:noFill/>
            </a:ln>
          </p:spPr>
        </p:pic>
      </p:grpSp>
      <p:pic>
        <p:nvPicPr>
          <p:cNvPr id="55301" name="图片 6"/>
          <p:cNvPicPr>
            <a:picLocks noChangeAspect="1"/>
          </p:cNvPicPr>
          <p:nvPr/>
        </p:nvPicPr>
        <p:blipFill>
          <a:blip r:embed="rId5"/>
          <a:stretch>
            <a:fillRect/>
          </a:stretch>
        </p:blipFill>
        <p:spPr>
          <a:xfrm>
            <a:off x="2355850" y="3731895"/>
            <a:ext cx="2568575" cy="1926590"/>
          </a:xfrm>
          <a:prstGeom prst="rect">
            <a:avLst/>
          </a:prstGeom>
          <a:noFill/>
          <a:ln w="9525">
            <a:noFill/>
          </a:ln>
        </p:spPr>
      </p:pic>
      <p:pic>
        <p:nvPicPr>
          <p:cNvPr id="9" name="图片 8" descr="src=http___5b0988e595225.cdn.sohucs.com_q_70,c_zoom,w_640_images_20181016_83ead076c24e4fa29d71ad45a1ab0297.gif&amp;refer=http___5b0988e595225.cdn.sohucs"/>
          <p:cNvPicPr>
            <a:picLocks noChangeAspect="1"/>
          </p:cNvPicPr>
          <p:nvPr/>
        </p:nvPicPr>
        <p:blipFill>
          <a:blip r:embed="rId6"/>
          <a:stretch>
            <a:fillRect/>
          </a:stretch>
        </p:blipFill>
        <p:spPr>
          <a:xfrm>
            <a:off x="8604885" y="3731895"/>
            <a:ext cx="3286760" cy="26924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3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98780" y="2037080"/>
            <a:ext cx="4656455" cy="1568450"/>
          </a:xfrm>
          <a:prstGeom prst="rect">
            <a:avLst/>
          </a:prstGeom>
          <a:solidFill>
            <a:schemeClr val="accent3">
              <a:lumMod val="40000"/>
              <a:lumOff val="60000"/>
            </a:schemeClr>
          </a:solidFill>
          <a:ln w="28575">
            <a:solidFill>
              <a:schemeClr val="tx1"/>
            </a:solidFill>
          </a:ln>
        </p:spPr>
        <p:txBody>
          <a:bodyPr wrap="square" rtlCol="0">
            <a:spAutoFit/>
            <a:scene3d>
              <a:camera prst="perspectiveFront"/>
              <a:lightRig rig="threePt" dir="t"/>
            </a:scene3d>
            <a:sp3d prstMaterial="matte"/>
          </a:bodyPr>
          <a:p>
            <a:r>
              <a:rPr sz="2400"/>
              <a:t> 在图3-17(a) 所示的曲柄滑块机构中，若取滑块3为机架时，则演化为导杆在滑块中移动的移动导杆机构(参见图3-17(d) )。</a:t>
            </a:r>
            <a:endParaRPr sz="2400"/>
          </a:p>
        </p:txBody>
      </p:sp>
      <p:sp>
        <p:nvSpPr>
          <p:cNvPr id="4" name="文本框 3"/>
          <p:cNvSpPr txBox="1"/>
          <p:nvPr/>
        </p:nvSpPr>
        <p:spPr>
          <a:xfrm>
            <a:off x="75565" y="177165"/>
            <a:ext cx="54660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三、铰链四杆机构的演化形式</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12" name="Group 16"/>
          <p:cNvGrpSpPr/>
          <p:nvPr/>
        </p:nvGrpSpPr>
        <p:grpSpPr>
          <a:xfrm>
            <a:off x="64770" y="88963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3" name="文本框 2"/>
          <p:cNvSpPr txBox="1"/>
          <p:nvPr/>
        </p:nvSpPr>
        <p:spPr>
          <a:xfrm>
            <a:off x="699135" y="1044575"/>
            <a:ext cx="4218940" cy="645160"/>
          </a:xfrm>
          <a:prstGeom prst="rect">
            <a:avLst/>
          </a:prstGeom>
          <a:noFill/>
        </p:spPr>
        <p:txBody>
          <a:bodyPr wrap="none" rtlCol="0" anchor="t">
            <a:spAutoFit/>
          </a:bodyPr>
          <a:p>
            <a:pPr marL="0" lvl="0" indent="0" eaLnBrk="1" hangingPunct="1">
              <a:lnSpc>
                <a:spcPct val="150000"/>
              </a:lnSpc>
              <a:spcBef>
                <a:spcPct val="0"/>
              </a:spcBef>
              <a:buNone/>
            </a:pPr>
            <a:r>
              <a:rPr lang="en-US" altLang="zh-CN" b="1" dirty="0">
                <a:solidFill>
                  <a:srgbClr val="000000"/>
                </a:solidFill>
                <a:latin typeface="Times New Roman" panose="02020603050405020304" charset="0"/>
                <a:ea typeface="华文楷体" panose="02010600040101010101" pitchFamily="2" charset="-122"/>
                <a:sym typeface="+mn-ea"/>
              </a:rPr>
              <a:t> </a:t>
            </a:r>
            <a:r>
              <a:rPr lang="en-US" altLang="zh-CN" sz="2400" b="1" dirty="0">
                <a:solidFill>
                  <a:schemeClr val="accent1"/>
                </a:solidFill>
                <a:latin typeface="宋体" panose="02010600030101010101" pitchFamily="2" charset="-122"/>
                <a:ea typeface="宋体" panose="02010600030101010101" pitchFamily="2" charset="-122"/>
                <a:sym typeface="+mn-ea"/>
              </a:rPr>
              <a:t>移动导杆机构</a:t>
            </a:r>
            <a:r>
              <a:rPr lang="en-US" altLang="zh-CN" sz="2400" b="1" dirty="0">
                <a:solidFill>
                  <a:srgbClr val="000000"/>
                </a:solidFill>
                <a:latin typeface="宋体" panose="02010600030101010101" pitchFamily="2" charset="-122"/>
                <a:ea typeface="宋体" panose="02010600030101010101" pitchFamily="2" charset="-122"/>
                <a:sym typeface="+mn-ea"/>
              </a:rPr>
              <a:t>和曲柄摇块机构</a:t>
            </a:r>
            <a:endParaRPr lang="zh-CN" altLang="en-US" sz="2400">
              <a:latin typeface="宋体" panose="02010600030101010101" pitchFamily="2" charset="-122"/>
              <a:ea typeface="宋体" panose="02010600030101010101" pitchFamily="2" charset="-122"/>
            </a:endParaRPr>
          </a:p>
        </p:txBody>
      </p:sp>
      <p:grpSp>
        <p:nvGrpSpPr>
          <p:cNvPr id="8" name="组合 7"/>
          <p:cNvGrpSpPr/>
          <p:nvPr/>
        </p:nvGrpSpPr>
        <p:grpSpPr>
          <a:xfrm>
            <a:off x="6878003" y="1010603"/>
            <a:ext cx="3690937" cy="3195320"/>
            <a:chOff x="402426" y="3894138"/>
            <a:chExt cx="3690938" cy="3194583"/>
          </a:xfrm>
        </p:grpSpPr>
        <p:sp>
          <p:nvSpPr>
            <p:cNvPr id="9" name="矩形 8"/>
            <p:cNvSpPr/>
            <p:nvPr/>
          </p:nvSpPr>
          <p:spPr>
            <a:xfrm>
              <a:off x="402426" y="6488646"/>
              <a:ext cx="3690938" cy="600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2200" dirty="0">
                  <a:solidFill>
                    <a:srgbClr val="000000"/>
                  </a:solidFill>
                  <a:latin typeface="Times New Roman" panose="02020603050405020304" charset="0"/>
                  <a:ea typeface="楷体" panose="02010609060101010101" charset="-122"/>
                </a:rPr>
                <a:t>图3-17 曲柄滑块机构的演化</a:t>
              </a:r>
              <a:endParaRPr lang="zh-CN" altLang="en-US" sz="2200" dirty="0">
                <a:solidFill>
                  <a:srgbClr val="000000"/>
                </a:solidFill>
                <a:latin typeface="Times New Roman" panose="02020603050405020304" charset="0"/>
                <a:ea typeface="楷体" panose="02010609060101010101" charset="-122"/>
              </a:endParaRPr>
            </a:p>
          </p:txBody>
        </p:sp>
        <p:pic>
          <p:nvPicPr>
            <p:cNvPr id="11" name="图片 6"/>
            <p:cNvPicPr>
              <a:picLocks noChangeAspect="1"/>
            </p:cNvPicPr>
            <p:nvPr/>
          </p:nvPicPr>
          <p:blipFill>
            <a:blip r:embed="rId1"/>
            <a:stretch>
              <a:fillRect/>
            </a:stretch>
          </p:blipFill>
          <p:spPr>
            <a:xfrm>
              <a:off x="1314450" y="3894138"/>
              <a:ext cx="1866900" cy="2782887"/>
            </a:xfrm>
            <a:prstGeom prst="rect">
              <a:avLst/>
            </a:prstGeom>
            <a:noFill/>
            <a:ln w="9525">
              <a:noFill/>
            </a:ln>
          </p:spPr>
        </p:pic>
      </p:grpSp>
      <p:pic>
        <p:nvPicPr>
          <p:cNvPr id="13" name="图片 7"/>
          <p:cNvPicPr>
            <a:picLocks noChangeAspect="1"/>
          </p:cNvPicPr>
          <p:nvPr/>
        </p:nvPicPr>
        <p:blipFill>
          <a:blip r:embed="rId2"/>
          <a:stretch>
            <a:fillRect/>
          </a:stretch>
        </p:blipFill>
        <p:spPr>
          <a:xfrm>
            <a:off x="2978785" y="3794443"/>
            <a:ext cx="3527425" cy="2646362"/>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98780" y="2037080"/>
            <a:ext cx="4656455" cy="3046095"/>
          </a:xfrm>
          <a:prstGeom prst="rect">
            <a:avLst/>
          </a:prstGeom>
          <a:solidFill>
            <a:schemeClr val="accent3">
              <a:lumMod val="40000"/>
              <a:lumOff val="60000"/>
            </a:schemeClr>
          </a:solidFill>
          <a:ln w="28575">
            <a:solidFill>
              <a:schemeClr val="tx1"/>
            </a:solidFill>
          </a:ln>
        </p:spPr>
        <p:txBody>
          <a:bodyPr wrap="square" rtlCol="0">
            <a:spAutoFit/>
            <a:scene3d>
              <a:camera prst="perspectiveFront"/>
              <a:lightRig rig="threePt" dir="t"/>
            </a:scene3d>
            <a:sp3d prstMaterial="matte"/>
          </a:bodyPr>
          <a:p>
            <a:r>
              <a:rPr sz="2400"/>
              <a:t>   在图3-17(a) 所示的曲柄滑块机构中，若取杆2为机架时，则演化为曲柄摇块机构(参见图3-17(c) )。该机构中杆1为曲柄，绕B 点回转时，杆4相对于滑块3滑动，并与滑块3一起绕C 点摆动。 这种机构广泛应用于摆缸式内燃机和液压驱动装置中。</a:t>
            </a:r>
            <a:endParaRPr sz="2400"/>
          </a:p>
        </p:txBody>
      </p:sp>
      <p:sp>
        <p:nvSpPr>
          <p:cNvPr id="4" name="文本框 3"/>
          <p:cNvSpPr txBox="1"/>
          <p:nvPr/>
        </p:nvSpPr>
        <p:spPr>
          <a:xfrm>
            <a:off x="75565" y="177165"/>
            <a:ext cx="54660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三、铰链四杆机构的演化形式</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12" name="Group 16"/>
          <p:cNvGrpSpPr/>
          <p:nvPr/>
        </p:nvGrpSpPr>
        <p:grpSpPr>
          <a:xfrm>
            <a:off x="64770" y="88963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3" name="文本框 2"/>
          <p:cNvSpPr txBox="1"/>
          <p:nvPr/>
        </p:nvSpPr>
        <p:spPr>
          <a:xfrm>
            <a:off x="699135" y="1044575"/>
            <a:ext cx="4218940" cy="645160"/>
          </a:xfrm>
          <a:prstGeom prst="rect">
            <a:avLst/>
          </a:prstGeom>
          <a:noFill/>
        </p:spPr>
        <p:txBody>
          <a:bodyPr wrap="none" rtlCol="0" anchor="t">
            <a:spAutoFit/>
          </a:bodyPr>
          <a:p>
            <a:pPr marL="0" lvl="0" indent="0" eaLnBrk="1" hangingPunct="1">
              <a:lnSpc>
                <a:spcPct val="150000"/>
              </a:lnSpc>
              <a:spcBef>
                <a:spcPct val="0"/>
              </a:spcBef>
              <a:buNone/>
            </a:pPr>
            <a:r>
              <a:rPr lang="en-US" altLang="zh-CN" b="1" dirty="0">
                <a:solidFill>
                  <a:srgbClr val="000000"/>
                </a:solidFill>
                <a:latin typeface="Times New Roman" panose="02020603050405020304" charset="0"/>
                <a:ea typeface="华文楷体" panose="02010600040101010101" pitchFamily="2" charset="-122"/>
                <a:sym typeface="+mn-ea"/>
              </a:rPr>
              <a:t> </a:t>
            </a:r>
            <a:r>
              <a:rPr lang="en-US" altLang="zh-CN" sz="2400" b="1" dirty="0">
                <a:solidFill>
                  <a:schemeClr val="tx1"/>
                </a:solidFill>
                <a:latin typeface="宋体" panose="02010600030101010101" pitchFamily="2" charset="-122"/>
                <a:ea typeface="宋体" panose="02010600030101010101" pitchFamily="2" charset="-122"/>
                <a:sym typeface="+mn-ea"/>
              </a:rPr>
              <a:t>移动导杆机构</a:t>
            </a:r>
            <a:r>
              <a:rPr lang="en-US" altLang="zh-CN" sz="2400" b="1" dirty="0">
                <a:solidFill>
                  <a:srgbClr val="000000"/>
                </a:solidFill>
                <a:latin typeface="宋体" panose="02010600030101010101" pitchFamily="2" charset="-122"/>
                <a:ea typeface="宋体" panose="02010600030101010101" pitchFamily="2" charset="-122"/>
                <a:sym typeface="+mn-ea"/>
              </a:rPr>
              <a:t>和</a:t>
            </a:r>
            <a:r>
              <a:rPr lang="en-US" altLang="zh-CN" sz="2400" b="1" dirty="0">
                <a:solidFill>
                  <a:schemeClr val="accent1"/>
                </a:solidFill>
                <a:latin typeface="宋体" panose="02010600030101010101" pitchFamily="2" charset="-122"/>
                <a:ea typeface="宋体" panose="02010600030101010101" pitchFamily="2" charset="-122"/>
                <a:sym typeface="+mn-ea"/>
              </a:rPr>
              <a:t>曲柄摇块机构</a:t>
            </a:r>
            <a:endParaRPr lang="en-US" altLang="zh-CN" sz="2400" b="1" dirty="0">
              <a:solidFill>
                <a:schemeClr val="accent1"/>
              </a:solidFill>
              <a:latin typeface="宋体" panose="02010600030101010101" pitchFamily="2" charset="-122"/>
              <a:ea typeface="宋体" panose="02010600030101010101" pitchFamily="2" charset="-122"/>
              <a:sym typeface="+mn-ea"/>
            </a:endParaRPr>
          </a:p>
        </p:txBody>
      </p:sp>
      <p:grpSp>
        <p:nvGrpSpPr>
          <p:cNvPr id="2" name="组合 1"/>
          <p:cNvGrpSpPr/>
          <p:nvPr/>
        </p:nvGrpSpPr>
        <p:grpSpPr>
          <a:xfrm>
            <a:off x="5753735" y="316230"/>
            <a:ext cx="6748780" cy="3381375"/>
            <a:chOff x="1273175" y="3476625"/>
            <a:chExt cx="7121525" cy="3381375"/>
          </a:xfrm>
        </p:grpSpPr>
        <p:pic>
          <p:nvPicPr>
            <p:cNvPr id="58374" name="图片 1"/>
            <p:cNvPicPr>
              <a:picLocks noChangeAspect="1"/>
            </p:cNvPicPr>
            <p:nvPr/>
          </p:nvPicPr>
          <p:blipFill>
            <a:blip r:embed="rId1"/>
            <a:stretch>
              <a:fillRect/>
            </a:stretch>
          </p:blipFill>
          <p:spPr>
            <a:xfrm>
              <a:off x="1273175" y="3476625"/>
              <a:ext cx="1476375" cy="3381375"/>
            </a:xfrm>
            <a:prstGeom prst="rect">
              <a:avLst/>
            </a:prstGeom>
            <a:noFill/>
            <a:ln w="9525">
              <a:noFill/>
            </a:ln>
          </p:spPr>
        </p:pic>
        <p:pic>
          <p:nvPicPr>
            <p:cNvPr id="58375" name="图片 2"/>
            <p:cNvPicPr>
              <a:picLocks noChangeAspect="1"/>
            </p:cNvPicPr>
            <p:nvPr/>
          </p:nvPicPr>
          <p:blipFill>
            <a:blip r:embed="rId2"/>
            <a:stretch>
              <a:fillRect/>
            </a:stretch>
          </p:blipFill>
          <p:spPr>
            <a:xfrm>
              <a:off x="3297238" y="3476625"/>
              <a:ext cx="1295400" cy="3362325"/>
            </a:xfrm>
            <a:prstGeom prst="rect">
              <a:avLst/>
            </a:prstGeom>
            <a:noFill/>
            <a:ln w="9525">
              <a:noFill/>
            </a:ln>
          </p:spPr>
        </p:pic>
        <p:sp>
          <p:nvSpPr>
            <p:cNvPr id="58376" name="矩形 8"/>
            <p:cNvSpPr/>
            <p:nvPr/>
          </p:nvSpPr>
          <p:spPr>
            <a:xfrm>
              <a:off x="4592638" y="6240463"/>
              <a:ext cx="3802062" cy="55308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2000" dirty="0">
                  <a:solidFill>
                    <a:srgbClr val="000000"/>
                  </a:solidFill>
                  <a:latin typeface="Times New Roman" panose="02020603050405020304" charset="0"/>
                  <a:ea typeface="楷体" panose="02010609060101010101" charset="-122"/>
                </a:rPr>
                <a:t>图3-17 曲柄滑块机构的演化</a:t>
              </a:r>
              <a:endParaRPr lang="zh-CN" altLang="zh-CN" sz="2000" dirty="0">
                <a:solidFill>
                  <a:srgbClr val="000000"/>
                </a:solidFill>
                <a:latin typeface="Times New Roman" panose="02020603050405020304" charset="0"/>
                <a:ea typeface="楷体" panose="02010609060101010101" charset="-122"/>
              </a:endParaRPr>
            </a:p>
          </p:txBody>
        </p:sp>
      </p:grpSp>
      <p:pic>
        <p:nvPicPr>
          <p:cNvPr id="58373" name="图片 3"/>
          <p:cNvPicPr>
            <a:picLocks noChangeAspect="1"/>
          </p:cNvPicPr>
          <p:nvPr/>
        </p:nvPicPr>
        <p:blipFill>
          <a:blip r:embed="rId3"/>
          <a:stretch>
            <a:fillRect/>
          </a:stretch>
        </p:blipFill>
        <p:spPr>
          <a:xfrm>
            <a:off x="7535545" y="3857625"/>
            <a:ext cx="3536950" cy="2652713"/>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8)">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11" name="标题 4110"/>
          <p:cNvSpPr>
            <a:spLocks noGrp="1"/>
          </p:cNvSpPr>
          <p:nvPr/>
        </p:nvSpPr>
        <p:spPr>
          <a:xfrm>
            <a:off x="-317" y="0"/>
            <a:ext cx="2879725" cy="952500"/>
          </a:xfrm>
          <a:prstGeom prst="rect">
            <a:avLst/>
          </a:prstGeom>
          <a:noFill/>
          <a:ln w="9525">
            <a:noFill/>
          </a:ln>
        </p:spPr>
        <p:txBody>
          <a:bodyPr anchor="ctr"/>
          <a:lstStyle>
            <a:lvl1pPr marL="0" lvl="0" indent="0" algn="l" defTabSz="914400" rtl="0" eaLnBrk="0" fontAlgn="base" latinLnBrk="0" hangingPunct="0">
              <a:lnSpc>
                <a:spcPct val="100000"/>
              </a:lnSpc>
              <a:spcBef>
                <a:spcPct val="0"/>
              </a:spcBef>
              <a:spcAft>
                <a:spcPct val="0"/>
              </a:spcAft>
              <a:buNone/>
              <a:defRPr sz="3600" b="0" i="0" u="none" kern="1200" baseline="0">
                <a:solidFill>
                  <a:schemeClr val="bg1"/>
                </a:solidFill>
                <a:latin typeface="+mj-lt"/>
                <a:ea typeface="+mj-ea"/>
                <a:cs typeface="+mj-cs"/>
              </a:defRPr>
            </a:lvl1pPr>
          </a:lstStyle>
          <a:p>
            <a:pPr algn="ctr"/>
            <a:r>
              <a:rPr lang="zh-CN" altLang="en-US" sz="4800" b="1" dirty="0">
                <a:latin typeface="隶书" panose="02010509060101010101" pitchFamily="49" charset="-122"/>
                <a:ea typeface="隶书" panose="02010509060101010101" pitchFamily="49" charset="-122"/>
              </a:rPr>
              <a:t>教学手段</a:t>
            </a:r>
            <a:endParaRPr lang="zh-CN" altLang="en-US" sz="4800" b="1" dirty="0">
              <a:latin typeface="隶书" panose="02010509060101010101" pitchFamily="49" charset="-122"/>
              <a:ea typeface="隶书" panose="02010509060101010101" pitchFamily="49" charset="-122"/>
            </a:endParaRPr>
          </a:p>
        </p:txBody>
      </p:sp>
      <p:sp>
        <p:nvSpPr>
          <p:cNvPr id="3" name="椭圆 2"/>
          <p:cNvSpPr/>
          <p:nvPr/>
        </p:nvSpPr>
        <p:spPr>
          <a:xfrm>
            <a:off x="640715" y="1529080"/>
            <a:ext cx="2450465" cy="379984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p>
            <a:pPr lvl="0" algn="ctr"/>
            <a:r>
              <a:rPr lang="zh-CN" altLang="en-US" sz="4000" dirty="0">
                <a:ln w="12700">
                  <a:noFill/>
                </a:ln>
                <a:solidFill>
                  <a:srgbClr val="0070C0"/>
                </a:solidFill>
                <a:latin typeface="Impact" panose="020B0806030902050204" pitchFamily="34" charset="0"/>
                <a:ea typeface="微软雅黑" panose="020B0503020204020204" charset="-122"/>
              </a:rPr>
              <a:t>教学手段</a:t>
            </a:r>
            <a:endParaRPr lang="zh-CN" altLang="en-US" sz="4000" dirty="0">
              <a:ln w="12700">
                <a:noFill/>
              </a:ln>
              <a:solidFill>
                <a:srgbClr val="0070C0"/>
              </a:solidFill>
              <a:latin typeface="Impact" panose="020B0806030902050204" pitchFamily="34" charset="0"/>
              <a:ea typeface="微软雅黑" panose="020B0503020204020204" charset="-122"/>
            </a:endParaRPr>
          </a:p>
        </p:txBody>
      </p:sp>
      <p:sp>
        <p:nvSpPr>
          <p:cNvPr id="4" name="文本框 3"/>
          <p:cNvSpPr txBox="1"/>
          <p:nvPr/>
        </p:nvSpPr>
        <p:spPr>
          <a:xfrm>
            <a:off x="5562600" y="1343660"/>
            <a:ext cx="4102735" cy="3538220"/>
          </a:xfrm>
          <a:prstGeom prst="rect">
            <a:avLst/>
          </a:prstGeom>
          <a:noFill/>
        </p:spPr>
        <p:txBody>
          <a:bodyPr wrap="square" rtlCol="0">
            <a:spAutoFit/>
          </a:bodyPr>
          <a:p>
            <a:r>
              <a:rPr lang="zh-CN" altLang="en-US" sz="2800" u="sng">
                <a:solidFill>
                  <a:schemeClr val="accent3">
                    <a:lumMod val="75000"/>
                  </a:schemeClr>
                </a:solidFill>
                <a:effectLst>
                  <a:outerShdw blurRad="38100" dist="38100" dir="2700000" algn="tl">
                    <a:srgbClr val="000000">
                      <a:alpha val="43137"/>
                    </a:srgbClr>
                  </a:outerShdw>
                </a:effectLst>
              </a:rPr>
              <a:t>理实一体</a:t>
            </a:r>
            <a:endParaRPr lang="zh-CN" altLang="en-US" sz="2800" u="sng">
              <a:solidFill>
                <a:schemeClr val="accent3">
                  <a:lumMod val="75000"/>
                </a:schemeClr>
              </a:solidFill>
              <a:effectLst>
                <a:outerShdw blurRad="38100" dist="38100" dir="2700000" algn="tl">
                  <a:srgbClr val="000000">
                    <a:alpha val="43137"/>
                  </a:srgbClr>
                </a:outerShdw>
              </a:effectLst>
            </a:endParaRPr>
          </a:p>
          <a:p>
            <a:endParaRPr lang="zh-CN" altLang="en-US" sz="2800" u="sng">
              <a:solidFill>
                <a:schemeClr val="accent3">
                  <a:lumMod val="75000"/>
                </a:schemeClr>
              </a:solidFill>
              <a:effectLst>
                <a:outerShdw blurRad="38100" dist="38100" dir="2700000" algn="tl">
                  <a:srgbClr val="000000">
                    <a:alpha val="43137"/>
                  </a:srgbClr>
                </a:outerShdw>
              </a:effectLst>
            </a:endParaRPr>
          </a:p>
          <a:p>
            <a:r>
              <a:rPr lang="zh-CN" altLang="en-US" sz="2800" u="sng">
                <a:solidFill>
                  <a:schemeClr val="accent3">
                    <a:lumMod val="75000"/>
                  </a:schemeClr>
                </a:solidFill>
                <a:effectLst>
                  <a:outerShdw blurRad="38100" dist="38100" dir="2700000" algn="tl">
                    <a:srgbClr val="000000">
                      <a:alpha val="43137"/>
                    </a:srgbClr>
                  </a:outerShdw>
                </a:effectLst>
              </a:rPr>
              <a:t>挂图、教具、</a:t>
            </a:r>
            <a:r>
              <a:rPr lang="zh-CN" altLang="en-US" sz="2800" b="1" i="1" u="sng">
                <a:solidFill>
                  <a:schemeClr val="accent3">
                    <a:lumMod val="75000"/>
                  </a:schemeClr>
                </a:solidFill>
                <a:effectLst>
                  <a:outerShdw blurRad="38100" dist="38100" dir="2700000" algn="tl">
                    <a:srgbClr val="000000">
                      <a:alpha val="43137"/>
                    </a:srgbClr>
                  </a:outerShdw>
                </a:effectLst>
              </a:rPr>
              <a:t>仿真模型</a:t>
            </a:r>
            <a:r>
              <a:rPr lang="zh-CN" altLang="en-US" sz="2800" u="sng">
                <a:solidFill>
                  <a:schemeClr val="accent3">
                    <a:lumMod val="75000"/>
                  </a:schemeClr>
                </a:solidFill>
                <a:effectLst>
                  <a:outerShdw blurRad="38100" dist="38100" dir="2700000" algn="tl">
                    <a:srgbClr val="000000">
                      <a:alpha val="43137"/>
                    </a:srgbClr>
                  </a:outerShdw>
                </a:effectLst>
              </a:rPr>
              <a:t>、动画</a:t>
            </a:r>
            <a:endParaRPr lang="zh-CN" altLang="en-US" sz="2800" u="sng">
              <a:solidFill>
                <a:schemeClr val="accent3">
                  <a:lumMod val="75000"/>
                </a:schemeClr>
              </a:solidFill>
              <a:effectLst>
                <a:outerShdw blurRad="38100" dist="38100" dir="2700000" algn="tl">
                  <a:srgbClr val="000000">
                    <a:alpha val="43137"/>
                  </a:srgbClr>
                </a:outerShdw>
              </a:effectLst>
            </a:endParaRPr>
          </a:p>
          <a:p>
            <a:endParaRPr lang="en-US" altLang="zh-CN" sz="2800" u="sng">
              <a:solidFill>
                <a:schemeClr val="accent3">
                  <a:lumMod val="75000"/>
                </a:schemeClr>
              </a:solidFill>
              <a:effectLst>
                <a:outerShdw blurRad="38100" dist="38100" dir="2700000" algn="tl">
                  <a:srgbClr val="000000">
                    <a:alpha val="43137"/>
                  </a:srgbClr>
                </a:outerShdw>
              </a:effectLst>
            </a:endParaRPr>
          </a:p>
          <a:p>
            <a:r>
              <a:rPr lang="zh-CN" altLang="en-US" sz="2800" u="sng">
                <a:solidFill>
                  <a:schemeClr val="accent3">
                    <a:lumMod val="75000"/>
                  </a:schemeClr>
                </a:solidFill>
                <a:effectLst>
                  <a:outerShdw blurRad="38100" dist="38100" dir="2700000" algn="tl">
                    <a:srgbClr val="000000">
                      <a:alpha val="43137"/>
                    </a:srgbClr>
                  </a:outerShdw>
                </a:effectLst>
              </a:rPr>
              <a:t>手机、任务书、教学平台</a:t>
            </a:r>
            <a:endParaRPr lang="zh-CN" altLang="en-US" sz="2800" u="sng">
              <a:solidFill>
                <a:schemeClr val="accent3">
                  <a:lumMod val="75000"/>
                </a:schemeClr>
              </a:solidFill>
              <a:effectLst>
                <a:outerShdw blurRad="38100" dist="38100" dir="2700000" algn="tl">
                  <a:srgbClr val="000000">
                    <a:alpha val="43137"/>
                  </a:srgbClr>
                </a:outerShdw>
              </a:effectLst>
            </a:endParaRPr>
          </a:p>
          <a:p>
            <a:endParaRPr lang="zh-CN" altLang="en-US" sz="2800" u="sng">
              <a:solidFill>
                <a:schemeClr val="accent3">
                  <a:lumMod val="75000"/>
                </a:schemeClr>
              </a:solidFill>
              <a:effectLst>
                <a:outerShdw blurRad="38100" dist="38100" dir="2700000" algn="tl">
                  <a:srgbClr val="000000">
                    <a:alpha val="43137"/>
                  </a:srgbClr>
                </a:outerShdw>
              </a:effectLst>
            </a:endParaRPr>
          </a:p>
          <a:p>
            <a:r>
              <a:rPr lang="zh-CN" altLang="en-US" sz="2800" u="sng">
                <a:solidFill>
                  <a:schemeClr val="accent3">
                    <a:lumMod val="75000"/>
                  </a:schemeClr>
                </a:solidFill>
                <a:effectLst>
                  <a:outerShdw blurRad="38100" dist="38100" dir="2700000" algn="tl">
                    <a:srgbClr val="000000">
                      <a:alpha val="43137"/>
                    </a:srgbClr>
                  </a:outerShdw>
                </a:effectLst>
              </a:rPr>
              <a:t>小组讨论、创</a:t>
            </a:r>
            <a:r>
              <a:rPr lang="zh-CN" altLang="en-US" sz="2800" u="sng">
                <a:solidFill>
                  <a:schemeClr val="accent3">
                    <a:lumMod val="75000"/>
                  </a:schemeClr>
                </a:solidFill>
                <a:effectLst>
                  <a:outerShdw blurRad="38100" dist="38100" dir="2700000" algn="tl">
                    <a:srgbClr val="000000">
                      <a:alpha val="43137"/>
                    </a:srgbClr>
                  </a:outerShdw>
                </a:effectLst>
                <a:sym typeface="+mn-ea"/>
              </a:rPr>
              <a:t>新</a:t>
            </a:r>
            <a:r>
              <a:rPr lang="en-US" altLang="zh-CN" sz="2800" u="sng">
                <a:solidFill>
                  <a:schemeClr val="accent3">
                    <a:lumMod val="75000"/>
                  </a:schemeClr>
                </a:solidFill>
                <a:effectLst>
                  <a:outerShdw blurRad="38100" dist="38100" dir="2700000" algn="tl">
                    <a:srgbClr val="000000">
                      <a:alpha val="43137"/>
                    </a:srgbClr>
                  </a:outerShdw>
                </a:effectLst>
              </a:rPr>
              <a:t>                   </a:t>
            </a:r>
            <a:endParaRPr lang="en-US" altLang="zh-CN" sz="2800" u="sng">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74403" y="3100693"/>
            <a:ext cx="840418" cy="41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4770" y="1946910"/>
            <a:ext cx="4380230" cy="2306955"/>
          </a:xfrm>
          <a:prstGeom prst="rect">
            <a:avLst/>
          </a:prstGeom>
          <a:solidFill>
            <a:schemeClr val="accent3">
              <a:lumMod val="40000"/>
              <a:lumOff val="60000"/>
            </a:schemeClr>
          </a:solidFill>
          <a:ln w="28575">
            <a:solidFill>
              <a:schemeClr val="tx1"/>
            </a:solidFill>
          </a:ln>
        </p:spPr>
        <p:txBody>
          <a:bodyPr wrap="square" rtlCol="0">
            <a:spAutoFit/>
            <a:scene3d>
              <a:camera prst="perspectiveFront"/>
              <a:lightRig rig="threePt" dir="t"/>
            </a:scene3d>
            <a:sp3d prstMaterial="matte"/>
          </a:bodyPr>
          <a:p>
            <a:r>
              <a:rPr sz="2400"/>
              <a:t>    在图3-23(a) 所示的曲柄滑块机构中，若将转动副B 扩大，可等效为图3-23(b) 所示的机构。若圆弧槽 mm 的半径逐渐增加至无穷长时，则演化为图3-23(c) 所示的机构。</a:t>
            </a:r>
            <a:endParaRPr sz="2400"/>
          </a:p>
        </p:txBody>
      </p:sp>
      <p:sp>
        <p:nvSpPr>
          <p:cNvPr id="4" name="文本框 3"/>
          <p:cNvSpPr txBox="1"/>
          <p:nvPr/>
        </p:nvSpPr>
        <p:spPr>
          <a:xfrm>
            <a:off x="75565" y="177165"/>
            <a:ext cx="54660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三、铰链四杆机构的演化形式</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12" name="Group 16"/>
          <p:cNvGrpSpPr/>
          <p:nvPr/>
        </p:nvGrpSpPr>
        <p:grpSpPr>
          <a:xfrm>
            <a:off x="64770" y="889635"/>
            <a:ext cx="751205" cy="972820"/>
            <a:chOff x="4798031" y="2277224"/>
            <a:chExt cx="609600" cy="609600"/>
          </a:xfrm>
        </p:grpSpPr>
        <p:sp>
          <p:nvSpPr>
            <p:cNvPr id="40" name="Oval 17"/>
            <p:cNvSpPr/>
            <p:nvPr/>
          </p:nvSpPr>
          <p:spPr>
            <a:xfrm>
              <a:off x="4798031" y="2277224"/>
              <a:ext cx="609600" cy="609600"/>
            </a:xfrm>
            <a:prstGeom prst="ellipse">
              <a:avLst/>
            </a:prstGeom>
            <a:solidFill>
              <a:srgbClr val="84CBC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p>
              <a:pPr algn="ctr"/>
              <a:endParaRPr lang="en-US" sz="1015">
                <a:solidFill>
                  <a:schemeClr val="tx1">
                    <a:lumMod val="75000"/>
                    <a:lumOff val="25000"/>
                  </a:schemeClr>
                </a:solidFill>
                <a:latin typeface="+mn-ea"/>
              </a:endParaRPr>
            </a:p>
          </p:txBody>
        </p:sp>
        <p:sp>
          <p:nvSpPr>
            <p:cNvPr id="41" name="Freeform 41"/>
            <p:cNvSpPr>
              <a:spLocks noEditPoints="1"/>
            </p:cNvSpPr>
            <p:nvPr/>
          </p:nvSpPr>
          <p:spPr bwMode="auto">
            <a:xfrm>
              <a:off x="4978701" y="2353738"/>
              <a:ext cx="248261" cy="456572"/>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lumMod val="95000"/>
              </a:schemeClr>
            </a:solidFill>
            <a:ln>
              <a:noFill/>
            </a:ln>
          </p:spPr>
          <p:txBody>
            <a:bodyPr vert="horz" wrap="square" lIns="68580" tIns="34290" rIns="68580" bIns="34290" numCol="1" anchor="t" anchorCtr="0" compatLnSpc="1"/>
            <a:p>
              <a:endParaRPr lang="en-US" sz="1015">
                <a:solidFill>
                  <a:schemeClr val="tx1">
                    <a:lumMod val="75000"/>
                    <a:lumOff val="25000"/>
                  </a:schemeClr>
                </a:solidFill>
                <a:latin typeface="+mn-ea"/>
              </a:endParaRPr>
            </a:p>
          </p:txBody>
        </p:sp>
      </p:grpSp>
      <p:sp>
        <p:nvSpPr>
          <p:cNvPr id="3" name="文本框 2"/>
          <p:cNvSpPr txBox="1"/>
          <p:nvPr/>
        </p:nvSpPr>
        <p:spPr>
          <a:xfrm>
            <a:off x="699135" y="1044575"/>
            <a:ext cx="2688590" cy="645160"/>
          </a:xfrm>
          <a:prstGeom prst="rect">
            <a:avLst/>
          </a:prstGeom>
          <a:noFill/>
        </p:spPr>
        <p:txBody>
          <a:bodyPr wrap="none" rtlCol="0" anchor="t">
            <a:spAutoFit/>
          </a:bodyPr>
          <a:p>
            <a:pPr marL="0" lvl="0" indent="0" algn="l" eaLnBrk="1" hangingPunct="1">
              <a:lnSpc>
                <a:spcPct val="150000"/>
              </a:lnSpc>
              <a:spcBef>
                <a:spcPct val="0"/>
              </a:spcBef>
              <a:buNone/>
            </a:pPr>
            <a:r>
              <a:rPr lang="en-US" altLang="zh-CN" b="1" dirty="0">
                <a:solidFill>
                  <a:srgbClr val="000000"/>
                </a:solidFill>
                <a:latin typeface="Times New Roman" panose="02020603050405020304" charset="0"/>
                <a:ea typeface="华文楷体" panose="02010600040101010101" pitchFamily="2" charset="-122"/>
                <a:sym typeface="+mn-ea"/>
              </a:rPr>
              <a:t> </a:t>
            </a:r>
            <a:r>
              <a:rPr lang="en-US" altLang="zh-CN" sz="2400" b="1" dirty="0">
                <a:latin typeface="宋体" panose="02010600030101010101" pitchFamily="2" charset="-122"/>
                <a:ea typeface="宋体" panose="02010600030101010101" pitchFamily="2" charset="-122"/>
                <a:sym typeface="+mn-ea"/>
              </a:rPr>
              <a:t>曲柄移动导杆机构</a:t>
            </a:r>
            <a:endParaRPr lang="en-US" altLang="zh-CN" sz="2400" b="1" dirty="0">
              <a:latin typeface="宋体" panose="02010600030101010101" pitchFamily="2" charset="-122"/>
              <a:ea typeface="宋体" panose="02010600030101010101" pitchFamily="2" charset="-122"/>
              <a:sym typeface="+mn-ea"/>
            </a:endParaRPr>
          </a:p>
        </p:txBody>
      </p:sp>
      <p:grpSp>
        <p:nvGrpSpPr>
          <p:cNvPr id="6" name="组合 5"/>
          <p:cNvGrpSpPr/>
          <p:nvPr/>
        </p:nvGrpSpPr>
        <p:grpSpPr>
          <a:xfrm>
            <a:off x="5407025" y="760730"/>
            <a:ext cx="6363970" cy="2202815"/>
            <a:chOff x="232569" y="3477033"/>
            <a:chExt cx="8750300" cy="3270149"/>
          </a:xfrm>
        </p:grpSpPr>
        <p:pic>
          <p:nvPicPr>
            <p:cNvPr id="60421" name="图片 1"/>
            <p:cNvPicPr>
              <a:picLocks noChangeAspect="1"/>
            </p:cNvPicPr>
            <p:nvPr/>
          </p:nvPicPr>
          <p:blipFill>
            <a:blip r:embed="rId1"/>
            <a:stretch>
              <a:fillRect/>
            </a:stretch>
          </p:blipFill>
          <p:spPr>
            <a:xfrm>
              <a:off x="232569" y="3477033"/>
              <a:ext cx="8750300" cy="2555875"/>
            </a:xfrm>
            <a:prstGeom prst="rect">
              <a:avLst/>
            </a:prstGeom>
            <a:noFill/>
            <a:ln w="9525">
              <a:noFill/>
            </a:ln>
          </p:spPr>
        </p:pic>
        <p:sp>
          <p:nvSpPr>
            <p:cNvPr id="60422" name="矩形 3"/>
            <p:cNvSpPr/>
            <p:nvPr/>
          </p:nvSpPr>
          <p:spPr>
            <a:xfrm>
              <a:off x="2330650" y="5926110"/>
              <a:ext cx="5325093" cy="82107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000" dirty="0">
                  <a:solidFill>
                    <a:srgbClr val="000000"/>
                  </a:solidFill>
                  <a:latin typeface="Times New Roman" panose="02020603050405020304" charset="0"/>
                  <a:ea typeface="楷体" panose="02010609060101010101" charset="-122"/>
                </a:rPr>
                <a:t>图3-23 曲柄移动导杆机构</a:t>
              </a:r>
              <a:endParaRPr lang="zh-CN" altLang="en-US" sz="2000" dirty="0">
                <a:solidFill>
                  <a:srgbClr val="000000"/>
                </a:solidFill>
                <a:latin typeface="Times New Roman" panose="02020603050405020304" charset="0"/>
                <a:ea typeface="楷体" panose="02010609060101010101" charset="-122"/>
              </a:endParaRPr>
            </a:p>
          </p:txBody>
        </p:sp>
      </p:grpSp>
      <p:grpSp>
        <p:nvGrpSpPr>
          <p:cNvPr id="7" name="组合 6"/>
          <p:cNvGrpSpPr/>
          <p:nvPr/>
        </p:nvGrpSpPr>
        <p:grpSpPr>
          <a:xfrm>
            <a:off x="4445000" y="3318510"/>
            <a:ext cx="3854450" cy="3143885"/>
            <a:chOff x="537335" y="2648744"/>
            <a:chExt cx="4888677" cy="4108278"/>
          </a:xfrm>
        </p:grpSpPr>
        <p:pic>
          <p:nvPicPr>
            <p:cNvPr id="62469" name="图片 2"/>
            <p:cNvPicPr>
              <a:picLocks noChangeAspect="1"/>
            </p:cNvPicPr>
            <p:nvPr/>
          </p:nvPicPr>
          <p:blipFill>
            <a:blip r:embed="rId2"/>
            <a:stretch>
              <a:fillRect/>
            </a:stretch>
          </p:blipFill>
          <p:spPr>
            <a:xfrm>
              <a:off x="537335" y="2648744"/>
              <a:ext cx="3571875" cy="3236913"/>
            </a:xfrm>
            <a:prstGeom prst="rect">
              <a:avLst/>
            </a:prstGeom>
            <a:noFill/>
            <a:ln w="9525">
              <a:noFill/>
            </a:ln>
          </p:spPr>
        </p:pic>
        <p:sp>
          <p:nvSpPr>
            <p:cNvPr id="62470" name="矩形 3"/>
            <p:cNvSpPr/>
            <p:nvPr/>
          </p:nvSpPr>
          <p:spPr>
            <a:xfrm>
              <a:off x="683915" y="5974532"/>
              <a:ext cx="4742097" cy="7824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楷体" panose="02010609060101010101" charset="-122"/>
                </a:rPr>
                <a:t>图3-24 缝纫机引线机构</a:t>
              </a:r>
              <a:endParaRPr lang="zh-CN" altLang="en-US" sz="2200" dirty="0">
                <a:solidFill>
                  <a:srgbClr val="000000"/>
                </a:solidFill>
                <a:latin typeface="Times New Roman" panose="02020603050405020304" charset="0"/>
                <a:ea typeface="楷体" panose="02010609060101010101" charset="-122"/>
              </a:endParaRPr>
            </a:p>
          </p:txBody>
        </p:sp>
      </p:grpSp>
      <p:pic>
        <p:nvPicPr>
          <p:cNvPr id="8" name="图片 7"/>
          <p:cNvPicPr>
            <a:picLocks noChangeAspect="1"/>
          </p:cNvPicPr>
          <p:nvPr/>
        </p:nvPicPr>
        <p:blipFill>
          <a:blip r:embed="rId3"/>
          <a:stretch>
            <a:fillRect/>
          </a:stretch>
        </p:blipFill>
        <p:spPr>
          <a:xfrm>
            <a:off x="8594408" y="2879725"/>
            <a:ext cx="3328987" cy="3978275"/>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240030" y="203835"/>
            <a:ext cx="2621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四、课后作业</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
        <p:nvSpPr>
          <p:cNvPr id="8" name="椭圆 7"/>
          <p:cNvSpPr/>
          <p:nvPr/>
        </p:nvSpPr>
        <p:spPr>
          <a:xfrm>
            <a:off x="240030" y="1445260"/>
            <a:ext cx="2450465" cy="379984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p>
            <a:pPr lvl="0" algn="ctr"/>
            <a:r>
              <a:rPr lang="zh-CN" altLang="en-US" sz="4000" dirty="0">
                <a:ln w="12700">
                  <a:noFill/>
                </a:ln>
                <a:solidFill>
                  <a:srgbClr val="0070C0"/>
                </a:solidFill>
                <a:latin typeface="Impact" panose="020B0806030902050204" pitchFamily="34" charset="0"/>
                <a:ea typeface="微软雅黑" panose="020B0503020204020204" charset="-122"/>
              </a:rPr>
              <a:t>创新题</a:t>
            </a:r>
            <a:endParaRPr lang="zh-CN" altLang="en-US" sz="4000" dirty="0">
              <a:ln w="12700">
                <a:noFill/>
              </a:ln>
              <a:solidFill>
                <a:srgbClr val="0070C0"/>
              </a:solidFill>
              <a:latin typeface="Impact" panose="020B0806030902050204" pitchFamily="34" charset="0"/>
              <a:ea typeface="微软雅黑" panose="020B0503020204020204" charset="-122"/>
            </a:endParaRPr>
          </a:p>
        </p:txBody>
      </p:sp>
      <p:sp>
        <p:nvSpPr>
          <p:cNvPr id="5" name="文本框 4"/>
          <p:cNvSpPr txBox="1"/>
          <p:nvPr/>
        </p:nvSpPr>
        <p:spPr>
          <a:xfrm>
            <a:off x="3894455" y="2117725"/>
            <a:ext cx="7751445" cy="203009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fontAlgn="auto">
              <a:lnSpc>
                <a:spcPct val="150000"/>
              </a:lnSpc>
            </a:pPr>
            <a:r>
              <a:rPr lang="zh-CN" altLang="en-US" sz="2800">
                <a:solidFill>
                  <a:schemeClr val="accent4"/>
                </a:solidFill>
                <a:effectLst>
                  <a:outerShdw blurRad="38100" dist="38100" dir="2700000" algn="tl">
                    <a:srgbClr val="000000">
                      <a:alpha val="43137"/>
                    </a:srgbClr>
                  </a:outerShdw>
                </a:effectLst>
              </a:rPr>
              <a:t>要求将不同类型的铰链四杆机构组合成一种新的运动机构且说明实现什么样的功能？能够应用在什么样的作业状态或机器设备的哪一部分？</a:t>
            </a:r>
            <a:endParaRPr lang="zh-CN" altLang="en-US" sz="2800">
              <a:solidFill>
                <a:schemeClr val="accent4"/>
              </a:solidFill>
              <a:effectLst>
                <a:outerShdw blurRad="38100" dist="38100" dir="2700000" algn="tl">
                  <a:srgbClr val="000000">
                    <a:alpha val="43137"/>
                  </a:srgbClr>
                </a:outerShdw>
              </a:effectLst>
            </a:endParaRPr>
          </a:p>
        </p:txBody>
      </p:sp>
      <p:sp>
        <p:nvSpPr>
          <p:cNvPr id="2" name="文本框 1"/>
          <p:cNvSpPr txBox="1"/>
          <p:nvPr/>
        </p:nvSpPr>
        <p:spPr>
          <a:xfrm>
            <a:off x="4067175" y="5628005"/>
            <a:ext cx="6684010" cy="460375"/>
          </a:xfrm>
          <a:prstGeom prst="rect">
            <a:avLst/>
          </a:prstGeom>
          <a:noFill/>
        </p:spPr>
        <p:txBody>
          <a:bodyPr wrap="square" rtlCol="0">
            <a:spAutoFit/>
          </a:bodyPr>
          <a:p>
            <a:r>
              <a:rPr lang="zh-CN" altLang="en-US" sz="2400" b="1">
                <a:solidFill>
                  <a:schemeClr val="accent3"/>
                </a:solidFill>
              </a:rPr>
              <a:t>务必观看学习通简单连杆设计自动炒菜视频！</a:t>
            </a:r>
            <a:endParaRPr lang="zh-CN" altLang="en-US" sz="2400" b="1">
              <a:solidFill>
                <a:schemeClr val="accent3"/>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5"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198858" y="2396092"/>
            <a:ext cx="3795157" cy="3818415"/>
          </a:xfrm>
        </p:spPr>
        <p:txBody>
          <a:bodyPr/>
          <a:lstStyle/>
          <a:p>
            <a:r>
              <a:rPr lang="en-US" altLang="zh-CN" smtClean="0"/>
              <a:t>Thank You!</a:t>
            </a:r>
            <a:endParaRPr lang="en-US" altLang="zh-CN" smtClean="0"/>
          </a:p>
        </p:txBody>
      </p:sp>
      <p:sp>
        <p:nvSpPr>
          <p:cNvPr id="3" name="灯片编号占位符 2"/>
          <p:cNvSpPr>
            <a:spLocks noGrp="1"/>
          </p:cNvSpPr>
          <p:nvPr>
            <p:ph type="sldNum" sz="quarter" idx="12"/>
          </p:nvPr>
        </p:nvSpPr>
        <p:spPr/>
        <p:txBody>
          <a:bodyPr>
            <a:normAutofit lnSpcReduction="10000"/>
          </a:bodyPr>
          <a:p>
            <a:fld id="{0C913308-F349-4B6D-A68A-DD1791B4A57B}" type="slidenum">
              <a:rPr lang="zh-CN" altLang="en-US" smtClean="0"/>
            </a:fld>
            <a:endParaRPr lang="zh-CN" altLang="en-US"/>
          </a:p>
        </p:txBody>
      </p:sp>
    </p:spTree>
    <p:custDataLst>
      <p:tags r:id="rId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3000">
        <p15:prstTrans prst="curtains"/>
      </p:transition>
    </mc:Choice>
    <mc:Fallback>
      <p:transition spd="slow"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029710" y="1953260"/>
            <a:ext cx="3723005" cy="645160"/>
          </a:xfrm>
          <a:prstGeom prst="rect">
            <a:avLst/>
          </a:prstGeom>
          <a:noFill/>
        </p:spPr>
        <p:txBody>
          <a:bodyPr wrap="square" rtlCol="0">
            <a:prstTxWarp prst="textStop">
              <a:avLst/>
            </a:prstTxWarp>
            <a:spAutoFit/>
          </a:bodyPr>
          <a:p>
            <a:r>
              <a:rPr lang="zh-CN" altLang="en-US" sz="2400">
                <a:solidFill>
                  <a:srgbClr val="4835D1"/>
                </a:solidFill>
              </a:rPr>
              <a:t>手机扫描二维码</a:t>
            </a:r>
            <a:endParaRPr lang="zh-CN" altLang="en-US" sz="2400">
              <a:solidFill>
                <a:srgbClr val="4835D1"/>
              </a:solidFill>
            </a:endParaRPr>
          </a:p>
        </p:txBody>
      </p:sp>
      <p:grpSp>
        <p:nvGrpSpPr>
          <p:cNvPr id="3077" name="组合 4101"/>
          <p:cNvGrpSpPr/>
          <p:nvPr/>
        </p:nvGrpSpPr>
        <p:grpSpPr>
          <a:xfrm rot="0">
            <a:off x="186055" y="836930"/>
            <a:ext cx="1179195" cy="1183640"/>
            <a:chOff x="0" y="-8"/>
            <a:chExt cx="1684" cy="1683"/>
          </a:xfrm>
        </p:grpSpPr>
        <p:sp>
          <p:nvSpPr>
            <p:cNvPr id="15" name="椭圆 4102"/>
            <p:cNvSpPr/>
            <p:nvPr/>
          </p:nvSpPr>
          <p:spPr>
            <a:xfrm>
              <a:off x="0" y="-8"/>
              <a:ext cx="1684" cy="1683"/>
            </a:xfrm>
            <a:prstGeom prst="ellipse">
              <a:avLst/>
            </a:prstGeom>
            <a:gradFill rotWithShape="1">
              <a:gsLst>
                <a:gs pos="0">
                  <a:srgbClr val="FFFFFF"/>
                </a:gs>
                <a:gs pos="50000">
                  <a:schemeClr val="folHlink"/>
                </a:gs>
                <a:gs pos="100000">
                  <a:srgbClr val="FFFFFF"/>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79" name="椭圆 4103"/>
            <p:cNvSpPr/>
            <p:nvPr/>
          </p:nvSpPr>
          <p:spPr>
            <a:xfrm>
              <a:off x="111" y="109"/>
              <a:ext cx="1461" cy="1463"/>
            </a:xfrm>
            <a:prstGeom prst="ellipse">
              <a:avLst/>
            </a:prstGeom>
            <a:gradFill rotWithShape="1">
              <a:gsLst>
                <a:gs pos="0">
                  <a:srgbClr val="5F6061"/>
                </a:gs>
                <a:gs pos="50000">
                  <a:schemeClr val="folHlink"/>
                </a:gs>
                <a:gs pos="100000">
                  <a:srgbClr val="5F6061"/>
                </a:gs>
              </a:gsLst>
              <a:lin ang="189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0" name="椭圆 4104"/>
            <p:cNvSpPr/>
            <p:nvPr/>
          </p:nvSpPr>
          <p:spPr>
            <a:xfrm>
              <a:off x="118" y="117"/>
              <a:ext cx="1461" cy="1462"/>
            </a:xfrm>
            <a:prstGeom prst="ellipse">
              <a:avLst/>
            </a:prstGeom>
            <a:gradFill rotWithShape="1">
              <a:gsLst>
                <a:gs pos="0">
                  <a:srgbClr val="6F7172"/>
                </a:gs>
                <a:gs pos="100000">
                  <a:schemeClr val="folHlink">
                    <a:alpha val="0"/>
                  </a:schemeClr>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1" name="椭圆 4105"/>
            <p:cNvSpPr/>
            <p:nvPr/>
          </p:nvSpPr>
          <p:spPr>
            <a:xfrm>
              <a:off x="183" y="183"/>
              <a:ext cx="1317" cy="1316"/>
            </a:xfrm>
            <a:prstGeom prst="ellipse">
              <a:avLst/>
            </a:prstGeom>
            <a:solidFill>
              <a:srgbClr val="000000"/>
            </a:soli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2" name="椭圆 4106"/>
            <p:cNvSpPr/>
            <p:nvPr/>
          </p:nvSpPr>
          <p:spPr>
            <a:xfrm>
              <a:off x="204" y="204"/>
              <a:ext cx="1276" cy="1277"/>
            </a:xfrm>
            <a:prstGeom prst="ellipse">
              <a:avLst/>
            </a:prstGeom>
            <a:gradFill rotWithShape="1">
              <a:gsLst>
                <a:gs pos="0">
                  <a:srgbClr val="636869"/>
                </a:gs>
                <a:gs pos="100000">
                  <a:srgbClr val="D6E1E2"/>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3" name="椭圆 4107"/>
            <p:cNvSpPr/>
            <p:nvPr/>
          </p:nvSpPr>
          <p:spPr>
            <a:xfrm>
              <a:off x="220" y="211"/>
              <a:ext cx="1246" cy="1246"/>
            </a:xfrm>
            <a:prstGeom prst="ellipse">
              <a:avLst/>
            </a:prstGeom>
            <a:gradFill rotWithShape="1">
              <a:gsLst>
                <a:gs pos="0">
                  <a:srgbClr val="D6E1E2">
                    <a:alpha val="0"/>
                  </a:srgbClr>
                </a:gs>
                <a:gs pos="100000">
                  <a:srgbClr val="F1F5F5"/>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4" name="椭圆 4108"/>
            <p:cNvSpPr/>
            <p:nvPr/>
          </p:nvSpPr>
          <p:spPr>
            <a:xfrm>
              <a:off x="234" y="223"/>
              <a:ext cx="1184" cy="1164"/>
            </a:xfrm>
            <a:prstGeom prst="ellipse">
              <a:avLst/>
            </a:prstGeom>
            <a:gradFill rotWithShape="1">
              <a:gsLst>
                <a:gs pos="0">
                  <a:srgbClr val="AAB2B3"/>
                </a:gs>
                <a:gs pos="100000">
                  <a:srgbClr val="D6E1E2">
                    <a:alpha val="48000"/>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5" name="椭圆 4109"/>
            <p:cNvSpPr/>
            <p:nvPr/>
          </p:nvSpPr>
          <p:spPr>
            <a:xfrm>
              <a:off x="303" y="256"/>
              <a:ext cx="1053" cy="945"/>
            </a:xfrm>
            <a:prstGeom prst="ellipse">
              <a:avLst/>
            </a:prstGeom>
            <a:gradFill rotWithShape="1">
              <a:gsLst>
                <a:gs pos="0">
                  <a:srgbClr val="FFFFFF"/>
                </a:gs>
                <a:gs pos="100000">
                  <a:srgbClr val="D6E1E2">
                    <a:alpha val="37999"/>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pic>
          <p:nvPicPr>
            <p:cNvPr id="3086" name="图片 4110" descr="mark"/>
            <p:cNvPicPr>
              <a:picLocks noChangeAspect="1"/>
            </p:cNvPicPr>
            <p:nvPr/>
          </p:nvPicPr>
          <p:blipFill>
            <a:blip r:embed="rId1"/>
            <a:stretch>
              <a:fillRect/>
            </a:stretch>
          </p:blipFill>
          <p:spPr>
            <a:xfrm>
              <a:off x="320" y="346"/>
              <a:ext cx="1011" cy="1003"/>
            </a:xfrm>
            <a:prstGeom prst="rect">
              <a:avLst/>
            </a:prstGeom>
            <a:noFill/>
            <a:ln w="9525">
              <a:noFill/>
            </a:ln>
          </p:spPr>
        </p:pic>
      </p:grpSp>
      <p:sp>
        <p:nvSpPr>
          <p:cNvPr id="3088" name="矩形 4112"/>
          <p:cNvSpPr/>
          <p:nvPr/>
        </p:nvSpPr>
        <p:spPr>
          <a:xfrm>
            <a:off x="1365250" y="1031875"/>
            <a:ext cx="2011680" cy="645160"/>
          </a:xfrm>
          <a:prstGeom prst="rect">
            <a:avLst/>
          </a:prstGeom>
          <a:noFill/>
          <a:ln w="9525">
            <a:noFill/>
          </a:ln>
        </p:spPr>
        <p:txBody>
          <a:bodyPr wrap="none" anchor="t">
            <a:spAutoFit/>
          </a:bodyPr>
          <a:p>
            <a:pPr eaLnBrk="0" hangingPunct="0"/>
            <a:r>
              <a:rPr lang="zh-CN" altLang="en-US" sz="3600" dirty="0">
                <a:solidFill>
                  <a:srgbClr val="000000"/>
                </a:solidFill>
                <a:latin typeface="Arial" panose="020B0604020202020204" pitchFamily="34" charset="0"/>
                <a:ea typeface="黑体" panose="02010609060101010101" pitchFamily="49" charset="-122"/>
              </a:rPr>
              <a:t>任务引入</a:t>
            </a:r>
            <a:endParaRPr lang="zh-CN" altLang="en-US" sz="3600" dirty="0">
              <a:solidFill>
                <a:srgbClr val="000000"/>
              </a:solidFill>
              <a:latin typeface="Arial" panose="020B0604020202020204" pitchFamily="34" charset="0"/>
              <a:ea typeface="黑体" panose="02010609060101010101" pitchFamily="49" charset="-122"/>
            </a:endParaRPr>
          </a:p>
        </p:txBody>
      </p:sp>
      <p:sp>
        <p:nvSpPr>
          <p:cNvPr id="20" name="文本框 19"/>
          <p:cNvSpPr txBox="1"/>
          <p:nvPr/>
        </p:nvSpPr>
        <p:spPr>
          <a:xfrm>
            <a:off x="3317240" y="1288415"/>
            <a:ext cx="4982210" cy="398780"/>
          </a:xfrm>
          <a:prstGeom prst="rect">
            <a:avLst/>
          </a:prstGeom>
          <a:noFill/>
        </p:spPr>
        <p:txBody>
          <a:bodyPr wrap="square" rtlCol="0">
            <a:spAutoFit/>
          </a:bodyPr>
          <a:p>
            <a:r>
              <a:rPr lang="zh-CN" altLang="en-US" sz="2000" u="sng"/>
              <a:t>仿真模型中的四杆机构</a:t>
            </a:r>
            <a:endParaRPr lang="zh-CN" altLang="en-US" sz="2000" u="sng"/>
          </a:p>
        </p:txBody>
      </p:sp>
      <p:sp>
        <p:nvSpPr>
          <p:cNvPr id="36" name="Text Placeholder 23"/>
          <p:cNvSpPr txBox="1"/>
          <p:nvPr/>
        </p:nvSpPr>
        <p:spPr>
          <a:xfrm>
            <a:off x="2279650" y="6045200"/>
            <a:ext cx="7386320" cy="406400"/>
          </a:xfrm>
          <a:prstGeom prst="rect">
            <a:avLst/>
          </a:prstGeom>
        </p:spPr>
        <p:txBody>
          <a:bodyPr lIns="91431" tIns="45716" rIns="91431" bIns="45716"/>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2400" b="1" dirty="0" smtClean="0">
                <a:solidFill>
                  <a:schemeClr val="tx1">
                    <a:lumMod val="75000"/>
                    <a:lumOff val="25000"/>
                  </a:schemeClr>
                </a:solidFill>
                <a:latin typeface="+mn-ea"/>
              </a:rPr>
              <a:t>问题</a:t>
            </a:r>
            <a:r>
              <a:rPr lang="zh-CN" altLang="en-US" sz="2000" b="1" dirty="0" smtClean="0">
                <a:solidFill>
                  <a:schemeClr val="tx1">
                    <a:lumMod val="75000"/>
                    <a:lumOff val="25000"/>
                  </a:schemeClr>
                </a:solidFill>
                <a:latin typeface="+mn-ea"/>
              </a:rPr>
              <a:t>：平面机构的作用怎么体现的？（可回顾再看）</a:t>
            </a:r>
            <a:endParaRPr lang="zh-CN" altLang="en-US" sz="2000" b="1" dirty="0" smtClean="0">
              <a:solidFill>
                <a:schemeClr val="tx1">
                  <a:lumMod val="75000"/>
                  <a:lumOff val="25000"/>
                </a:schemeClr>
              </a:solidFill>
              <a:latin typeface="+mn-ea"/>
            </a:endParaRPr>
          </a:p>
        </p:txBody>
      </p:sp>
      <p:grpSp>
        <p:nvGrpSpPr>
          <p:cNvPr id="21" name="Group 1"/>
          <p:cNvGrpSpPr/>
          <p:nvPr/>
        </p:nvGrpSpPr>
        <p:grpSpPr>
          <a:xfrm>
            <a:off x="1669931" y="5866711"/>
            <a:ext cx="609521" cy="812800"/>
            <a:chOff x="4798031" y="1428750"/>
            <a:chExt cx="609600" cy="609600"/>
          </a:xfrm>
        </p:grpSpPr>
        <p:sp>
          <p:nvSpPr>
            <p:cNvPr id="45" name="Oval 13"/>
            <p:cNvSpPr/>
            <p:nvPr/>
          </p:nvSpPr>
          <p:spPr>
            <a:xfrm>
              <a:off x="4798031" y="1428750"/>
              <a:ext cx="609600" cy="609600"/>
            </a:xfrm>
            <a:prstGeom prst="ellipse">
              <a:avLst/>
            </a:prstGeom>
            <a:solidFill>
              <a:srgbClr val="1D69A3">
                <a:alpha val="90000"/>
              </a:srgb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sz="1015">
                <a:solidFill>
                  <a:schemeClr val="tx1">
                    <a:lumMod val="75000"/>
                    <a:lumOff val="25000"/>
                  </a:schemeClr>
                </a:solidFill>
                <a:latin typeface="+mn-ea"/>
              </a:endParaRPr>
            </a:p>
          </p:txBody>
        </p:sp>
        <p:sp>
          <p:nvSpPr>
            <p:cNvPr id="46" name="Freeform 204"/>
            <p:cNvSpPr/>
            <p:nvPr/>
          </p:nvSpPr>
          <p:spPr bwMode="auto">
            <a:xfrm>
              <a:off x="4893228" y="1562574"/>
              <a:ext cx="424344" cy="294683"/>
            </a:xfrm>
            <a:custGeom>
              <a:avLst/>
              <a:gdLst>
                <a:gd name="T0" fmla="*/ 506 w 576"/>
                <a:gd name="T1" fmla="*/ 182 h 400"/>
                <a:gd name="T2" fmla="*/ 506 w 576"/>
                <a:gd name="T3" fmla="*/ 172 h 400"/>
                <a:gd name="T4" fmla="*/ 502 w 576"/>
                <a:gd name="T5" fmla="*/ 138 h 400"/>
                <a:gd name="T6" fmla="*/ 492 w 576"/>
                <a:gd name="T7" fmla="*/ 104 h 400"/>
                <a:gd name="T8" fmla="*/ 476 w 576"/>
                <a:gd name="T9" fmla="*/ 76 h 400"/>
                <a:gd name="T10" fmla="*/ 456 w 576"/>
                <a:gd name="T11" fmla="*/ 50 h 400"/>
                <a:gd name="T12" fmla="*/ 430 w 576"/>
                <a:gd name="T13" fmla="*/ 30 h 400"/>
                <a:gd name="T14" fmla="*/ 402 w 576"/>
                <a:gd name="T15" fmla="*/ 14 h 400"/>
                <a:gd name="T16" fmla="*/ 370 w 576"/>
                <a:gd name="T17" fmla="*/ 4 h 400"/>
                <a:gd name="T18" fmla="*/ 334 w 576"/>
                <a:gd name="T19" fmla="*/ 0 h 400"/>
                <a:gd name="T20" fmla="*/ 310 w 576"/>
                <a:gd name="T21" fmla="*/ 2 h 400"/>
                <a:gd name="T22" fmla="*/ 262 w 576"/>
                <a:gd name="T23" fmla="*/ 16 h 400"/>
                <a:gd name="T24" fmla="*/ 222 w 576"/>
                <a:gd name="T25" fmla="*/ 42 h 400"/>
                <a:gd name="T26" fmla="*/ 192 w 576"/>
                <a:gd name="T27" fmla="*/ 78 h 400"/>
                <a:gd name="T28" fmla="*/ 180 w 576"/>
                <a:gd name="T29" fmla="*/ 98 h 400"/>
                <a:gd name="T30" fmla="*/ 158 w 576"/>
                <a:gd name="T31" fmla="*/ 86 h 400"/>
                <a:gd name="T32" fmla="*/ 132 w 576"/>
                <a:gd name="T33" fmla="*/ 82 h 400"/>
                <a:gd name="T34" fmla="*/ 116 w 576"/>
                <a:gd name="T35" fmla="*/ 82 h 400"/>
                <a:gd name="T36" fmla="*/ 88 w 576"/>
                <a:gd name="T37" fmla="*/ 94 h 400"/>
                <a:gd name="T38" fmla="*/ 66 w 576"/>
                <a:gd name="T39" fmla="*/ 116 h 400"/>
                <a:gd name="T40" fmla="*/ 54 w 576"/>
                <a:gd name="T41" fmla="*/ 144 h 400"/>
                <a:gd name="T42" fmla="*/ 52 w 576"/>
                <a:gd name="T43" fmla="*/ 160 h 400"/>
                <a:gd name="T44" fmla="*/ 56 w 576"/>
                <a:gd name="T45" fmla="*/ 184 h 400"/>
                <a:gd name="T46" fmla="*/ 44 w 576"/>
                <a:gd name="T47" fmla="*/ 192 h 400"/>
                <a:gd name="T48" fmla="*/ 24 w 576"/>
                <a:gd name="T49" fmla="*/ 214 h 400"/>
                <a:gd name="T50" fmla="*/ 8 w 576"/>
                <a:gd name="T51" fmla="*/ 238 h 400"/>
                <a:gd name="T52" fmla="*/ 0 w 576"/>
                <a:gd name="T53" fmla="*/ 268 h 400"/>
                <a:gd name="T54" fmla="*/ 0 w 576"/>
                <a:gd name="T55" fmla="*/ 284 h 400"/>
                <a:gd name="T56" fmla="*/ 8 w 576"/>
                <a:gd name="T57" fmla="*/ 328 h 400"/>
                <a:gd name="T58" fmla="*/ 32 w 576"/>
                <a:gd name="T59" fmla="*/ 366 h 400"/>
                <a:gd name="T60" fmla="*/ 68 w 576"/>
                <a:gd name="T61" fmla="*/ 390 h 400"/>
                <a:gd name="T62" fmla="*/ 114 w 576"/>
                <a:gd name="T63" fmla="*/ 400 h 400"/>
                <a:gd name="T64" fmla="*/ 114 w 576"/>
                <a:gd name="T65" fmla="*/ 400 h 400"/>
                <a:gd name="T66" fmla="*/ 116 w 576"/>
                <a:gd name="T67" fmla="*/ 400 h 400"/>
                <a:gd name="T68" fmla="*/ 116 w 576"/>
                <a:gd name="T69" fmla="*/ 400 h 400"/>
                <a:gd name="T70" fmla="*/ 252 w 576"/>
                <a:gd name="T71" fmla="*/ 288 h 400"/>
                <a:gd name="T72" fmla="*/ 232 w 576"/>
                <a:gd name="T73" fmla="*/ 288 h 400"/>
                <a:gd name="T74" fmla="*/ 180 w 576"/>
                <a:gd name="T75" fmla="*/ 288 h 400"/>
                <a:gd name="T76" fmla="*/ 168 w 576"/>
                <a:gd name="T77" fmla="*/ 284 h 400"/>
                <a:gd name="T78" fmla="*/ 172 w 576"/>
                <a:gd name="T79" fmla="*/ 272 h 400"/>
                <a:gd name="T80" fmla="*/ 272 w 576"/>
                <a:gd name="T81" fmla="*/ 152 h 400"/>
                <a:gd name="T82" fmla="*/ 286 w 576"/>
                <a:gd name="T83" fmla="*/ 146 h 400"/>
                <a:gd name="T84" fmla="*/ 298 w 576"/>
                <a:gd name="T85" fmla="*/ 152 h 400"/>
                <a:gd name="T86" fmla="*/ 400 w 576"/>
                <a:gd name="T87" fmla="*/ 272 h 400"/>
                <a:gd name="T88" fmla="*/ 402 w 576"/>
                <a:gd name="T89" fmla="*/ 284 h 400"/>
                <a:gd name="T90" fmla="*/ 392 w 576"/>
                <a:gd name="T91" fmla="*/ 288 h 400"/>
                <a:gd name="T92" fmla="*/ 340 w 576"/>
                <a:gd name="T93" fmla="*/ 288 h 400"/>
                <a:gd name="T94" fmla="*/ 318 w 576"/>
                <a:gd name="T95" fmla="*/ 400 h 400"/>
                <a:gd name="T96" fmla="*/ 456 w 576"/>
                <a:gd name="T97" fmla="*/ 400 h 400"/>
                <a:gd name="T98" fmla="*/ 462 w 576"/>
                <a:gd name="T99" fmla="*/ 400 h 400"/>
                <a:gd name="T100" fmla="*/ 506 w 576"/>
                <a:gd name="T101" fmla="*/ 392 h 400"/>
                <a:gd name="T102" fmla="*/ 542 w 576"/>
                <a:gd name="T103" fmla="*/ 366 h 400"/>
                <a:gd name="T104" fmla="*/ 566 w 576"/>
                <a:gd name="T105" fmla="*/ 330 h 400"/>
                <a:gd name="T106" fmla="*/ 576 w 576"/>
                <a:gd name="T107" fmla="*/ 286 h 400"/>
                <a:gd name="T108" fmla="*/ 574 w 576"/>
                <a:gd name="T109" fmla="*/ 270 h 400"/>
                <a:gd name="T110" fmla="*/ 564 w 576"/>
                <a:gd name="T111" fmla="*/ 238 h 400"/>
                <a:gd name="T112" fmla="*/ 546 w 576"/>
                <a:gd name="T113" fmla="*/ 210 h 400"/>
                <a:gd name="T114" fmla="*/ 520 w 576"/>
                <a:gd name="T115" fmla="*/ 190 h 400"/>
                <a:gd name="T116" fmla="*/ 506 w 576"/>
                <a:gd name="T117" fmla="*/ 18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6" h="400">
                  <a:moveTo>
                    <a:pt x="506" y="182"/>
                  </a:moveTo>
                  <a:lnTo>
                    <a:pt x="506" y="182"/>
                  </a:lnTo>
                  <a:lnTo>
                    <a:pt x="506" y="172"/>
                  </a:lnTo>
                  <a:lnTo>
                    <a:pt x="506" y="172"/>
                  </a:lnTo>
                  <a:lnTo>
                    <a:pt x="506" y="154"/>
                  </a:lnTo>
                  <a:lnTo>
                    <a:pt x="502" y="138"/>
                  </a:lnTo>
                  <a:lnTo>
                    <a:pt x="498" y="120"/>
                  </a:lnTo>
                  <a:lnTo>
                    <a:pt x="492" y="104"/>
                  </a:lnTo>
                  <a:lnTo>
                    <a:pt x="486" y="90"/>
                  </a:lnTo>
                  <a:lnTo>
                    <a:pt x="476" y="76"/>
                  </a:lnTo>
                  <a:lnTo>
                    <a:pt x="466" y="62"/>
                  </a:lnTo>
                  <a:lnTo>
                    <a:pt x="456" y="50"/>
                  </a:lnTo>
                  <a:lnTo>
                    <a:pt x="444" y="40"/>
                  </a:lnTo>
                  <a:lnTo>
                    <a:pt x="430" y="30"/>
                  </a:lnTo>
                  <a:lnTo>
                    <a:pt x="416" y="20"/>
                  </a:lnTo>
                  <a:lnTo>
                    <a:pt x="402" y="14"/>
                  </a:lnTo>
                  <a:lnTo>
                    <a:pt x="386" y="8"/>
                  </a:lnTo>
                  <a:lnTo>
                    <a:pt x="370" y="4"/>
                  </a:lnTo>
                  <a:lnTo>
                    <a:pt x="352" y="2"/>
                  </a:lnTo>
                  <a:lnTo>
                    <a:pt x="334" y="0"/>
                  </a:lnTo>
                  <a:lnTo>
                    <a:pt x="334" y="0"/>
                  </a:lnTo>
                  <a:lnTo>
                    <a:pt x="310" y="2"/>
                  </a:lnTo>
                  <a:lnTo>
                    <a:pt x="286" y="8"/>
                  </a:lnTo>
                  <a:lnTo>
                    <a:pt x="262" y="16"/>
                  </a:lnTo>
                  <a:lnTo>
                    <a:pt x="242" y="28"/>
                  </a:lnTo>
                  <a:lnTo>
                    <a:pt x="222" y="42"/>
                  </a:lnTo>
                  <a:lnTo>
                    <a:pt x="206" y="58"/>
                  </a:lnTo>
                  <a:lnTo>
                    <a:pt x="192" y="78"/>
                  </a:lnTo>
                  <a:lnTo>
                    <a:pt x="180" y="98"/>
                  </a:lnTo>
                  <a:lnTo>
                    <a:pt x="180" y="98"/>
                  </a:lnTo>
                  <a:lnTo>
                    <a:pt x="170" y="90"/>
                  </a:lnTo>
                  <a:lnTo>
                    <a:pt x="158" y="86"/>
                  </a:lnTo>
                  <a:lnTo>
                    <a:pt x="144" y="82"/>
                  </a:lnTo>
                  <a:lnTo>
                    <a:pt x="132" y="82"/>
                  </a:lnTo>
                  <a:lnTo>
                    <a:pt x="132" y="82"/>
                  </a:lnTo>
                  <a:lnTo>
                    <a:pt x="116" y="82"/>
                  </a:lnTo>
                  <a:lnTo>
                    <a:pt x="100" y="88"/>
                  </a:lnTo>
                  <a:lnTo>
                    <a:pt x="88" y="94"/>
                  </a:lnTo>
                  <a:lnTo>
                    <a:pt x="76" y="104"/>
                  </a:lnTo>
                  <a:lnTo>
                    <a:pt x="66" y="116"/>
                  </a:lnTo>
                  <a:lnTo>
                    <a:pt x="58" y="130"/>
                  </a:lnTo>
                  <a:lnTo>
                    <a:pt x="54" y="144"/>
                  </a:lnTo>
                  <a:lnTo>
                    <a:pt x="52" y="160"/>
                  </a:lnTo>
                  <a:lnTo>
                    <a:pt x="52" y="160"/>
                  </a:lnTo>
                  <a:lnTo>
                    <a:pt x="54" y="172"/>
                  </a:lnTo>
                  <a:lnTo>
                    <a:pt x="56" y="184"/>
                  </a:lnTo>
                  <a:lnTo>
                    <a:pt x="56" y="184"/>
                  </a:lnTo>
                  <a:lnTo>
                    <a:pt x="44" y="192"/>
                  </a:lnTo>
                  <a:lnTo>
                    <a:pt x="32" y="202"/>
                  </a:lnTo>
                  <a:lnTo>
                    <a:pt x="24" y="214"/>
                  </a:lnTo>
                  <a:lnTo>
                    <a:pt x="14" y="226"/>
                  </a:lnTo>
                  <a:lnTo>
                    <a:pt x="8" y="238"/>
                  </a:lnTo>
                  <a:lnTo>
                    <a:pt x="4" y="254"/>
                  </a:lnTo>
                  <a:lnTo>
                    <a:pt x="0" y="268"/>
                  </a:lnTo>
                  <a:lnTo>
                    <a:pt x="0" y="284"/>
                  </a:lnTo>
                  <a:lnTo>
                    <a:pt x="0" y="284"/>
                  </a:lnTo>
                  <a:lnTo>
                    <a:pt x="2" y="306"/>
                  </a:lnTo>
                  <a:lnTo>
                    <a:pt x="8" y="328"/>
                  </a:lnTo>
                  <a:lnTo>
                    <a:pt x="18" y="348"/>
                  </a:lnTo>
                  <a:lnTo>
                    <a:pt x="32" y="366"/>
                  </a:lnTo>
                  <a:lnTo>
                    <a:pt x="50" y="380"/>
                  </a:lnTo>
                  <a:lnTo>
                    <a:pt x="68" y="390"/>
                  </a:lnTo>
                  <a:lnTo>
                    <a:pt x="90" y="398"/>
                  </a:lnTo>
                  <a:lnTo>
                    <a:pt x="114" y="400"/>
                  </a:lnTo>
                  <a:lnTo>
                    <a:pt x="114" y="400"/>
                  </a:lnTo>
                  <a:lnTo>
                    <a:pt x="114" y="400"/>
                  </a:lnTo>
                  <a:lnTo>
                    <a:pt x="114" y="400"/>
                  </a:lnTo>
                  <a:lnTo>
                    <a:pt x="116" y="400"/>
                  </a:lnTo>
                  <a:lnTo>
                    <a:pt x="116" y="400"/>
                  </a:lnTo>
                  <a:lnTo>
                    <a:pt x="116" y="400"/>
                  </a:lnTo>
                  <a:lnTo>
                    <a:pt x="252" y="400"/>
                  </a:lnTo>
                  <a:lnTo>
                    <a:pt x="252" y="288"/>
                  </a:lnTo>
                  <a:lnTo>
                    <a:pt x="252" y="288"/>
                  </a:lnTo>
                  <a:lnTo>
                    <a:pt x="232" y="288"/>
                  </a:lnTo>
                  <a:lnTo>
                    <a:pt x="180" y="288"/>
                  </a:lnTo>
                  <a:lnTo>
                    <a:pt x="180" y="288"/>
                  </a:lnTo>
                  <a:lnTo>
                    <a:pt x="172" y="286"/>
                  </a:lnTo>
                  <a:lnTo>
                    <a:pt x="168" y="284"/>
                  </a:lnTo>
                  <a:lnTo>
                    <a:pt x="168" y="278"/>
                  </a:lnTo>
                  <a:lnTo>
                    <a:pt x="172" y="272"/>
                  </a:lnTo>
                  <a:lnTo>
                    <a:pt x="272" y="152"/>
                  </a:lnTo>
                  <a:lnTo>
                    <a:pt x="272" y="152"/>
                  </a:lnTo>
                  <a:lnTo>
                    <a:pt x="278" y="148"/>
                  </a:lnTo>
                  <a:lnTo>
                    <a:pt x="286" y="146"/>
                  </a:lnTo>
                  <a:lnTo>
                    <a:pt x="292" y="148"/>
                  </a:lnTo>
                  <a:lnTo>
                    <a:pt x="298" y="152"/>
                  </a:lnTo>
                  <a:lnTo>
                    <a:pt x="400" y="272"/>
                  </a:lnTo>
                  <a:lnTo>
                    <a:pt x="400" y="272"/>
                  </a:lnTo>
                  <a:lnTo>
                    <a:pt x="402" y="278"/>
                  </a:lnTo>
                  <a:lnTo>
                    <a:pt x="402" y="284"/>
                  </a:lnTo>
                  <a:lnTo>
                    <a:pt x="398" y="286"/>
                  </a:lnTo>
                  <a:lnTo>
                    <a:pt x="392" y="288"/>
                  </a:lnTo>
                  <a:lnTo>
                    <a:pt x="340" y="288"/>
                  </a:lnTo>
                  <a:lnTo>
                    <a:pt x="340" y="288"/>
                  </a:lnTo>
                  <a:lnTo>
                    <a:pt x="318" y="288"/>
                  </a:lnTo>
                  <a:lnTo>
                    <a:pt x="318" y="400"/>
                  </a:lnTo>
                  <a:lnTo>
                    <a:pt x="456" y="400"/>
                  </a:lnTo>
                  <a:lnTo>
                    <a:pt x="456" y="400"/>
                  </a:lnTo>
                  <a:lnTo>
                    <a:pt x="462" y="400"/>
                  </a:lnTo>
                  <a:lnTo>
                    <a:pt x="462" y="400"/>
                  </a:lnTo>
                  <a:lnTo>
                    <a:pt x="484" y="398"/>
                  </a:lnTo>
                  <a:lnTo>
                    <a:pt x="506" y="392"/>
                  </a:lnTo>
                  <a:lnTo>
                    <a:pt x="526" y="380"/>
                  </a:lnTo>
                  <a:lnTo>
                    <a:pt x="542" y="366"/>
                  </a:lnTo>
                  <a:lnTo>
                    <a:pt x="556" y="350"/>
                  </a:lnTo>
                  <a:lnTo>
                    <a:pt x="566" y="330"/>
                  </a:lnTo>
                  <a:lnTo>
                    <a:pt x="572" y="310"/>
                  </a:lnTo>
                  <a:lnTo>
                    <a:pt x="576" y="286"/>
                  </a:lnTo>
                  <a:lnTo>
                    <a:pt x="576" y="286"/>
                  </a:lnTo>
                  <a:lnTo>
                    <a:pt x="574" y="270"/>
                  </a:lnTo>
                  <a:lnTo>
                    <a:pt x="570" y="252"/>
                  </a:lnTo>
                  <a:lnTo>
                    <a:pt x="564" y="238"/>
                  </a:lnTo>
                  <a:lnTo>
                    <a:pt x="556" y="222"/>
                  </a:lnTo>
                  <a:lnTo>
                    <a:pt x="546" y="210"/>
                  </a:lnTo>
                  <a:lnTo>
                    <a:pt x="534" y="198"/>
                  </a:lnTo>
                  <a:lnTo>
                    <a:pt x="520" y="190"/>
                  </a:lnTo>
                  <a:lnTo>
                    <a:pt x="506" y="182"/>
                  </a:lnTo>
                  <a:lnTo>
                    <a:pt x="506" y="182"/>
                  </a:lnTo>
                  <a:close/>
                </a:path>
              </a:pathLst>
            </a:custGeom>
            <a:solidFill>
              <a:schemeClr val="bg1">
                <a:lumMod val="95000"/>
              </a:schemeClr>
            </a:solidFill>
            <a:ln>
              <a:noFill/>
            </a:ln>
          </p:spPr>
          <p:txBody>
            <a:bodyPr vert="horz" wrap="square" lIns="68580" tIns="34290" rIns="68580" bIns="34290" numCol="1" anchor="t" anchorCtr="0" compatLnSpc="1"/>
            <a:lstStyle/>
            <a:p>
              <a:endParaRPr lang="en-US" sz="1015">
                <a:solidFill>
                  <a:schemeClr val="tx1">
                    <a:lumMod val="75000"/>
                    <a:lumOff val="25000"/>
                  </a:schemeClr>
                </a:solidFill>
                <a:latin typeface="+mn-ea"/>
              </a:endParaRPr>
            </a:p>
          </p:txBody>
        </p:sp>
      </p:grpSp>
      <p:sp>
        <p:nvSpPr>
          <p:cNvPr id="14" name="文本框 13"/>
          <p:cNvSpPr txBox="1"/>
          <p:nvPr/>
        </p:nvSpPr>
        <p:spPr>
          <a:xfrm>
            <a:off x="231140" y="94615"/>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pic>
        <p:nvPicPr>
          <p:cNvPr id="2" name="图片 1" descr="拖车转向机构--二维码"/>
          <p:cNvPicPr>
            <a:picLocks noChangeAspect="1"/>
          </p:cNvPicPr>
          <p:nvPr/>
        </p:nvPicPr>
        <p:blipFill>
          <a:blip r:embed="rId2"/>
          <a:stretch>
            <a:fillRect/>
          </a:stretch>
        </p:blipFill>
        <p:spPr>
          <a:xfrm>
            <a:off x="1286510" y="2780665"/>
            <a:ext cx="3095625" cy="2810510"/>
          </a:xfrm>
          <a:prstGeom prst="rect">
            <a:avLst/>
          </a:prstGeom>
        </p:spPr>
      </p:pic>
      <p:pic>
        <p:nvPicPr>
          <p:cNvPr id="9" name="图片 9" descr="平面四杆机构仿真运动--二维码"/>
          <p:cNvPicPr>
            <a:picLocks noChangeAspect="1"/>
          </p:cNvPicPr>
          <p:nvPr/>
        </p:nvPicPr>
        <p:blipFill>
          <a:blip r:embed="rId3"/>
          <a:stretch>
            <a:fillRect/>
          </a:stretch>
        </p:blipFill>
        <p:spPr>
          <a:xfrm>
            <a:off x="6262370" y="2913380"/>
            <a:ext cx="3075940" cy="275336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plus(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6">
                                            <p:txEl>
                                              <p:pRg st="0" end="0"/>
                                            </p:txEl>
                                          </p:spTgt>
                                        </p:tgtEl>
                                        <p:attrNameLst>
                                          <p:attrName>style.visibility</p:attrName>
                                        </p:attrNameLst>
                                      </p:cBhvr>
                                      <p:to>
                                        <p:strVal val="visible"/>
                                      </p:to>
                                    </p:set>
                                    <p:animEffect transition="in" filter="fade">
                                      <p:cBhvr>
                                        <p:cTn id="24" dur="2000"/>
                                        <p:tgtEl>
                                          <p:spTgt spid="36">
                                            <p:txEl>
                                              <p:pRg st="0" end="0"/>
                                            </p:txEl>
                                          </p:spTgt>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fltVal val="0"/>
                                          </p:val>
                                        </p:tav>
                                        <p:tav tm="100000">
                                          <p:val>
                                            <p:strVal val="#ppt_w"/>
                                          </p:val>
                                        </p:tav>
                                      </p:tavLst>
                                    </p:anim>
                                    <p:anim calcmode="lin" valueType="num">
                                      <p:cBhvr>
                                        <p:cTn id="29" dur="1000" fill="hold"/>
                                        <p:tgtEl>
                                          <p:spTgt spid="21"/>
                                        </p:tgtEl>
                                        <p:attrNameLst>
                                          <p:attrName>ppt_h</p:attrName>
                                        </p:attrNameLst>
                                      </p:cBhvr>
                                      <p:tavLst>
                                        <p:tav tm="0">
                                          <p:val>
                                            <p:fltVal val="0"/>
                                          </p:val>
                                        </p:tav>
                                        <p:tav tm="100000">
                                          <p:val>
                                            <p:strVal val="#ppt_h"/>
                                          </p:val>
                                        </p:tav>
                                      </p:tavLst>
                                    </p:anim>
                                    <p:anim calcmode="lin" valueType="num">
                                      <p:cBhvr>
                                        <p:cTn id="30" dur="1000" fill="hold"/>
                                        <p:tgtEl>
                                          <p:spTgt spid="21"/>
                                        </p:tgtEl>
                                        <p:attrNameLst>
                                          <p:attrName>style.rotation</p:attrName>
                                        </p:attrNameLst>
                                      </p:cBhvr>
                                      <p:tavLst>
                                        <p:tav tm="0">
                                          <p:val>
                                            <p:fltVal val="90"/>
                                          </p:val>
                                        </p:tav>
                                        <p:tav tm="100000">
                                          <p:val>
                                            <p:fltVal val="0"/>
                                          </p:val>
                                        </p:tav>
                                      </p:tavLst>
                                    </p:anim>
                                    <p:animEffect transition="in" filter="fade">
                                      <p:cBhvr>
                                        <p:cTn id="3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allAtOnce"/>
      <p:bldP spid="20"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278130" y="76200"/>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3077" name="组合 4101"/>
          <p:cNvGrpSpPr/>
          <p:nvPr/>
        </p:nvGrpSpPr>
        <p:grpSpPr>
          <a:xfrm rot="0">
            <a:off x="114300" y="837565"/>
            <a:ext cx="1179195" cy="1183640"/>
            <a:chOff x="0" y="-8"/>
            <a:chExt cx="1684" cy="1683"/>
          </a:xfrm>
        </p:grpSpPr>
        <p:sp>
          <p:nvSpPr>
            <p:cNvPr id="15" name="椭圆 4102"/>
            <p:cNvSpPr/>
            <p:nvPr/>
          </p:nvSpPr>
          <p:spPr>
            <a:xfrm>
              <a:off x="0" y="-8"/>
              <a:ext cx="1684" cy="1683"/>
            </a:xfrm>
            <a:prstGeom prst="ellipse">
              <a:avLst/>
            </a:prstGeom>
            <a:gradFill rotWithShape="1">
              <a:gsLst>
                <a:gs pos="0">
                  <a:srgbClr val="FFFFFF"/>
                </a:gs>
                <a:gs pos="50000">
                  <a:schemeClr val="folHlink"/>
                </a:gs>
                <a:gs pos="100000">
                  <a:srgbClr val="FFFFFF"/>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79" name="椭圆 4103"/>
            <p:cNvSpPr/>
            <p:nvPr/>
          </p:nvSpPr>
          <p:spPr>
            <a:xfrm>
              <a:off x="111" y="109"/>
              <a:ext cx="1461" cy="1463"/>
            </a:xfrm>
            <a:prstGeom prst="ellipse">
              <a:avLst/>
            </a:prstGeom>
            <a:gradFill rotWithShape="1">
              <a:gsLst>
                <a:gs pos="0">
                  <a:srgbClr val="5F6061"/>
                </a:gs>
                <a:gs pos="50000">
                  <a:schemeClr val="folHlink"/>
                </a:gs>
                <a:gs pos="100000">
                  <a:srgbClr val="5F6061"/>
                </a:gs>
              </a:gsLst>
              <a:lin ang="189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0" name="椭圆 4104"/>
            <p:cNvSpPr/>
            <p:nvPr/>
          </p:nvSpPr>
          <p:spPr>
            <a:xfrm>
              <a:off x="118" y="117"/>
              <a:ext cx="1461" cy="1462"/>
            </a:xfrm>
            <a:prstGeom prst="ellipse">
              <a:avLst/>
            </a:prstGeom>
            <a:gradFill rotWithShape="1">
              <a:gsLst>
                <a:gs pos="0">
                  <a:srgbClr val="6F7172"/>
                </a:gs>
                <a:gs pos="100000">
                  <a:schemeClr val="folHlink">
                    <a:alpha val="0"/>
                  </a:schemeClr>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1" name="椭圆 4105"/>
            <p:cNvSpPr/>
            <p:nvPr/>
          </p:nvSpPr>
          <p:spPr>
            <a:xfrm>
              <a:off x="183" y="183"/>
              <a:ext cx="1317" cy="1316"/>
            </a:xfrm>
            <a:prstGeom prst="ellipse">
              <a:avLst/>
            </a:prstGeom>
            <a:solidFill>
              <a:srgbClr val="000000"/>
            </a:soli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2" name="椭圆 4106"/>
            <p:cNvSpPr/>
            <p:nvPr/>
          </p:nvSpPr>
          <p:spPr>
            <a:xfrm>
              <a:off x="204" y="204"/>
              <a:ext cx="1276" cy="1277"/>
            </a:xfrm>
            <a:prstGeom prst="ellipse">
              <a:avLst/>
            </a:prstGeom>
            <a:gradFill rotWithShape="1">
              <a:gsLst>
                <a:gs pos="0">
                  <a:srgbClr val="636869"/>
                </a:gs>
                <a:gs pos="100000">
                  <a:srgbClr val="D6E1E2"/>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3" name="椭圆 4107"/>
            <p:cNvSpPr/>
            <p:nvPr/>
          </p:nvSpPr>
          <p:spPr>
            <a:xfrm>
              <a:off x="220" y="211"/>
              <a:ext cx="1246" cy="1246"/>
            </a:xfrm>
            <a:prstGeom prst="ellipse">
              <a:avLst/>
            </a:prstGeom>
            <a:gradFill rotWithShape="1">
              <a:gsLst>
                <a:gs pos="0">
                  <a:srgbClr val="D6E1E2">
                    <a:alpha val="0"/>
                  </a:srgbClr>
                </a:gs>
                <a:gs pos="100000">
                  <a:srgbClr val="F1F5F5"/>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4" name="椭圆 4108"/>
            <p:cNvSpPr/>
            <p:nvPr/>
          </p:nvSpPr>
          <p:spPr>
            <a:xfrm>
              <a:off x="234" y="223"/>
              <a:ext cx="1184" cy="1164"/>
            </a:xfrm>
            <a:prstGeom prst="ellipse">
              <a:avLst/>
            </a:prstGeom>
            <a:gradFill rotWithShape="1">
              <a:gsLst>
                <a:gs pos="0">
                  <a:srgbClr val="AAB2B3"/>
                </a:gs>
                <a:gs pos="100000">
                  <a:srgbClr val="D6E1E2">
                    <a:alpha val="48000"/>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5" name="椭圆 4109"/>
            <p:cNvSpPr/>
            <p:nvPr/>
          </p:nvSpPr>
          <p:spPr>
            <a:xfrm>
              <a:off x="303" y="256"/>
              <a:ext cx="1053" cy="945"/>
            </a:xfrm>
            <a:prstGeom prst="ellipse">
              <a:avLst/>
            </a:prstGeom>
            <a:gradFill rotWithShape="1">
              <a:gsLst>
                <a:gs pos="0">
                  <a:srgbClr val="FFFFFF"/>
                </a:gs>
                <a:gs pos="100000">
                  <a:srgbClr val="D6E1E2">
                    <a:alpha val="37999"/>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pic>
          <p:nvPicPr>
            <p:cNvPr id="3086" name="图片 4110" descr="mark"/>
            <p:cNvPicPr>
              <a:picLocks noChangeAspect="1"/>
            </p:cNvPicPr>
            <p:nvPr/>
          </p:nvPicPr>
          <p:blipFill>
            <a:blip r:embed="rId1"/>
            <a:stretch>
              <a:fillRect/>
            </a:stretch>
          </p:blipFill>
          <p:spPr>
            <a:xfrm>
              <a:off x="320" y="346"/>
              <a:ext cx="1011" cy="1003"/>
            </a:xfrm>
            <a:prstGeom prst="rect">
              <a:avLst/>
            </a:prstGeom>
            <a:noFill/>
            <a:ln w="9525">
              <a:noFill/>
            </a:ln>
          </p:spPr>
        </p:pic>
      </p:grpSp>
      <p:sp>
        <p:nvSpPr>
          <p:cNvPr id="3088" name="矩形 4112"/>
          <p:cNvSpPr/>
          <p:nvPr/>
        </p:nvSpPr>
        <p:spPr>
          <a:xfrm>
            <a:off x="1293495" y="1032510"/>
            <a:ext cx="2011680" cy="645160"/>
          </a:xfrm>
          <a:prstGeom prst="rect">
            <a:avLst/>
          </a:prstGeom>
          <a:noFill/>
          <a:ln w="9525">
            <a:noFill/>
          </a:ln>
        </p:spPr>
        <p:txBody>
          <a:bodyPr wrap="none" anchor="t">
            <a:spAutoFit/>
          </a:bodyPr>
          <a:p>
            <a:pPr eaLnBrk="0" hangingPunct="0"/>
            <a:r>
              <a:rPr lang="zh-CN" altLang="en-US" sz="3600" dirty="0">
                <a:solidFill>
                  <a:srgbClr val="000000"/>
                </a:solidFill>
                <a:latin typeface="Arial" panose="020B0604020202020204" pitchFamily="34" charset="0"/>
                <a:ea typeface="黑体" panose="02010609060101010101" pitchFamily="49" charset="-122"/>
              </a:rPr>
              <a:t>任务引入</a:t>
            </a:r>
            <a:endParaRPr lang="zh-CN" altLang="en-US" sz="3600" dirty="0">
              <a:solidFill>
                <a:srgbClr val="000000"/>
              </a:solidFill>
              <a:latin typeface="Arial" panose="020B0604020202020204" pitchFamily="34" charset="0"/>
              <a:ea typeface="黑体" panose="02010609060101010101" pitchFamily="49" charset="-122"/>
            </a:endParaRPr>
          </a:p>
        </p:txBody>
      </p:sp>
      <p:sp>
        <p:nvSpPr>
          <p:cNvPr id="20" name="文本框 19"/>
          <p:cNvSpPr txBox="1"/>
          <p:nvPr/>
        </p:nvSpPr>
        <p:spPr>
          <a:xfrm>
            <a:off x="3245485" y="1309370"/>
            <a:ext cx="3912870" cy="398780"/>
          </a:xfrm>
          <a:prstGeom prst="rect">
            <a:avLst/>
          </a:prstGeom>
          <a:noFill/>
        </p:spPr>
        <p:txBody>
          <a:bodyPr wrap="square" rtlCol="0">
            <a:spAutoFit/>
          </a:bodyPr>
          <a:p>
            <a:r>
              <a:rPr lang="zh-CN" altLang="en-US" sz="2000" u="sng"/>
              <a:t>初步了解四杆机构</a:t>
            </a:r>
            <a:endParaRPr lang="zh-CN" altLang="en-US" sz="2000" u="sng"/>
          </a:p>
        </p:txBody>
      </p:sp>
      <p:sp>
        <p:nvSpPr>
          <p:cNvPr id="5" name="矩形 4"/>
          <p:cNvSpPr/>
          <p:nvPr/>
        </p:nvSpPr>
        <p:spPr>
          <a:xfrm>
            <a:off x="1046480" y="3121025"/>
            <a:ext cx="10382885" cy="1017270"/>
          </a:xfrm>
          <a:prstGeom prst="rect">
            <a:avLst/>
          </a:prstGeom>
          <a:noFill/>
          <a:ln>
            <a:noFill/>
          </a:ln>
        </p:spPr>
        <p:txBody>
          <a:bodyPr wrap="square" rtlCol="0" anchor="t">
            <a:prstTxWarp prst="textChevron">
              <a:avLst/>
            </a:prstTxWarp>
            <a:spAutoFit/>
          </a:bodyPr>
          <a:p>
            <a:pPr algn="ctr"/>
            <a:r>
              <a:rPr lang="zh-CN" altLang="en-US" sz="2800" b="1">
                <a:ln w="22225">
                  <a:solidFill>
                    <a:schemeClr val="accent2"/>
                  </a:solidFill>
                  <a:prstDash val="solid"/>
                </a:ln>
                <a:solidFill>
                  <a:schemeClr val="accent2">
                    <a:lumMod val="40000"/>
                    <a:lumOff val="60000"/>
                  </a:schemeClr>
                </a:solidFill>
                <a:effectLst/>
                <a:uFillTx/>
              </a:rPr>
              <a:t>思考：举出一些实例应用？</a:t>
            </a:r>
            <a:endParaRPr lang="zh-CN" altLang="en-US" sz="2800" b="1">
              <a:ln w="22225">
                <a:solidFill>
                  <a:schemeClr val="accent2"/>
                </a:solidFill>
                <a:prstDash val="solid"/>
              </a:ln>
              <a:solidFill>
                <a:schemeClr val="accent2">
                  <a:lumMod val="40000"/>
                  <a:lumOff val="60000"/>
                </a:schemeClr>
              </a:solidFill>
              <a:effectLst/>
              <a:uFillTx/>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278130" y="76200"/>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3077" name="组合 4101"/>
          <p:cNvGrpSpPr/>
          <p:nvPr/>
        </p:nvGrpSpPr>
        <p:grpSpPr>
          <a:xfrm rot="0">
            <a:off x="114300" y="837565"/>
            <a:ext cx="1179195" cy="1183640"/>
            <a:chOff x="0" y="-8"/>
            <a:chExt cx="1684" cy="1683"/>
          </a:xfrm>
        </p:grpSpPr>
        <p:sp>
          <p:nvSpPr>
            <p:cNvPr id="15" name="椭圆 4102"/>
            <p:cNvSpPr/>
            <p:nvPr/>
          </p:nvSpPr>
          <p:spPr>
            <a:xfrm>
              <a:off x="0" y="-8"/>
              <a:ext cx="1684" cy="1683"/>
            </a:xfrm>
            <a:prstGeom prst="ellipse">
              <a:avLst/>
            </a:prstGeom>
            <a:gradFill rotWithShape="1">
              <a:gsLst>
                <a:gs pos="0">
                  <a:srgbClr val="FFFFFF"/>
                </a:gs>
                <a:gs pos="50000">
                  <a:schemeClr val="folHlink"/>
                </a:gs>
                <a:gs pos="100000">
                  <a:srgbClr val="FFFFFF"/>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79" name="椭圆 4103"/>
            <p:cNvSpPr/>
            <p:nvPr/>
          </p:nvSpPr>
          <p:spPr>
            <a:xfrm>
              <a:off x="111" y="109"/>
              <a:ext cx="1461" cy="1463"/>
            </a:xfrm>
            <a:prstGeom prst="ellipse">
              <a:avLst/>
            </a:prstGeom>
            <a:gradFill rotWithShape="1">
              <a:gsLst>
                <a:gs pos="0">
                  <a:srgbClr val="5F6061"/>
                </a:gs>
                <a:gs pos="50000">
                  <a:schemeClr val="folHlink"/>
                </a:gs>
                <a:gs pos="100000">
                  <a:srgbClr val="5F6061"/>
                </a:gs>
              </a:gsLst>
              <a:lin ang="189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0" name="椭圆 4104"/>
            <p:cNvSpPr/>
            <p:nvPr/>
          </p:nvSpPr>
          <p:spPr>
            <a:xfrm>
              <a:off x="118" y="117"/>
              <a:ext cx="1461" cy="1462"/>
            </a:xfrm>
            <a:prstGeom prst="ellipse">
              <a:avLst/>
            </a:prstGeom>
            <a:gradFill rotWithShape="1">
              <a:gsLst>
                <a:gs pos="0">
                  <a:srgbClr val="6F7172"/>
                </a:gs>
                <a:gs pos="100000">
                  <a:schemeClr val="folHlink">
                    <a:alpha val="0"/>
                  </a:schemeClr>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1" name="椭圆 4105"/>
            <p:cNvSpPr/>
            <p:nvPr/>
          </p:nvSpPr>
          <p:spPr>
            <a:xfrm>
              <a:off x="183" y="183"/>
              <a:ext cx="1317" cy="1316"/>
            </a:xfrm>
            <a:prstGeom prst="ellipse">
              <a:avLst/>
            </a:prstGeom>
            <a:solidFill>
              <a:srgbClr val="000000"/>
            </a:soli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2" name="椭圆 4106"/>
            <p:cNvSpPr/>
            <p:nvPr/>
          </p:nvSpPr>
          <p:spPr>
            <a:xfrm>
              <a:off x="204" y="204"/>
              <a:ext cx="1276" cy="1277"/>
            </a:xfrm>
            <a:prstGeom prst="ellipse">
              <a:avLst/>
            </a:prstGeom>
            <a:gradFill rotWithShape="1">
              <a:gsLst>
                <a:gs pos="0">
                  <a:srgbClr val="636869"/>
                </a:gs>
                <a:gs pos="100000">
                  <a:srgbClr val="D6E1E2"/>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3" name="椭圆 4107"/>
            <p:cNvSpPr/>
            <p:nvPr/>
          </p:nvSpPr>
          <p:spPr>
            <a:xfrm>
              <a:off x="220" y="211"/>
              <a:ext cx="1246" cy="1246"/>
            </a:xfrm>
            <a:prstGeom prst="ellipse">
              <a:avLst/>
            </a:prstGeom>
            <a:gradFill rotWithShape="1">
              <a:gsLst>
                <a:gs pos="0">
                  <a:srgbClr val="D6E1E2">
                    <a:alpha val="0"/>
                  </a:srgbClr>
                </a:gs>
                <a:gs pos="100000">
                  <a:srgbClr val="F1F5F5"/>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4" name="椭圆 4108"/>
            <p:cNvSpPr/>
            <p:nvPr/>
          </p:nvSpPr>
          <p:spPr>
            <a:xfrm>
              <a:off x="234" y="223"/>
              <a:ext cx="1184" cy="1164"/>
            </a:xfrm>
            <a:prstGeom prst="ellipse">
              <a:avLst/>
            </a:prstGeom>
            <a:gradFill rotWithShape="1">
              <a:gsLst>
                <a:gs pos="0">
                  <a:srgbClr val="AAB2B3"/>
                </a:gs>
                <a:gs pos="100000">
                  <a:srgbClr val="D6E1E2">
                    <a:alpha val="48000"/>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5" name="椭圆 4109"/>
            <p:cNvSpPr/>
            <p:nvPr/>
          </p:nvSpPr>
          <p:spPr>
            <a:xfrm>
              <a:off x="303" y="256"/>
              <a:ext cx="1053" cy="945"/>
            </a:xfrm>
            <a:prstGeom prst="ellipse">
              <a:avLst/>
            </a:prstGeom>
            <a:gradFill rotWithShape="1">
              <a:gsLst>
                <a:gs pos="0">
                  <a:srgbClr val="FFFFFF"/>
                </a:gs>
                <a:gs pos="100000">
                  <a:srgbClr val="D6E1E2">
                    <a:alpha val="37999"/>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pic>
          <p:nvPicPr>
            <p:cNvPr id="3086" name="图片 4110" descr="mark"/>
            <p:cNvPicPr>
              <a:picLocks noChangeAspect="1"/>
            </p:cNvPicPr>
            <p:nvPr/>
          </p:nvPicPr>
          <p:blipFill>
            <a:blip r:embed="rId1"/>
            <a:stretch>
              <a:fillRect/>
            </a:stretch>
          </p:blipFill>
          <p:spPr>
            <a:xfrm>
              <a:off x="320" y="346"/>
              <a:ext cx="1011" cy="1003"/>
            </a:xfrm>
            <a:prstGeom prst="rect">
              <a:avLst/>
            </a:prstGeom>
            <a:noFill/>
            <a:ln w="9525">
              <a:noFill/>
            </a:ln>
          </p:spPr>
        </p:pic>
      </p:grpSp>
      <p:sp>
        <p:nvSpPr>
          <p:cNvPr id="3088" name="矩形 4112"/>
          <p:cNvSpPr/>
          <p:nvPr/>
        </p:nvSpPr>
        <p:spPr>
          <a:xfrm>
            <a:off x="1293495" y="1032510"/>
            <a:ext cx="2011680" cy="645160"/>
          </a:xfrm>
          <a:prstGeom prst="rect">
            <a:avLst/>
          </a:prstGeom>
          <a:noFill/>
          <a:ln w="9525">
            <a:noFill/>
          </a:ln>
        </p:spPr>
        <p:txBody>
          <a:bodyPr wrap="none" anchor="t">
            <a:spAutoFit/>
          </a:bodyPr>
          <a:p>
            <a:pPr eaLnBrk="0" hangingPunct="0"/>
            <a:r>
              <a:rPr lang="zh-CN" altLang="en-US" sz="3600" dirty="0">
                <a:solidFill>
                  <a:srgbClr val="000000"/>
                </a:solidFill>
                <a:latin typeface="Arial" panose="020B0604020202020204" pitchFamily="34" charset="0"/>
                <a:ea typeface="黑体" panose="02010609060101010101" pitchFamily="49" charset="-122"/>
              </a:rPr>
              <a:t>任务引入</a:t>
            </a:r>
            <a:endParaRPr lang="zh-CN" altLang="en-US" sz="3600" dirty="0">
              <a:solidFill>
                <a:srgbClr val="000000"/>
              </a:solidFill>
              <a:latin typeface="Arial" panose="020B0604020202020204" pitchFamily="34" charset="0"/>
              <a:ea typeface="黑体" panose="02010609060101010101" pitchFamily="49" charset="-122"/>
            </a:endParaRPr>
          </a:p>
        </p:txBody>
      </p:sp>
      <p:sp>
        <p:nvSpPr>
          <p:cNvPr id="20" name="文本框 19"/>
          <p:cNvSpPr txBox="1"/>
          <p:nvPr/>
        </p:nvSpPr>
        <p:spPr>
          <a:xfrm>
            <a:off x="3245485" y="1309370"/>
            <a:ext cx="3912870" cy="398780"/>
          </a:xfrm>
          <a:prstGeom prst="rect">
            <a:avLst/>
          </a:prstGeom>
          <a:noFill/>
        </p:spPr>
        <p:txBody>
          <a:bodyPr wrap="square" rtlCol="0">
            <a:spAutoFit/>
          </a:bodyPr>
          <a:p>
            <a:r>
              <a:rPr lang="zh-CN" altLang="en-US" sz="2000" u="sng"/>
              <a:t>初步了解四杆机构</a:t>
            </a:r>
            <a:endParaRPr lang="zh-CN" altLang="en-US" sz="2000" u="sng"/>
          </a:p>
        </p:txBody>
      </p:sp>
      <p:pic>
        <p:nvPicPr>
          <p:cNvPr id="10" name="图片 9"/>
          <p:cNvPicPr>
            <a:picLocks noChangeAspect="1"/>
          </p:cNvPicPr>
          <p:nvPr/>
        </p:nvPicPr>
        <p:blipFill>
          <a:blip r:embed="rId2"/>
          <a:stretch>
            <a:fillRect/>
          </a:stretch>
        </p:blipFill>
        <p:spPr>
          <a:xfrm>
            <a:off x="338455" y="2364423"/>
            <a:ext cx="2786063" cy="2362200"/>
          </a:xfrm>
          <a:prstGeom prst="rect">
            <a:avLst/>
          </a:prstGeom>
          <a:noFill/>
          <a:ln w="9525">
            <a:noFill/>
          </a:ln>
        </p:spPr>
      </p:pic>
      <p:pic>
        <p:nvPicPr>
          <p:cNvPr id="4" name="图片 3"/>
          <p:cNvPicPr>
            <a:picLocks noChangeAspect="1"/>
          </p:cNvPicPr>
          <p:nvPr/>
        </p:nvPicPr>
        <p:blipFill>
          <a:blip r:embed="rId3"/>
          <a:stretch>
            <a:fillRect/>
          </a:stretch>
        </p:blipFill>
        <p:spPr>
          <a:xfrm>
            <a:off x="3677920" y="2364423"/>
            <a:ext cx="3048000" cy="1905000"/>
          </a:xfrm>
          <a:prstGeom prst="rect">
            <a:avLst/>
          </a:prstGeom>
          <a:noFill/>
          <a:ln w="9525">
            <a:noFill/>
          </a:ln>
        </p:spPr>
      </p:pic>
      <p:pic>
        <p:nvPicPr>
          <p:cNvPr id="2" name="图片 1"/>
          <p:cNvPicPr>
            <a:picLocks noChangeAspect="1"/>
          </p:cNvPicPr>
          <p:nvPr/>
        </p:nvPicPr>
        <p:blipFill>
          <a:blip r:embed="rId4"/>
          <a:stretch>
            <a:fillRect/>
          </a:stretch>
        </p:blipFill>
        <p:spPr>
          <a:xfrm>
            <a:off x="7158355" y="2348230"/>
            <a:ext cx="4319588" cy="2160588"/>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7" name="组合 4101"/>
          <p:cNvGrpSpPr/>
          <p:nvPr/>
        </p:nvGrpSpPr>
        <p:grpSpPr>
          <a:xfrm rot="0">
            <a:off x="144780" y="782320"/>
            <a:ext cx="1179195" cy="1183640"/>
            <a:chOff x="0" y="-8"/>
            <a:chExt cx="1684" cy="1683"/>
          </a:xfrm>
        </p:grpSpPr>
        <p:sp>
          <p:nvSpPr>
            <p:cNvPr id="15" name="椭圆 4102"/>
            <p:cNvSpPr/>
            <p:nvPr/>
          </p:nvSpPr>
          <p:spPr>
            <a:xfrm>
              <a:off x="0" y="-8"/>
              <a:ext cx="1684" cy="1683"/>
            </a:xfrm>
            <a:prstGeom prst="ellipse">
              <a:avLst/>
            </a:prstGeom>
            <a:gradFill rotWithShape="1">
              <a:gsLst>
                <a:gs pos="0">
                  <a:srgbClr val="FFFFFF"/>
                </a:gs>
                <a:gs pos="50000">
                  <a:schemeClr val="folHlink"/>
                </a:gs>
                <a:gs pos="100000">
                  <a:srgbClr val="FFFFFF"/>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79" name="椭圆 4103"/>
            <p:cNvSpPr/>
            <p:nvPr/>
          </p:nvSpPr>
          <p:spPr>
            <a:xfrm>
              <a:off x="111" y="109"/>
              <a:ext cx="1461" cy="1463"/>
            </a:xfrm>
            <a:prstGeom prst="ellipse">
              <a:avLst/>
            </a:prstGeom>
            <a:gradFill rotWithShape="1">
              <a:gsLst>
                <a:gs pos="0">
                  <a:srgbClr val="5F6061"/>
                </a:gs>
                <a:gs pos="50000">
                  <a:schemeClr val="folHlink"/>
                </a:gs>
                <a:gs pos="100000">
                  <a:srgbClr val="5F6061"/>
                </a:gs>
              </a:gsLst>
              <a:lin ang="189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0" name="椭圆 4104"/>
            <p:cNvSpPr/>
            <p:nvPr/>
          </p:nvSpPr>
          <p:spPr>
            <a:xfrm>
              <a:off x="118" y="117"/>
              <a:ext cx="1461" cy="1462"/>
            </a:xfrm>
            <a:prstGeom prst="ellipse">
              <a:avLst/>
            </a:prstGeom>
            <a:gradFill rotWithShape="1">
              <a:gsLst>
                <a:gs pos="0">
                  <a:srgbClr val="6F7172"/>
                </a:gs>
                <a:gs pos="100000">
                  <a:schemeClr val="folHlink">
                    <a:alpha val="0"/>
                  </a:schemeClr>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1" name="椭圆 4105"/>
            <p:cNvSpPr/>
            <p:nvPr/>
          </p:nvSpPr>
          <p:spPr>
            <a:xfrm>
              <a:off x="183" y="183"/>
              <a:ext cx="1317" cy="1316"/>
            </a:xfrm>
            <a:prstGeom prst="ellipse">
              <a:avLst/>
            </a:prstGeom>
            <a:solidFill>
              <a:srgbClr val="000000"/>
            </a:soli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2" name="椭圆 4106"/>
            <p:cNvSpPr/>
            <p:nvPr/>
          </p:nvSpPr>
          <p:spPr>
            <a:xfrm>
              <a:off x="204" y="204"/>
              <a:ext cx="1276" cy="1277"/>
            </a:xfrm>
            <a:prstGeom prst="ellipse">
              <a:avLst/>
            </a:prstGeom>
            <a:gradFill rotWithShape="1">
              <a:gsLst>
                <a:gs pos="0">
                  <a:srgbClr val="636869"/>
                </a:gs>
                <a:gs pos="100000">
                  <a:srgbClr val="D6E1E2"/>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3" name="椭圆 4107"/>
            <p:cNvSpPr/>
            <p:nvPr/>
          </p:nvSpPr>
          <p:spPr>
            <a:xfrm>
              <a:off x="220" y="211"/>
              <a:ext cx="1246" cy="1246"/>
            </a:xfrm>
            <a:prstGeom prst="ellipse">
              <a:avLst/>
            </a:prstGeom>
            <a:gradFill rotWithShape="1">
              <a:gsLst>
                <a:gs pos="0">
                  <a:srgbClr val="D6E1E2">
                    <a:alpha val="0"/>
                  </a:srgbClr>
                </a:gs>
                <a:gs pos="100000">
                  <a:srgbClr val="F1F5F5"/>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4" name="椭圆 4108"/>
            <p:cNvSpPr/>
            <p:nvPr/>
          </p:nvSpPr>
          <p:spPr>
            <a:xfrm>
              <a:off x="234" y="223"/>
              <a:ext cx="1184" cy="1164"/>
            </a:xfrm>
            <a:prstGeom prst="ellipse">
              <a:avLst/>
            </a:prstGeom>
            <a:gradFill rotWithShape="1">
              <a:gsLst>
                <a:gs pos="0">
                  <a:srgbClr val="AAB2B3"/>
                </a:gs>
                <a:gs pos="100000">
                  <a:srgbClr val="D6E1E2">
                    <a:alpha val="48000"/>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5" name="椭圆 4109"/>
            <p:cNvSpPr/>
            <p:nvPr/>
          </p:nvSpPr>
          <p:spPr>
            <a:xfrm>
              <a:off x="303" y="256"/>
              <a:ext cx="1053" cy="945"/>
            </a:xfrm>
            <a:prstGeom prst="ellipse">
              <a:avLst/>
            </a:prstGeom>
            <a:gradFill rotWithShape="1">
              <a:gsLst>
                <a:gs pos="0">
                  <a:srgbClr val="FFFFFF"/>
                </a:gs>
                <a:gs pos="100000">
                  <a:srgbClr val="D6E1E2">
                    <a:alpha val="37999"/>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pic>
          <p:nvPicPr>
            <p:cNvPr id="3086" name="图片 4110" descr="mark"/>
            <p:cNvPicPr>
              <a:picLocks noChangeAspect="1"/>
            </p:cNvPicPr>
            <p:nvPr/>
          </p:nvPicPr>
          <p:blipFill>
            <a:blip r:embed="rId1"/>
            <a:stretch>
              <a:fillRect/>
            </a:stretch>
          </p:blipFill>
          <p:spPr>
            <a:xfrm>
              <a:off x="320" y="346"/>
              <a:ext cx="1011" cy="1003"/>
            </a:xfrm>
            <a:prstGeom prst="rect">
              <a:avLst/>
            </a:prstGeom>
            <a:noFill/>
            <a:ln w="9525">
              <a:noFill/>
            </a:ln>
          </p:spPr>
        </p:pic>
      </p:grpSp>
      <p:sp>
        <p:nvSpPr>
          <p:cNvPr id="3088" name="矩形 4112"/>
          <p:cNvSpPr/>
          <p:nvPr/>
        </p:nvSpPr>
        <p:spPr>
          <a:xfrm>
            <a:off x="1323975" y="977265"/>
            <a:ext cx="2011680" cy="645160"/>
          </a:xfrm>
          <a:prstGeom prst="rect">
            <a:avLst/>
          </a:prstGeom>
          <a:noFill/>
          <a:ln w="9525">
            <a:noFill/>
          </a:ln>
        </p:spPr>
        <p:txBody>
          <a:bodyPr wrap="none" anchor="t">
            <a:spAutoFit/>
          </a:bodyPr>
          <a:p>
            <a:pPr eaLnBrk="0" hangingPunct="0"/>
            <a:r>
              <a:rPr lang="zh-CN" altLang="en-US" sz="3600" dirty="0">
                <a:solidFill>
                  <a:srgbClr val="000000"/>
                </a:solidFill>
                <a:latin typeface="Arial" panose="020B0604020202020204" pitchFamily="34" charset="0"/>
                <a:ea typeface="黑体" panose="02010609060101010101" pitchFamily="49" charset="-122"/>
              </a:rPr>
              <a:t>任务分析</a:t>
            </a:r>
            <a:endParaRPr lang="zh-CN" altLang="en-US" sz="3600" dirty="0">
              <a:solidFill>
                <a:srgbClr val="000000"/>
              </a:solidFill>
              <a:latin typeface="Arial" panose="020B0604020202020204" pitchFamily="34" charset="0"/>
              <a:ea typeface="黑体" panose="02010609060101010101" pitchFamily="49" charset="-122"/>
            </a:endParaRPr>
          </a:p>
        </p:txBody>
      </p:sp>
      <p:graphicFrame>
        <p:nvGraphicFramePr>
          <p:cNvPr id="110" name="表格 109"/>
          <p:cNvGraphicFramePr>
            <a:graphicFrameLocks noGrp="1"/>
          </p:cNvGraphicFramePr>
          <p:nvPr>
            <p:custDataLst>
              <p:tags r:id="rId2"/>
            </p:custDataLst>
          </p:nvPr>
        </p:nvGraphicFramePr>
        <p:xfrm>
          <a:off x="3575050" y="1632585"/>
          <a:ext cx="6734175" cy="2062480"/>
        </p:xfrm>
        <a:graphic>
          <a:graphicData uri="http://schemas.openxmlformats.org/drawingml/2006/table">
            <a:tbl>
              <a:tblPr firstRow="1" bandRow="1">
                <a:tableStyleId>{7DF18680-E054-41AD-8BC1-D1AEF772440D}</a:tableStyleId>
              </a:tblPr>
              <a:tblGrid>
                <a:gridCol w="1111250"/>
                <a:gridCol w="5622925"/>
              </a:tblGrid>
              <a:tr h="791845">
                <a:tc>
                  <a:txBody>
                    <a:bodyPr/>
                    <a:p>
                      <a:pPr algn="ctr"/>
                      <a:r>
                        <a:rPr lang="zh-CN" altLang="en-US" sz="2400" dirty="0" smtClean="0"/>
                        <a:t>知识点</a:t>
                      </a:r>
                      <a:endParaRPr lang="zh-CN" altLang="en-US"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67E1"/>
                    </a:solidFill>
                  </a:tcPr>
                </a:tc>
                <a:tc>
                  <a:txBody>
                    <a:bodyPr/>
                    <a:p>
                      <a:pPr algn="ctr"/>
                      <a:r>
                        <a:rPr lang="zh-CN" altLang="en-US" sz="2400" dirty="0"/>
                        <a:t>铰链四杆机构的基本类型</a:t>
                      </a:r>
                      <a:endParaRPr lang="zh-CN" altLang="en-US" sz="2400" dirty="0"/>
                    </a:p>
                  </a:txBody>
                  <a:tcPr marT="60960" marB="60960"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67E1"/>
                    </a:solidFill>
                  </a:tcPr>
                </a:tc>
              </a:tr>
              <a:tr h="609600">
                <a:tc>
                  <a:txBody>
                    <a:bodyPr/>
                    <a:p>
                      <a:pPr algn="ctr"/>
                      <a:r>
                        <a:rPr lang="zh-CN" altLang="en-US" sz="2400" dirty="0" smtClean="0"/>
                        <a:t>题目</a:t>
                      </a:r>
                      <a:endParaRPr lang="zh-CN" altLang="en-US"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marR="0" indent="0" algn="ctr" defTabSz="6858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2400" dirty="0">
                          <a:sym typeface="+mn-ea"/>
                        </a:rPr>
                        <a:t>铰链四杆机构的意义</a:t>
                      </a:r>
                      <a:endParaRPr lang="zh-CN" altLang="en-US" sz="2400" b="1" dirty="0" smtClean="0">
                        <a:latin typeface="楷体_GB2312" pitchFamily="49" charset="-122"/>
                        <a:ea typeface="楷体_GB2312" pitchFamily="49" charset="-122"/>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1035">
                <a:tc gridSpan="2">
                  <a:txBody>
                    <a:bodyPr/>
                    <a:p>
                      <a:pPr algn="ctr"/>
                      <a:r>
                        <a:rPr lang="zh-CN" altLang="en-US" sz="2400" dirty="0" smtClean="0"/>
                        <a:t>我的答案</a:t>
                      </a:r>
                      <a:endParaRPr lang="zh-CN" altLang="en-US"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116" name="组合 115"/>
          <p:cNvGrpSpPr/>
          <p:nvPr/>
        </p:nvGrpSpPr>
        <p:grpSpPr>
          <a:xfrm>
            <a:off x="853440" y="2139950"/>
            <a:ext cx="1551940" cy="3318510"/>
            <a:chOff x="676633" y="943511"/>
            <a:chExt cx="2517517" cy="3699454"/>
          </a:xfrm>
        </p:grpSpPr>
        <p:sp>
          <p:nvSpPr>
            <p:cNvPr id="117" name="Freeform 6"/>
            <p:cNvSpPr/>
            <p:nvPr/>
          </p:nvSpPr>
          <p:spPr bwMode="auto">
            <a:xfrm flipH="1">
              <a:off x="1590008" y="4341386"/>
              <a:ext cx="670226" cy="144190"/>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1D69A3"/>
            </a:solidFill>
            <a:ln>
              <a:noFill/>
            </a:ln>
          </p:spPr>
          <p:txBody>
            <a:bodyPr vert="horz" wrap="square" lIns="68562" tIns="34281" rIns="68562" bIns="34281" numCol="1" anchor="t" anchorCtr="0" compatLnSpc="1"/>
            <a:p>
              <a:endParaRPr lang="id-ID" sz="1015"/>
            </a:p>
          </p:txBody>
        </p:sp>
        <p:sp>
          <p:nvSpPr>
            <p:cNvPr id="118" name="Freeform 24"/>
            <p:cNvSpPr/>
            <p:nvPr/>
          </p:nvSpPr>
          <p:spPr>
            <a:xfrm flipH="1">
              <a:off x="1414338" y="4043582"/>
              <a:ext cx="1021563" cy="297804"/>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rgbClr val="1D6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010"/>
            </a:p>
          </p:txBody>
        </p:sp>
        <p:sp>
          <p:nvSpPr>
            <p:cNvPr id="119" name="Freeform 25"/>
            <p:cNvSpPr/>
            <p:nvPr/>
          </p:nvSpPr>
          <p:spPr>
            <a:xfrm flipH="1">
              <a:off x="1697268" y="4545684"/>
              <a:ext cx="455706" cy="97281"/>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rgbClr val="1D6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010"/>
            </a:p>
          </p:txBody>
        </p:sp>
        <p:sp>
          <p:nvSpPr>
            <p:cNvPr id="120" name="Freeform 5"/>
            <p:cNvSpPr/>
            <p:nvPr/>
          </p:nvSpPr>
          <p:spPr bwMode="auto">
            <a:xfrm>
              <a:off x="1843142" y="3468170"/>
              <a:ext cx="133315" cy="393995"/>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21" name="Freeform 6"/>
            <p:cNvSpPr/>
            <p:nvPr/>
          </p:nvSpPr>
          <p:spPr bwMode="auto">
            <a:xfrm>
              <a:off x="1881231" y="3397941"/>
              <a:ext cx="104748" cy="121412"/>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22" name="Freeform 7"/>
            <p:cNvSpPr/>
            <p:nvPr/>
          </p:nvSpPr>
          <p:spPr bwMode="auto">
            <a:xfrm>
              <a:off x="1869329" y="3441982"/>
              <a:ext cx="114270" cy="110700"/>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23" name="Freeform 8"/>
            <p:cNvSpPr/>
            <p:nvPr/>
          </p:nvSpPr>
          <p:spPr bwMode="auto">
            <a:xfrm>
              <a:off x="1860996" y="3847880"/>
              <a:ext cx="34520" cy="57135"/>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24" name="Freeform 9"/>
            <p:cNvSpPr/>
            <p:nvPr/>
          </p:nvSpPr>
          <p:spPr bwMode="auto">
            <a:xfrm>
              <a:off x="1981219" y="3466979"/>
              <a:ext cx="132125" cy="393995"/>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25" name="Freeform 10"/>
            <p:cNvSpPr/>
            <p:nvPr/>
          </p:nvSpPr>
          <p:spPr bwMode="auto">
            <a:xfrm>
              <a:off x="2018118" y="3394370"/>
              <a:ext cx="104748" cy="121412"/>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26" name="Freeform 11"/>
            <p:cNvSpPr/>
            <p:nvPr/>
          </p:nvSpPr>
          <p:spPr bwMode="auto">
            <a:xfrm>
              <a:off x="2007405" y="3440792"/>
              <a:ext cx="114270" cy="109509"/>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27" name="Freeform 12"/>
            <p:cNvSpPr/>
            <p:nvPr/>
          </p:nvSpPr>
          <p:spPr bwMode="auto">
            <a:xfrm>
              <a:off x="1999073" y="3844309"/>
              <a:ext cx="34520" cy="57135"/>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28" name="Freeform 13"/>
            <p:cNvSpPr/>
            <p:nvPr/>
          </p:nvSpPr>
          <p:spPr bwMode="auto">
            <a:xfrm>
              <a:off x="2101441" y="3469359"/>
              <a:ext cx="30948" cy="199973"/>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1D69A3"/>
            </a:solidFill>
            <a:ln>
              <a:noFill/>
            </a:ln>
          </p:spPr>
          <p:txBody>
            <a:bodyPr vert="horz" wrap="square" lIns="68562" tIns="34281" rIns="68562" bIns="34281" numCol="1" anchor="t" anchorCtr="0" compatLnSpc="1"/>
            <a:p>
              <a:endParaRPr lang="id-ID" sz="1010"/>
            </a:p>
          </p:txBody>
        </p:sp>
        <p:grpSp>
          <p:nvGrpSpPr>
            <p:cNvPr id="129" name="Group 123"/>
            <p:cNvGrpSpPr/>
            <p:nvPr/>
          </p:nvGrpSpPr>
          <p:grpSpPr>
            <a:xfrm>
              <a:off x="1175375" y="3377409"/>
              <a:ext cx="613013" cy="465414"/>
              <a:chOff x="7170738" y="4168775"/>
              <a:chExt cx="817563" cy="620713"/>
            </a:xfrm>
            <a:solidFill>
              <a:srgbClr val="1D69A3"/>
            </a:solidFill>
          </p:grpSpPr>
          <p:sp>
            <p:nvSpPr>
              <p:cNvPr id="211"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12"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
                <a:endParaRPr lang="id-ID" sz="1010"/>
              </a:p>
            </p:txBody>
          </p:sp>
          <p:sp>
            <p:nvSpPr>
              <p:cNvPr id="213"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14"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15"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16"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grpSp>
        <p:sp>
          <p:nvSpPr>
            <p:cNvPr id="130" name="Freeform 20"/>
            <p:cNvSpPr>
              <a:spLocks noEditPoints="1"/>
            </p:cNvSpPr>
            <p:nvPr/>
          </p:nvSpPr>
          <p:spPr bwMode="auto">
            <a:xfrm>
              <a:off x="676633" y="1788635"/>
              <a:ext cx="358285" cy="377330"/>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31" name="Oval 21"/>
            <p:cNvSpPr>
              <a:spLocks noChangeArrowheads="1"/>
            </p:cNvSpPr>
            <p:nvPr/>
          </p:nvSpPr>
          <p:spPr bwMode="auto">
            <a:xfrm>
              <a:off x="2963229" y="1700551"/>
              <a:ext cx="105938" cy="105938"/>
            </a:xfrm>
            <a:prstGeom prst="ellipse">
              <a:avLst/>
            </a:prstGeom>
            <a:solidFill>
              <a:srgbClr val="1D69A3"/>
            </a:solidFill>
            <a:ln>
              <a:noFill/>
            </a:ln>
          </p:spPr>
          <p:txBody>
            <a:bodyPr vert="horz" wrap="square" lIns="68562" tIns="34281" rIns="68562" bIns="34281" numCol="1" anchor="t" anchorCtr="0" compatLnSpc="1"/>
            <a:p>
              <a:endParaRPr lang="id-ID" sz="1010"/>
            </a:p>
          </p:txBody>
        </p:sp>
        <p:sp>
          <p:nvSpPr>
            <p:cNvPr id="132" name="Freeform 22"/>
            <p:cNvSpPr/>
            <p:nvPr/>
          </p:nvSpPr>
          <p:spPr bwMode="auto">
            <a:xfrm>
              <a:off x="3001318" y="1779112"/>
              <a:ext cx="166644" cy="347572"/>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33" name="Freeform 23"/>
            <p:cNvSpPr/>
            <p:nvPr/>
          </p:nvSpPr>
          <p:spPr bwMode="auto">
            <a:xfrm>
              <a:off x="2854910" y="1779112"/>
              <a:ext cx="178547" cy="342811"/>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34" name="Freeform 24"/>
            <p:cNvSpPr/>
            <p:nvPr/>
          </p:nvSpPr>
          <p:spPr bwMode="auto">
            <a:xfrm>
              <a:off x="3010841" y="1662461"/>
              <a:ext cx="19045" cy="59516"/>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35" name="Freeform 25"/>
            <p:cNvSpPr>
              <a:spLocks noEditPoints="1"/>
            </p:cNvSpPr>
            <p:nvPr/>
          </p:nvSpPr>
          <p:spPr bwMode="auto">
            <a:xfrm>
              <a:off x="2158576" y="1406544"/>
              <a:ext cx="169025" cy="457081"/>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36" name="Freeform 26"/>
            <p:cNvSpPr>
              <a:spLocks noEditPoints="1"/>
            </p:cNvSpPr>
            <p:nvPr/>
          </p:nvSpPr>
          <p:spPr bwMode="auto">
            <a:xfrm>
              <a:off x="2013357" y="1550571"/>
              <a:ext cx="458272" cy="167835"/>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37" name="Freeform 27"/>
            <p:cNvSpPr>
              <a:spLocks noEditPoints="1"/>
            </p:cNvSpPr>
            <p:nvPr/>
          </p:nvSpPr>
          <p:spPr bwMode="auto">
            <a:xfrm>
              <a:off x="2047876" y="1447015"/>
              <a:ext cx="389233" cy="373759"/>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38" name="Freeform 28"/>
            <p:cNvSpPr>
              <a:spLocks noEditPoints="1"/>
            </p:cNvSpPr>
            <p:nvPr/>
          </p:nvSpPr>
          <p:spPr bwMode="auto">
            <a:xfrm>
              <a:off x="2047876" y="1447015"/>
              <a:ext cx="389233" cy="373759"/>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39" name="Oval 29"/>
            <p:cNvSpPr>
              <a:spLocks noChangeArrowheads="1"/>
            </p:cNvSpPr>
            <p:nvPr/>
          </p:nvSpPr>
          <p:spPr bwMode="auto">
            <a:xfrm>
              <a:off x="2208569" y="1599375"/>
              <a:ext cx="70229" cy="70229"/>
            </a:xfrm>
            <a:prstGeom prst="ellipse">
              <a:avLst/>
            </a:prstGeom>
            <a:solidFill>
              <a:srgbClr val="1D69A3"/>
            </a:solidFill>
            <a:ln>
              <a:noFill/>
            </a:ln>
          </p:spPr>
          <p:txBody>
            <a:bodyPr vert="horz" wrap="square" lIns="68562" tIns="34281" rIns="68562" bIns="34281" numCol="1" anchor="t" anchorCtr="0" compatLnSpc="1"/>
            <a:p>
              <a:endParaRPr lang="id-ID" sz="1010"/>
            </a:p>
          </p:txBody>
        </p:sp>
        <p:sp>
          <p:nvSpPr>
            <p:cNvPr id="140" name="Freeform 30"/>
            <p:cNvSpPr>
              <a:spLocks noEditPoints="1"/>
            </p:cNvSpPr>
            <p:nvPr/>
          </p:nvSpPr>
          <p:spPr bwMode="auto">
            <a:xfrm>
              <a:off x="2747781" y="1276799"/>
              <a:ext cx="192831" cy="365427"/>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41" name="Rectangle 31"/>
            <p:cNvSpPr>
              <a:spLocks noChangeArrowheads="1"/>
            </p:cNvSpPr>
            <p:nvPr/>
          </p:nvSpPr>
          <p:spPr bwMode="auto">
            <a:xfrm>
              <a:off x="2651366" y="1275609"/>
              <a:ext cx="48803" cy="355905"/>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42" name="Freeform 32"/>
            <p:cNvSpPr>
              <a:spLocks noEditPoints="1"/>
            </p:cNvSpPr>
            <p:nvPr/>
          </p:nvSpPr>
          <p:spPr bwMode="auto">
            <a:xfrm>
              <a:off x="1070628" y="3068224"/>
              <a:ext cx="421372" cy="308292"/>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1D69A3"/>
            </a:solidFill>
            <a:ln>
              <a:noFill/>
            </a:ln>
          </p:spPr>
          <p:txBody>
            <a:bodyPr vert="horz" wrap="square" lIns="68562" tIns="34281" rIns="68562" bIns="34281" numCol="1" anchor="t" anchorCtr="0" compatLnSpc="1"/>
            <a:p>
              <a:endParaRPr lang="id-ID" sz="1010"/>
            </a:p>
          </p:txBody>
        </p:sp>
        <p:grpSp>
          <p:nvGrpSpPr>
            <p:cNvPr id="143" name="Group 127"/>
            <p:cNvGrpSpPr/>
            <p:nvPr/>
          </p:nvGrpSpPr>
          <p:grpSpPr>
            <a:xfrm>
              <a:off x="2254991" y="3376515"/>
              <a:ext cx="380902" cy="490410"/>
              <a:chOff x="8610600" y="4127500"/>
              <a:chExt cx="508001" cy="654050"/>
            </a:xfrm>
            <a:solidFill>
              <a:srgbClr val="1D69A3"/>
            </a:solidFill>
          </p:grpSpPr>
          <p:sp>
            <p:nvSpPr>
              <p:cNvPr id="203"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04"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05"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06"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07"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08"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09"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10"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grpSp>
        <p:sp>
          <p:nvSpPr>
            <p:cNvPr id="144" name="Freeform 41"/>
            <p:cNvSpPr>
              <a:spLocks noEditPoints="1"/>
            </p:cNvSpPr>
            <p:nvPr/>
          </p:nvSpPr>
          <p:spPr bwMode="auto">
            <a:xfrm>
              <a:off x="2570425" y="2881344"/>
              <a:ext cx="321385" cy="292817"/>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45" name="Freeform 42"/>
            <p:cNvSpPr/>
            <p:nvPr/>
          </p:nvSpPr>
          <p:spPr bwMode="auto">
            <a:xfrm>
              <a:off x="2653747" y="3151545"/>
              <a:ext cx="69038" cy="148790"/>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46" name="Freeform 43"/>
            <p:cNvSpPr/>
            <p:nvPr/>
          </p:nvSpPr>
          <p:spPr bwMode="auto">
            <a:xfrm>
              <a:off x="2625179" y="3196777"/>
              <a:ext cx="97606" cy="201164"/>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47" name="Freeform 44"/>
            <p:cNvSpPr/>
            <p:nvPr/>
          </p:nvSpPr>
          <p:spPr bwMode="auto">
            <a:xfrm>
              <a:off x="1733633" y="943511"/>
              <a:ext cx="392804" cy="35947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48" name="Freeform 45"/>
            <p:cNvSpPr>
              <a:spLocks noEditPoints="1"/>
            </p:cNvSpPr>
            <p:nvPr/>
          </p:nvSpPr>
          <p:spPr bwMode="auto">
            <a:xfrm>
              <a:off x="1616982" y="2938479"/>
              <a:ext cx="478507" cy="396375"/>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49" name="Freeform 46"/>
            <p:cNvSpPr>
              <a:spLocks noEditPoints="1"/>
            </p:cNvSpPr>
            <p:nvPr/>
          </p:nvSpPr>
          <p:spPr bwMode="auto">
            <a:xfrm>
              <a:off x="2463296" y="2149300"/>
              <a:ext cx="614203" cy="716570"/>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50" name="Freeform 47"/>
            <p:cNvSpPr>
              <a:spLocks noEditPoints="1"/>
            </p:cNvSpPr>
            <p:nvPr/>
          </p:nvSpPr>
          <p:spPr bwMode="auto">
            <a:xfrm>
              <a:off x="2928709" y="2358796"/>
              <a:ext cx="265441" cy="521358"/>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51" name="Freeform 48"/>
            <p:cNvSpPr>
              <a:spLocks noEditPoints="1"/>
            </p:cNvSpPr>
            <p:nvPr/>
          </p:nvSpPr>
          <p:spPr bwMode="auto">
            <a:xfrm>
              <a:off x="2002644" y="2425454"/>
              <a:ext cx="434465" cy="434465"/>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52" name="Freeform 49"/>
            <p:cNvSpPr/>
            <p:nvPr/>
          </p:nvSpPr>
          <p:spPr bwMode="auto">
            <a:xfrm>
              <a:off x="2082396" y="2563530"/>
              <a:ext cx="216637" cy="11427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1D69A3"/>
            </a:solidFill>
            <a:ln>
              <a:noFill/>
            </a:ln>
          </p:spPr>
          <p:txBody>
            <a:bodyPr vert="horz" wrap="square" lIns="68562" tIns="34281" rIns="68562" bIns="34281" numCol="1" anchor="t" anchorCtr="0" compatLnSpc="1"/>
            <a:p>
              <a:endParaRPr lang="id-ID" sz="1010"/>
            </a:p>
          </p:txBody>
        </p:sp>
        <p:grpSp>
          <p:nvGrpSpPr>
            <p:cNvPr id="153" name="Group 126"/>
            <p:cNvGrpSpPr/>
            <p:nvPr/>
          </p:nvGrpSpPr>
          <p:grpSpPr>
            <a:xfrm>
              <a:off x="2176430" y="2984901"/>
              <a:ext cx="340430" cy="323766"/>
              <a:chOff x="8505825" y="3605213"/>
              <a:chExt cx="454025" cy="431800"/>
            </a:xfrm>
            <a:solidFill>
              <a:srgbClr val="1D69A3"/>
            </a:solidFill>
          </p:grpSpPr>
          <p:sp>
            <p:nvSpPr>
              <p:cNvPr id="201"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sp>
            <p:nvSpPr>
              <p:cNvPr id="202"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p>
                <a:endParaRPr lang="id-ID" sz="1010"/>
              </a:p>
            </p:txBody>
          </p:sp>
        </p:grpSp>
        <p:sp>
          <p:nvSpPr>
            <p:cNvPr id="154" name="Freeform 52"/>
            <p:cNvSpPr/>
            <p:nvPr/>
          </p:nvSpPr>
          <p:spPr bwMode="auto">
            <a:xfrm>
              <a:off x="1126572" y="1057781"/>
              <a:ext cx="509455" cy="41423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55" name="Freeform 53"/>
            <p:cNvSpPr/>
            <p:nvPr/>
          </p:nvSpPr>
          <p:spPr bwMode="auto">
            <a:xfrm>
              <a:off x="1513425" y="1035166"/>
              <a:ext cx="140457" cy="192831"/>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56" name="Freeform 54"/>
            <p:cNvSpPr/>
            <p:nvPr/>
          </p:nvSpPr>
          <p:spPr bwMode="auto">
            <a:xfrm>
              <a:off x="1193230" y="1167290"/>
              <a:ext cx="385662" cy="252347"/>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57" name="Freeform 55"/>
            <p:cNvSpPr>
              <a:spLocks noEditPoints="1"/>
            </p:cNvSpPr>
            <p:nvPr/>
          </p:nvSpPr>
          <p:spPr bwMode="auto">
            <a:xfrm>
              <a:off x="878987" y="1388689"/>
              <a:ext cx="222589" cy="390423"/>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58" name="Freeform 56"/>
            <p:cNvSpPr>
              <a:spLocks noEditPoints="1"/>
            </p:cNvSpPr>
            <p:nvPr/>
          </p:nvSpPr>
          <p:spPr bwMode="auto">
            <a:xfrm>
              <a:off x="676633" y="2206436"/>
              <a:ext cx="416610" cy="453510"/>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59" name="Freeform 57"/>
            <p:cNvSpPr>
              <a:spLocks noEditPoints="1"/>
            </p:cNvSpPr>
            <p:nvPr/>
          </p:nvSpPr>
          <p:spPr bwMode="auto">
            <a:xfrm>
              <a:off x="2213330" y="1033975"/>
              <a:ext cx="396375" cy="38923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60" name="Freeform 58"/>
            <p:cNvSpPr>
              <a:spLocks noEditPoints="1"/>
            </p:cNvSpPr>
            <p:nvPr/>
          </p:nvSpPr>
          <p:spPr bwMode="auto">
            <a:xfrm>
              <a:off x="813139" y="2657770"/>
              <a:ext cx="385662" cy="390423"/>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61" name="Rectangle 59"/>
            <p:cNvSpPr>
              <a:spLocks noChangeArrowheads="1"/>
            </p:cNvSpPr>
            <p:nvPr/>
          </p:nvSpPr>
          <p:spPr bwMode="auto">
            <a:xfrm>
              <a:off x="2309745" y="2287377"/>
              <a:ext cx="470175" cy="23806"/>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62" name="Rectangle 60"/>
            <p:cNvSpPr>
              <a:spLocks noChangeArrowheads="1"/>
            </p:cNvSpPr>
            <p:nvPr/>
          </p:nvSpPr>
          <p:spPr bwMode="auto">
            <a:xfrm>
              <a:off x="2328790" y="2239764"/>
              <a:ext cx="432085" cy="23806"/>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63" name="Rectangle 61"/>
            <p:cNvSpPr>
              <a:spLocks noChangeArrowheads="1"/>
            </p:cNvSpPr>
            <p:nvPr/>
          </p:nvSpPr>
          <p:spPr bwMode="auto">
            <a:xfrm>
              <a:off x="2499005" y="2190961"/>
              <a:ext cx="91655" cy="23806"/>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64" name="Rectangle 62"/>
            <p:cNvSpPr>
              <a:spLocks noChangeArrowheads="1"/>
            </p:cNvSpPr>
            <p:nvPr/>
          </p:nvSpPr>
          <p:spPr bwMode="auto">
            <a:xfrm>
              <a:off x="2515670" y="2015985"/>
              <a:ext cx="58326" cy="190450"/>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65" name="Rectangle 63"/>
            <p:cNvSpPr>
              <a:spLocks noChangeArrowheads="1"/>
            </p:cNvSpPr>
            <p:nvPr/>
          </p:nvSpPr>
          <p:spPr bwMode="auto">
            <a:xfrm>
              <a:off x="2499005" y="2006463"/>
              <a:ext cx="91655" cy="23806"/>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66" name="Rectangle 64"/>
            <p:cNvSpPr>
              <a:spLocks noChangeArrowheads="1"/>
            </p:cNvSpPr>
            <p:nvPr/>
          </p:nvSpPr>
          <p:spPr bwMode="auto">
            <a:xfrm>
              <a:off x="2638272" y="2190961"/>
              <a:ext cx="89274" cy="23806"/>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67" name="Rectangle 65"/>
            <p:cNvSpPr>
              <a:spLocks noChangeArrowheads="1"/>
            </p:cNvSpPr>
            <p:nvPr/>
          </p:nvSpPr>
          <p:spPr bwMode="auto">
            <a:xfrm>
              <a:off x="2653746" y="2015985"/>
              <a:ext cx="57135" cy="190450"/>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68" name="Rectangle 66"/>
            <p:cNvSpPr>
              <a:spLocks noChangeArrowheads="1"/>
            </p:cNvSpPr>
            <p:nvPr/>
          </p:nvSpPr>
          <p:spPr bwMode="auto">
            <a:xfrm>
              <a:off x="2638272" y="2006463"/>
              <a:ext cx="89274" cy="23806"/>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69" name="Rectangle 67"/>
            <p:cNvSpPr>
              <a:spLocks noChangeArrowheads="1"/>
            </p:cNvSpPr>
            <p:nvPr/>
          </p:nvSpPr>
          <p:spPr bwMode="auto">
            <a:xfrm>
              <a:off x="2362119" y="2190961"/>
              <a:ext cx="91655" cy="23806"/>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70" name="Rectangle 68"/>
            <p:cNvSpPr>
              <a:spLocks noChangeArrowheads="1"/>
            </p:cNvSpPr>
            <p:nvPr/>
          </p:nvSpPr>
          <p:spPr bwMode="auto">
            <a:xfrm>
              <a:off x="2377594" y="2015985"/>
              <a:ext cx="59516" cy="190450"/>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71" name="Rectangle 69"/>
            <p:cNvSpPr>
              <a:spLocks noChangeArrowheads="1"/>
            </p:cNvSpPr>
            <p:nvPr/>
          </p:nvSpPr>
          <p:spPr bwMode="auto">
            <a:xfrm>
              <a:off x="2362119" y="2006463"/>
              <a:ext cx="91655" cy="23806"/>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72" name="Rectangle 70"/>
            <p:cNvSpPr>
              <a:spLocks noChangeArrowheads="1"/>
            </p:cNvSpPr>
            <p:nvPr/>
          </p:nvSpPr>
          <p:spPr bwMode="auto">
            <a:xfrm>
              <a:off x="2328790" y="1954089"/>
              <a:ext cx="432085" cy="23806"/>
            </a:xfrm>
            <a:prstGeom prst="rect">
              <a:avLst/>
            </a:prstGeom>
            <a:solidFill>
              <a:srgbClr val="1D69A3"/>
            </a:solidFill>
            <a:ln>
              <a:noFill/>
            </a:ln>
          </p:spPr>
          <p:txBody>
            <a:bodyPr vert="horz" wrap="square" lIns="68562" tIns="34281" rIns="68562" bIns="34281" numCol="1" anchor="t" anchorCtr="0" compatLnSpc="1"/>
            <a:p>
              <a:endParaRPr lang="id-ID" sz="1010"/>
            </a:p>
          </p:txBody>
        </p:sp>
        <p:sp>
          <p:nvSpPr>
            <p:cNvPr id="173" name="Freeform 71"/>
            <p:cNvSpPr/>
            <p:nvPr/>
          </p:nvSpPr>
          <p:spPr bwMode="auto">
            <a:xfrm>
              <a:off x="2328790" y="1816012"/>
              <a:ext cx="432085" cy="138077"/>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74" name="Freeform 72"/>
            <p:cNvSpPr>
              <a:spLocks noEditPoints="1"/>
            </p:cNvSpPr>
            <p:nvPr/>
          </p:nvSpPr>
          <p:spPr bwMode="auto">
            <a:xfrm>
              <a:off x="1140856" y="1940995"/>
              <a:ext cx="599919" cy="391614"/>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75" name="Freeform 73"/>
            <p:cNvSpPr>
              <a:spLocks noEditPoints="1"/>
            </p:cNvSpPr>
            <p:nvPr/>
          </p:nvSpPr>
          <p:spPr bwMode="auto">
            <a:xfrm>
              <a:off x="2464486" y="2370699"/>
              <a:ext cx="140457" cy="24520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76" name="Freeform 74"/>
            <p:cNvSpPr>
              <a:spLocks noEditPoints="1"/>
            </p:cNvSpPr>
            <p:nvPr/>
          </p:nvSpPr>
          <p:spPr bwMode="auto">
            <a:xfrm>
              <a:off x="1238461" y="1530337"/>
              <a:ext cx="282105" cy="345191"/>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77" name="Freeform 75"/>
            <p:cNvSpPr>
              <a:spLocks noEditPoints="1"/>
            </p:cNvSpPr>
            <p:nvPr/>
          </p:nvSpPr>
          <p:spPr bwMode="auto">
            <a:xfrm>
              <a:off x="1781246" y="1893382"/>
              <a:ext cx="427323" cy="428513"/>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78" name="Freeform 76"/>
            <p:cNvSpPr>
              <a:spLocks noEditPoints="1"/>
            </p:cNvSpPr>
            <p:nvPr/>
          </p:nvSpPr>
          <p:spPr bwMode="auto">
            <a:xfrm>
              <a:off x="1355112" y="2445689"/>
              <a:ext cx="482078" cy="365427"/>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79" name="Freeform 77"/>
            <p:cNvSpPr/>
            <p:nvPr/>
          </p:nvSpPr>
          <p:spPr bwMode="auto">
            <a:xfrm>
              <a:off x="1565799" y="1910047"/>
              <a:ext cx="160693" cy="120222"/>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0" name="Freeform 78"/>
            <p:cNvSpPr/>
            <p:nvPr/>
          </p:nvSpPr>
          <p:spPr bwMode="auto">
            <a:xfrm>
              <a:off x="1637217" y="1879099"/>
              <a:ext cx="44042" cy="54754"/>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1" name="Freeform 79"/>
            <p:cNvSpPr>
              <a:spLocks noEditPoints="1"/>
            </p:cNvSpPr>
            <p:nvPr/>
          </p:nvSpPr>
          <p:spPr bwMode="auto">
            <a:xfrm>
              <a:off x="1387251" y="2881344"/>
              <a:ext cx="169025" cy="234492"/>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2" name="Freeform 80"/>
            <p:cNvSpPr>
              <a:spLocks noEditPoints="1"/>
            </p:cNvSpPr>
            <p:nvPr/>
          </p:nvSpPr>
          <p:spPr bwMode="auto">
            <a:xfrm>
              <a:off x="2685885" y="1679126"/>
              <a:ext cx="211876" cy="232112"/>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3" name="Freeform 81"/>
            <p:cNvSpPr>
              <a:spLocks noEditPoints="1"/>
            </p:cNvSpPr>
            <p:nvPr/>
          </p:nvSpPr>
          <p:spPr bwMode="auto">
            <a:xfrm>
              <a:off x="1626504" y="1367263"/>
              <a:ext cx="320195" cy="460652"/>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4" name="Freeform 82"/>
            <p:cNvSpPr>
              <a:spLocks noEditPoints="1"/>
            </p:cNvSpPr>
            <p:nvPr/>
          </p:nvSpPr>
          <p:spPr bwMode="auto">
            <a:xfrm>
              <a:off x="1512234" y="1301796"/>
              <a:ext cx="184499" cy="163074"/>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5" name="Freeform 83"/>
            <p:cNvSpPr/>
            <p:nvPr/>
          </p:nvSpPr>
          <p:spPr bwMode="auto">
            <a:xfrm>
              <a:off x="1459860" y="1399402"/>
              <a:ext cx="80941" cy="51184"/>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6" name="Freeform 84"/>
            <p:cNvSpPr/>
            <p:nvPr/>
          </p:nvSpPr>
          <p:spPr bwMode="auto">
            <a:xfrm>
              <a:off x="1408677" y="1406544"/>
              <a:ext cx="109509" cy="66658"/>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7" name="Freeform 85"/>
            <p:cNvSpPr>
              <a:spLocks noEditPoints="1"/>
            </p:cNvSpPr>
            <p:nvPr/>
          </p:nvSpPr>
          <p:spPr bwMode="auto">
            <a:xfrm>
              <a:off x="1345590" y="2275473"/>
              <a:ext cx="334479" cy="119032"/>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8" name="Freeform 86"/>
            <p:cNvSpPr/>
            <p:nvPr/>
          </p:nvSpPr>
          <p:spPr bwMode="auto">
            <a:xfrm>
              <a:off x="2731117" y="2582575"/>
              <a:ext cx="184499" cy="23687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89" name="Freeform 87"/>
            <p:cNvSpPr/>
            <p:nvPr/>
          </p:nvSpPr>
          <p:spPr bwMode="auto">
            <a:xfrm>
              <a:off x="2835865" y="2574243"/>
              <a:ext cx="89274" cy="61896"/>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0" name="Freeform 88"/>
            <p:cNvSpPr/>
            <p:nvPr/>
          </p:nvSpPr>
          <p:spPr bwMode="auto">
            <a:xfrm>
              <a:off x="2766826" y="2623046"/>
              <a:ext cx="122603" cy="170215"/>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1" name="Freeform 89"/>
            <p:cNvSpPr>
              <a:spLocks noEditPoints="1"/>
            </p:cNvSpPr>
            <p:nvPr/>
          </p:nvSpPr>
          <p:spPr bwMode="auto">
            <a:xfrm>
              <a:off x="2481150" y="1654130"/>
              <a:ext cx="166644" cy="121412"/>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2" name="Freeform 90"/>
            <p:cNvSpPr/>
            <p:nvPr/>
          </p:nvSpPr>
          <p:spPr bwMode="auto">
            <a:xfrm>
              <a:off x="1092053" y="2449260"/>
              <a:ext cx="154741" cy="199973"/>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3" name="Freeform 91"/>
            <p:cNvSpPr/>
            <p:nvPr/>
          </p:nvSpPr>
          <p:spPr bwMode="auto">
            <a:xfrm>
              <a:off x="1082531" y="2442118"/>
              <a:ext cx="76180" cy="52374"/>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4" name="Freeform 92"/>
            <p:cNvSpPr/>
            <p:nvPr/>
          </p:nvSpPr>
          <p:spPr bwMode="auto">
            <a:xfrm>
              <a:off x="1113479" y="2484969"/>
              <a:ext cx="104748" cy="14402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5" name="Freeform 93"/>
            <p:cNvSpPr>
              <a:spLocks noEditPoints="1"/>
            </p:cNvSpPr>
            <p:nvPr/>
          </p:nvSpPr>
          <p:spPr bwMode="auto">
            <a:xfrm>
              <a:off x="2112153" y="3687188"/>
              <a:ext cx="164263" cy="179738"/>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6" name="Freeform 94"/>
            <p:cNvSpPr/>
            <p:nvPr/>
          </p:nvSpPr>
          <p:spPr bwMode="auto">
            <a:xfrm>
              <a:off x="1913370" y="2502824"/>
              <a:ext cx="47613" cy="45232"/>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7" name="Freeform 95"/>
            <p:cNvSpPr/>
            <p:nvPr/>
          </p:nvSpPr>
          <p:spPr bwMode="auto">
            <a:xfrm>
              <a:off x="1902657" y="2365938"/>
              <a:ext cx="44042" cy="147599"/>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8" name="Freeform 96"/>
            <p:cNvSpPr/>
            <p:nvPr/>
          </p:nvSpPr>
          <p:spPr bwMode="auto">
            <a:xfrm>
              <a:off x="1933606" y="2389744"/>
              <a:ext cx="95225" cy="127364"/>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199" name="Freeform 97"/>
            <p:cNvSpPr/>
            <p:nvPr/>
          </p:nvSpPr>
          <p:spPr bwMode="auto">
            <a:xfrm>
              <a:off x="1925274" y="2537343"/>
              <a:ext cx="11903" cy="23806"/>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1D69A3"/>
            </a:solidFill>
            <a:ln>
              <a:noFill/>
            </a:ln>
          </p:spPr>
          <p:txBody>
            <a:bodyPr vert="horz" wrap="square" lIns="68562" tIns="34281" rIns="68562" bIns="34281" numCol="1" anchor="t" anchorCtr="0" compatLnSpc="1"/>
            <a:p>
              <a:endParaRPr lang="id-ID" sz="1010"/>
            </a:p>
          </p:txBody>
        </p:sp>
        <p:sp>
          <p:nvSpPr>
            <p:cNvPr id="200" name="Freeform 98"/>
            <p:cNvSpPr>
              <a:spLocks noEditPoints="1"/>
            </p:cNvSpPr>
            <p:nvPr/>
          </p:nvSpPr>
          <p:spPr bwMode="auto">
            <a:xfrm>
              <a:off x="1887184" y="1331554"/>
              <a:ext cx="165454" cy="177357"/>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1D69A3"/>
            </a:solidFill>
            <a:ln>
              <a:noFill/>
            </a:ln>
          </p:spPr>
          <p:txBody>
            <a:bodyPr vert="horz" wrap="square" lIns="68562" tIns="34281" rIns="68562" bIns="34281" numCol="1" anchor="t" anchorCtr="0" compatLnSpc="1"/>
            <a:p>
              <a:endParaRPr lang="id-ID" sz="1010"/>
            </a:p>
          </p:txBody>
        </p:sp>
      </p:grpSp>
      <p:graphicFrame>
        <p:nvGraphicFramePr>
          <p:cNvPr id="218" name="表格 217"/>
          <p:cNvGraphicFramePr>
            <a:graphicFrameLocks noGrp="1"/>
          </p:cNvGraphicFramePr>
          <p:nvPr/>
        </p:nvGraphicFramePr>
        <p:xfrm>
          <a:off x="3574415" y="3695700"/>
          <a:ext cx="6734810" cy="2220595"/>
        </p:xfrm>
        <a:graphic>
          <a:graphicData uri="http://schemas.openxmlformats.org/drawingml/2006/table">
            <a:tbl>
              <a:tblPr firstRow="1" bandRow="1">
                <a:tableStyleId>{5C22544A-7EE6-4342-B048-85BDC9FD1C3A}</a:tableStyleId>
              </a:tblPr>
              <a:tblGrid>
                <a:gridCol w="6734810"/>
              </a:tblGrid>
              <a:tr h="2220595">
                <a:tc>
                  <a:txBody>
                    <a:bodyPr/>
                    <a:p>
                      <a:pPr algn="l"/>
                      <a:r>
                        <a:rPr lang="zh-CN" altLang="en-US" sz="2100" dirty="0"/>
                        <a:t>在平面四杆机构中，以铰链四杆机构为基本形式。当四杆机构各构件之间</a:t>
                      </a:r>
                      <a:r>
                        <a:rPr lang="zh-CN" altLang="en-US" sz="2100" dirty="0">
                          <a:solidFill>
                            <a:srgbClr val="C00000"/>
                          </a:solidFill>
                        </a:rPr>
                        <a:t>以转动副</a:t>
                      </a:r>
                      <a:r>
                        <a:rPr lang="zh-CN" altLang="en-US" sz="2100" dirty="0"/>
                        <a:t>连接时，称该机构为铰链四杆机构。 </a:t>
                      </a:r>
                      <a:endParaRPr lang="zh-CN" altLang="en-US" sz="2100" dirty="0"/>
                    </a:p>
                    <a:p>
                      <a:pPr algn="ctr"/>
                      <a:endParaRPr lang="zh-CN" altLang="en-US" sz="2100" dirty="0"/>
                    </a:p>
                    <a:p>
                      <a:pPr algn="ctr"/>
                      <a:endParaRPr lang="zh-CN" altLang="en-US" sz="2100" dirty="0"/>
                    </a:p>
                  </a:txBody>
                  <a:tcPr marT="60960" marB="60960">
                    <a:solidFill>
                      <a:srgbClr val="5186E7"/>
                    </a:solidFill>
                  </a:tcPr>
                </a:tc>
              </a:tr>
            </a:tbl>
          </a:graphicData>
        </a:graphic>
      </p:graphicFrame>
      <p:sp>
        <p:nvSpPr>
          <p:cNvPr id="14" name="文本框 13"/>
          <p:cNvSpPr txBox="1"/>
          <p:nvPr/>
        </p:nvSpPr>
        <p:spPr>
          <a:xfrm>
            <a:off x="278130" y="76200"/>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linds(horizontal)">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7" name="组合 4101"/>
          <p:cNvGrpSpPr/>
          <p:nvPr/>
        </p:nvGrpSpPr>
        <p:grpSpPr>
          <a:xfrm rot="0">
            <a:off x="41275" y="791845"/>
            <a:ext cx="1179195" cy="1183640"/>
            <a:chOff x="0" y="-8"/>
            <a:chExt cx="1684" cy="1683"/>
          </a:xfrm>
        </p:grpSpPr>
        <p:sp>
          <p:nvSpPr>
            <p:cNvPr id="15" name="椭圆 4102"/>
            <p:cNvSpPr/>
            <p:nvPr/>
          </p:nvSpPr>
          <p:spPr>
            <a:xfrm>
              <a:off x="0" y="-8"/>
              <a:ext cx="1684" cy="1683"/>
            </a:xfrm>
            <a:prstGeom prst="ellipse">
              <a:avLst/>
            </a:prstGeom>
            <a:gradFill rotWithShape="1">
              <a:gsLst>
                <a:gs pos="0">
                  <a:srgbClr val="FFFFFF"/>
                </a:gs>
                <a:gs pos="50000">
                  <a:schemeClr val="folHlink"/>
                </a:gs>
                <a:gs pos="100000">
                  <a:srgbClr val="FFFFFF"/>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79" name="椭圆 4103"/>
            <p:cNvSpPr/>
            <p:nvPr/>
          </p:nvSpPr>
          <p:spPr>
            <a:xfrm>
              <a:off x="111" y="109"/>
              <a:ext cx="1461" cy="1463"/>
            </a:xfrm>
            <a:prstGeom prst="ellipse">
              <a:avLst/>
            </a:prstGeom>
            <a:gradFill rotWithShape="1">
              <a:gsLst>
                <a:gs pos="0">
                  <a:srgbClr val="5F6061"/>
                </a:gs>
                <a:gs pos="50000">
                  <a:schemeClr val="folHlink"/>
                </a:gs>
                <a:gs pos="100000">
                  <a:srgbClr val="5F6061"/>
                </a:gs>
              </a:gsLst>
              <a:lin ang="189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0" name="椭圆 4104"/>
            <p:cNvSpPr/>
            <p:nvPr/>
          </p:nvSpPr>
          <p:spPr>
            <a:xfrm>
              <a:off x="118" y="117"/>
              <a:ext cx="1461" cy="1462"/>
            </a:xfrm>
            <a:prstGeom prst="ellipse">
              <a:avLst/>
            </a:prstGeom>
            <a:gradFill rotWithShape="1">
              <a:gsLst>
                <a:gs pos="0">
                  <a:srgbClr val="6F7172"/>
                </a:gs>
                <a:gs pos="100000">
                  <a:schemeClr val="folHlink">
                    <a:alpha val="0"/>
                  </a:schemeClr>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1" name="椭圆 4105"/>
            <p:cNvSpPr/>
            <p:nvPr/>
          </p:nvSpPr>
          <p:spPr>
            <a:xfrm>
              <a:off x="183" y="183"/>
              <a:ext cx="1317" cy="1316"/>
            </a:xfrm>
            <a:prstGeom prst="ellipse">
              <a:avLst/>
            </a:prstGeom>
            <a:solidFill>
              <a:srgbClr val="000000"/>
            </a:soli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2" name="椭圆 4106"/>
            <p:cNvSpPr/>
            <p:nvPr/>
          </p:nvSpPr>
          <p:spPr>
            <a:xfrm>
              <a:off x="204" y="204"/>
              <a:ext cx="1276" cy="1277"/>
            </a:xfrm>
            <a:prstGeom prst="ellipse">
              <a:avLst/>
            </a:prstGeom>
            <a:gradFill rotWithShape="1">
              <a:gsLst>
                <a:gs pos="0">
                  <a:srgbClr val="636869"/>
                </a:gs>
                <a:gs pos="100000">
                  <a:srgbClr val="D6E1E2"/>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3" name="椭圆 4107"/>
            <p:cNvSpPr/>
            <p:nvPr/>
          </p:nvSpPr>
          <p:spPr>
            <a:xfrm>
              <a:off x="220" y="211"/>
              <a:ext cx="1246" cy="1246"/>
            </a:xfrm>
            <a:prstGeom prst="ellipse">
              <a:avLst/>
            </a:prstGeom>
            <a:gradFill rotWithShape="1">
              <a:gsLst>
                <a:gs pos="0">
                  <a:srgbClr val="D6E1E2">
                    <a:alpha val="0"/>
                  </a:srgbClr>
                </a:gs>
                <a:gs pos="100000">
                  <a:srgbClr val="F1F5F5"/>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4" name="椭圆 4108"/>
            <p:cNvSpPr/>
            <p:nvPr/>
          </p:nvSpPr>
          <p:spPr>
            <a:xfrm>
              <a:off x="234" y="223"/>
              <a:ext cx="1184" cy="1164"/>
            </a:xfrm>
            <a:prstGeom prst="ellipse">
              <a:avLst/>
            </a:prstGeom>
            <a:gradFill rotWithShape="1">
              <a:gsLst>
                <a:gs pos="0">
                  <a:srgbClr val="AAB2B3"/>
                </a:gs>
                <a:gs pos="100000">
                  <a:srgbClr val="D6E1E2">
                    <a:alpha val="48000"/>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5" name="椭圆 4109"/>
            <p:cNvSpPr/>
            <p:nvPr/>
          </p:nvSpPr>
          <p:spPr>
            <a:xfrm>
              <a:off x="303" y="256"/>
              <a:ext cx="1053" cy="945"/>
            </a:xfrm>
            <a:prstGeom prst="ellipse">
              <a:avLst/>
            </a:prstGeom>
            <a:gradFill rotWithShape="1">
              <a:gsLst>
                <a:gs pos="0">
                  <a:srgbClr val="FFFFFF"/>
                </a:gs>
                <a:gs pos="100000">
                  <a:srgbClr val="D6E1E2">
                    <a:alpha val="37999"/>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pic>
          <p:nvPicPr>
            <p:cNvPr id="3086" name="图片 4110" descr="mark"/>
            <p:cNvPicPr>
              <a:picLocks noChangeAspect="1"/>
            </p:cNvPicPr>
            <p:nvPr/>
          </p:nvPicPr>
          <p:blipFill>
            <a:blip r:embed="rId1"/>
            <a:stretch>
              <a:fillRect/>
            </a:stretch>
          </p:blipFill>
          <p:spPr>
            <a:xfrm>
              <a:off x="320" y="346"/>
              <a:ext cx="1011" cy="1003"/>
            </a:xfrm>
            <a:prstGeom prst="rect">
              <a:avLst/>
            </a:prstGeom>
            <a:noFill/>
            <a:ln w="9525">
              <a:noFill/>
            </a:ln>
          </p:spPr>
        </p:pic>
      </p:grpSp>
      <p:sp>
        <p:nvSpPr>
          <p:cNvPr id="3088" name="矩形 4112"/>
          <p:cNvSpPr/>
          <p:nvPr/>
        </p:nvSpPr>
        <p:spPr>
          <a:xfrm>
            <a:off x="1220470" y="986790"/>
            <a:ext cx="2011680" cy="645160"/>
          </a:xfrm>
          <a:prstGeom prst="rect">
            <a:avLst/>
          </a:prstGeom>
          <a:noFill/>
          <a:ln w="9525">
            <a:noFill/>
          </a:ln>
        </p:spPr>
        <p:txBody>
          <a:bodyPr wrap="none" anchor="t">
            <a:spAutoFit/>
          </a:bodyPr>
          <a:p>
            <a:pPr eaLnBrk="0" hangingPunct="0"/>
            <a:r>
              <a:rPr lang="zh-CN" altLang="en-US" sz="3600" dirty="0">
                <a:solidFill>
                  <a:srgbClr val="000000"/>
                </a:solidFill>
                <a:latin typeface="Arial" panose="020B0604020202020204" pitchFamily="34" charset="0"/>
                <a:ea typeface="黑体" panose="02010609060101010101" pitchFamily="49" charset="-122"/>
              </a:rPr>
              <a:t>任务分析</a:t>
            </a:r>
            <a:endParaRPr lang="zh-CN" altLang="en-US" sz="3600" dirty="0">
              <a:solidFill>
                <a:srgbClr val="000000"/>
              </a:solidFill>
              <a:latin typeface="Arial" panose="020B0604020202020204" pitchFamily="34" charset="0"/>
              <a:ea typeface="黑体" panose="02010609060101010101" pitchFamily="49" charset="-122"/>
            </a:endParaRPr>
          </a:p>
        </p:txBody>
      </p:sp>
      <p:sp>
        <p:nvSpPr>
          <p:cNvPr id="20" name="文本框 19"/>
          <p:cNvSpPr txBox="1"/>
          <p:nvPr/>
        </p:nvSpPr>
        <p:spPr>
          <a:xfrm>
            <a:off x="3172460" y="1243330"/>
            <a:ext cx="4461510" cy="398780"/>
          </a:xfrm>
          <a:prstGeom prst="rect">
            <a:avLst/>
          </a:prstGeom>
          <a:noFill/>
        </p:spPr>
        <p:txBody>
          <a:bodyPr wrap="square" rtlCol="0">
            <a:spAutoFit/>
          </a:bodyPr>
          <a:p>
            <a:r>
              <a:rPr lang="zh-CN" altLang="en-US" sz="2000" u="sng"/>
              <a:t>结合以上剖析铰链四杆机构</a:t>
            </a:r>
            <a:endParaRPr lang="zh-CN" altLang="en-US" sz="2000" u="sng"/>
          </a:p>
        </p:txBody>
      </p:sp>
      <p:sp>
        <p:nvSpPr>
          <p:cNvPr id="14" name="文本框 13"/>
          <p:cNvSpPr txBox="1"/>
          <p:nvPr/>
        </p:nvSpPr>
        <p:spPr>
          <a:xfrm>
            <a:off x="278130" y="76200"/>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7" name="组合 6"/>
          <p:cNvGrpSpPr/>
          <p:nvPr/>
        </p:nvGrpSpPr>
        <p:grpSpPr>
          <a:xfrm>
            <a:off x="277813" y="1851343"/>
            <a:ext cx="3823970" cy="2724468"/>
            <a:chOff x="2474913" y="3568700"/>
            <a:chExt cx="3823970" cy="2724468"/>
          </a:xfrm>
        </p:grpSpPr>
        <p:sp>
          <p:nvSpPr>
            <p:cNvPr id="22532" name="矩形 8"/>
            <p:cNvSpPr/>
            <p:nvPr/>
          </p:nvSpPr>
          <p:spPr>
            <a:xfrm>
              <a:off x="3442018" y="5832793"/>
              <a:ext cx="2662237" cy="4603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zh-CN" sz="1600" dirty="0">
                  <a:solidFill>
                    <a:srgbClr val="000000"/>
                  </a:solidFill>
                  <a:latin typeface="Times New Roman" panose="02020603050405020304" charset="0"/>
                  <a:ea typeface="楷体" panose="02010609060101010101" charset="-122"/>
                </a:rPr>
                <a:t>图3-1 铰链四杆机构</a:t>
              </a:r>
              <a:endParaRPr lang="zh-CN" altLang="zh-CN" sz="1600" dirty="0">
                <a:solidFill>
                  <a:srgbClr val="000000"/>
                </a:solidFill>
                <a:latin typeface="Times New Roman" panose="02020603050405020304" charset="0"/>
                <a:ea typeface="楷体" panose="02010609060101010101" charset="-122"/>
              </a:endParaRPr>
            </a:p>
          </p:txBody>
        </p:sp>
        <p:pic>
          <p:nvPicPr>
            <p:cNvPr id="22533" name="图片 4"/>
            <p:cNvPicPr>
              <a:picLocks noChangeAspect="1"/>
            </p:cNvPicPr>
            <p:nvPr/>
          </p:nvPicPr>
          <p:blipFill>
            <a:blip r:embed="rId2"/>
            <a:stretch>
              <a:fillRect/>
            </a:stretch>
          </p:blipFill>
          <p:spPr>
            <a:xfrm>
              <a:off x="2474913" y="3568700"/>
              <a:ext cx="3823970" cy="2200910"/>
            </a:xfrm>
            <a:prstGeom prst="rect">
              <a:avLst/>
            </a:prstGeom>
            <a:noFill/>
            <a:ln w="9525">
              <a:noFill/>
            </a:ln>
          </p:spPr>
        </p:pic>
      </p:grpSp>
      <p:grpSp>
        <p:nvGrpSpPr>
          <p:cNvPr id="25601" name="组合 11"/>
          <p:cNvGrpSpPr/>
          <p:nvPr/>
        </p:nvGrpSpPr>
        <p:grpSpPr>
          <a:xfrm>
            <a:off x="4523740" y="2115820"/>
            <a:ext cx="7317105" cy="3058135"/>
            <a:chOff x="1114425" y="2184400"/>
            <a:chExt cx="7127989" cy="4962136"/>
          </a:xfrm>
        </p:grpSpPr>
        <p:grpSp>
          <p:nvGrpSpPr>
            <p:cNvPr id="22534" name="Group 11"/>
            <p:cNvGrpSpPr/>
            <p:nvPr/>
          </p:nvGrpSpPr>
          <p:grpSpPr>
            <a:xfrm>
              <a:off x="1114425" y="2184400"/>
              <a:ext cx="7058025" cy="4770026"/>
              <a:chOff x="0" y="0"/>
              <a:chExt cx="1452" cy="2139"/>
            </a:xfrm>
          </p:grpSpPr>
          <p:sp>
            <p:nvSpPr>
              <p:cNvPr id="17" name="Rectangle 12"/>
              <p:cNvSpPr>
                <a:spLocks noChangeArrowheads="1"/>
              </p:cNvSpPr>
              <p:nvPr/>
            </p:nvSpPr>
            <p:spPr bwMode="auto">
              <a:xfrm rot="10800000">
                <a:off x="0" y="156"/>
                <a:ext cx="1452" cy="1983"/>
              </a:xfrm>
              <a:prstGeom prst="rect">
                <a:avLst/>
              </a:prstGeom>
              <a:solidFill>
                <a:srgbClr val="1092F6"/>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18" name="AutoShape 13"/>
              <p:cNvSpPr>
                <a:spLocks noChangeArrowheads="1"/>
              </p:cNvSpPr>
              <p:nvPr/>
            </p:nvSpPr>
            <p:spPr bwMode="auto">
              <a:xfrm rot="10800000">
                <a:off x="0" y="0"/>
                <a:ext cx="1452" cy="150"/>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00B4DE">
                      <a:alpha val="50000"/>
                    </a:srgbClr>
                  </a:gs>
                  <a:gs pos="100000">
                    <a:srgbClr val="FFFFFF">
                      <a:alpha val="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grpSp>
        <p:sp>
          <p:nvSpPr>
            <p:cNvPr id="22535" name="矩形 8"/>
            <p:cNvSpPr/>
            <p:nvPr/>
          </p:nvSpPr>
          <p:spPr>
            <a:xfrm>
              <a:off x="1114539" y="2503769"/>
              <a:ext cx="7127875" cy="464276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200" dirty="0">
                  <a:solidFill>
                    <a:srgbClr val="000000"/>
                  </a:solidFill>
                  <a:latin typeface="Times New Roman" panose="02020603050405020304" charset="0"/>
                  <a:ea typeface="楷体" panose="02010609060101010101" charset="-122"/>
                </a:rPr>
                <a:t>      </a:t>
              </a:r>
              <a:r>
                <a:rPr lang="zh-CN" altLang="en-US" sz="2200" dirty="0">
                  <a:solidFill>
                    <a:schemeClr val="bg1"/>
                  </a:solidFill>
                  <a:latin typeface="Times New Roman" panose="02020603050405020304" charset="0"/>
                  <a:ea typeface="楷体" panose="02010609060101010101" charset="-122"/>
                </a:rPr>
                <a:t> </a:t>
              </a:r>
              <a:r>
                <a:rPr lang="zh-CN" altLang="zh-CN" sz="2400" dirty="0">
                  <a:solidFill>
                    <a:schemeClr val="bg1"/>
                  </a:solidFill>
                  <a:latin typeface="Times New Roman" panose="02020603050405020304" charset="0"/>
                  <a:ea typeface="楷体" panose="02010609060101010101" charset="-122"/>
                </a:rPr>
                <a:t>图3-1所示的铰链四杆机构中，固定不动的杆4称为机架，与机架相连的杆1与杆3，称为连架杆；</a:t>
              </a:r>
              <a:r>
                <a:rPr lang="zh-CN" altLang="zh-CN" sz="2400" dirty="0">
                  <a:solidFill>
                    <a:srgbClr val="C00000"/>
                  </a:solidFill>
                  <a:latin typeface="Times New Roman" panose="02020603050405020304" charset="0"/>
                  <a:ea typeface="楷体" panose="02010609060101010101" charset="-122"/>
                </a:rPr>
                <a:t>其中能相对机架作整周回转的连架杆称为曲柄，仅能在某一角度范围内作往复摆动的连架杆称为摇杆；</a:t>
              </a:r>
              <a:r>
                <a:rPr lang="zh-CN" altLang="zh-CN" sz="2400" dirty="0">
                  <a:solidFill>
                    <a:schemeClr val="bg1"/>
                  </a:solidFill>
                  <a:latin typeface="Times New Roman" panose="02020603050405020304" charset="0"/>
                  <a:ea typeface="楷体" panose="02010609060101010101" charset="-122"/>
                </a:rPr>
                <a:t>连接两连架杆的杆2称为连杆，连杆2通常作平面复合运动。</a:t>
              </a:r>
              <a:endParaRPr lang="zh-CN" altLang="zh-CN" sz="2400" dirty="0">
                <a:solidFill>
                  <a:schemeClr val="bg1"/>
                </a:solidFill>
                <a:latin typeface="Times New Roman" panose="02020603050405020304" charset="0"/>
                <a:ea typeface="楷体" panose="02010609060101010101" charset="-122"/>
              </a:endParaRPr>
            </a:p>
          </p:txBody>
        </p:sp>
      </p:grpSp>
      <p:pic>
        <p:nvPicPr>
          <p:cNvPr id="2" name="图片 1" descr="动画"/>
          <p:cNvPicPr>
            <a:picLocks noChangeAspect="1"/>
          </p:cNvPicPr>
          <p:nvPr/>
        </p:nvPicPr>
        <p:blipFill>
          <a:blip r:embed="rId3"/>
          <a:stretch>
            <a:fillRect/>
          </a:stretch>
        </p:blipFill>
        <p:spPr>
          <a:xfrm>
            <a:off x="1146810" y="4648200"/>
            <a:ext cx="2705100" cy="220980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25601"/>
                                        </p:tgtEl>
                                        <p:attrNameLst>
                                          <p:attrName>style.visibility</p:attrName>
                                        </p:attrNameLst>
                                      </p:cBhvr>
                                      <p:to>
                                        <p:strVal val="visible"/>
                                      </p:to>
                                    </p:set>
                                    <p:animEffect transition="in" filter="wheel(3)">
                                      <p:cBhvr>
                                        <p:cTn id="22" dur="2000"/>
                                        <p:tgtEl>
                                          <p:spTgt spid="25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7" name="组合 4101"/>
          <p:cNvGrpSpPr/>
          <p:nvPr/>
        </p:nvGrpSpPr>
        <p:grpSpPr>
          <a:xfrm rot="0">
            <a:off x="186690" y="718820"/>
            <a:ext cx="1179195" cy="1183640"/>
            <a:chOff x="0" y="-8"/>
            <a:chExt cx="1684" cy="1683"/>
          </a:xfrm>
        </p:grpSpPr>
        <p:sp>
          <p:nvSpPr>
            <p:cNvPr id="15" name="椭圆 4102"/>
            <p:cNvSpPr/>
            <p:nvPr/>
          </p:nvSpPr>
          <p:spPr>
            <a:xfrm>
              <a:off x="0" y="-8"/>
              <a:ext cx="1684" cy="1683"/>
            </a:xfrm>
            <a:prstGeom prst="ellipse">
              <a:avLst/>
            </a:prstGeom>
            <a:gradFill rotWithShape="1">
              <a:gsLst>
                <a:gs pos="0">
                  <a:srgbClr val="FFFFFF"/>
                </a:gs>
                <a:gs pos="50000">
                  <a:schemeClr val="folHlink"/>
                </a:gs>
                <a:gs pos="100000">
                  <a:srgbClr val="FFFFFF"/>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79" name="椭圆 4103"/>
            <p:cNvSpPr/>
            <p:nvPr/>
          </p:nvSpPr>
          <p:spPr>
            <a:xfrm>
              <a:off x="111" y="109"/>
              <a:ext cx="1461" cy="1463"/>
            </a:xfrm>
            <a:prstGeom prst="ellipse">
              <a:avLst/>
            </a:prstGeom>
            <a:gradFill rotWithShape="1">
              <a:gsLst>
                <a:gs pos="0">
                  <a:srgbClr val="5F6061"/>
                </a:gs>
                <a:gs pos="50000">
                  <a:schemeClr val="folHlink"/>
                </a:gs>
                <a:gs pos="100000">
                  <a:srgbClr val="5F6061"/>
                </a:gs>
              </a:gsLst>
              <a:lin ang="189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0" name="椭圆 4104"/>
            <p:cNvSpPr/>
            <p:nvPr/>
          </p:nvSpPr>
          <p:spPr>
            <a:xfrm>
              <a:off x="118" y="117"/>
              <a:ext cx="1461" cy="1462"/>
            </a:xfrm>
            <a:prstGeom prst="ellipse">
              <a:avLst/>
            </a:prstGeom>
            <a:gradFill rotWithShape="1">
              <a:gsLst>
                <a:gs pos="0">
                  <a:srgbClr val="6F7172"/>
                </a:gs>
                <a:gs pos="100000">
                  <a:schemeClr val="folHlink">
                    <a:alpha val="0"/>
                  </a:schemeClr>
                </a:gs>
              </a:gsLst>
              <a:lin ang="27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1" name="椭圆 4105"/>
            <p:cNvSpPr/>
            <p:nvPr/>
          </p:nvSpPr>
          <p:spPr>
            <a:xfrm>
              <a:off x="183" y="183"/>
              <a:ext cx="1317" cy="1316"/>
            </a:xfrm>
            <a:prstGeom prst="ellipse">
              <a:avLst/>
            </a:prstGeom>
            <a:solidFill>
              <a:srgbClr val="000000"/>
            </a:soli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2" name="椭圆 4106"/>
            <p:cNvSpPr/>
            <p:nvPr/>
          </p:nvSpPr>
          <p:spPr>
            <a:xfrm>
              <a:off x="204" y="204"/>
              <a:ext cx="1276" cy="1277"/>
            </a:xfrm>
            <a:prstGeom prst="ellipse">
              <a:avLst/>
            </a:prstGeom>
            <a:gradFill rotWithShape="1">
              <a:gsLst>
                <a:gs pos="0">
                  <a:srgbClr val="636869"/>
                </a:gs>
                <a:gs pos="100000">
                  <a:srgbClr val="D6E1E2"/>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3" name="椭圆 4107"/>
            <p:cNvSpPr/>
            <p:nvPr/>
          </p:nvSpPr>
          <p:spPr>
            <a:xfrm>
              <a:off x="220" y="211"/>
              <a:ext cx="1246" cy="1246"/>
            </a:xfrm>
            <a:prstGeom prst="ellipse">
              <a:avLst/>
            </a:prstGeom>
            <a:gradFill rotWithShape="1">
              <a:gsLst>
                <a:gs pos="0">
                  <a:srgbClr val="D6E1E2">
                    <a:alpha val="0"/>
                  </a:srgbClr>
                </a:gs>
                <a:gs pos="100000">
                  <a:srgbClr val="F1F5F5"/>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4" name="椭圆 4108"/>
            <p:cNvSpPr/>
            <p:nvPr/>
          </p:nvSpPr>
          <p:spPr>
            <a:xfrm>
              <a:off x="234" y="223"/>
              <a:ext cx="1184" cy="1164"/>
            </a:xfrm>
            <a:prstGeom prst="ellipse">
              <a:avLst/>
            </a:prstGeom>
            <a:gradFill rotWithShape="1">
              <a:gsLst>
                <a:gs pos="0">
                  <a:srgbClr val="AAB2B3"/>
                </a:gs>
                <a:gs pos="100000">
                  <a:srgbClr val="D6E1E2">
                    <a:alpha val="48000"/>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sp>
          <p:nvSpPr>
            <p:cNvPr id="3085" name="椭圆 4109"/>
            <p:cNvSpPr/>
            <p:nvPr/>
          </p:nvSpPr>
          <p:spPr>
            <a:xfrm>
              <a:off x="303" y="256"/>
              <a:ext cx="1053" cy="945"/>
            </a:xfrm>
            <a:prstGeom prst="ellipse">
              <a:avLst/>
            </a:prstGeom>
            <a:gradFill rotWithShape="1">
              <a:gsLst>
                <a:gs pos="0">
                  <a:srgbClr val="FFFFFF"/>
                </a:gs>
                <a:gs pos="100000">
                  <a:srgbClr val="D6E1E2">
                    <a:alpha val="37999"/>
                  </a:srgbClr>
                </a:gs>
              </a:gsLst>
              <a:lin ang="5400000" scaled="1"/>
              <a:tileRect/>
            </a:gradFill>
            <a:ln w="9525">
              <a:noFill/>
            </a:ln>
          </p:spPr>
          <p:txBody>
            <a:bodyPr anchor="t"/>
            <a:p>
              <a:endParaRPr lang="zh-CN" altLang="en-US">
                <a:latin typeface="Arial" panose="020B0604020202020204" pitchFamily="34" charset="0"/>
                <a:ea typeface="黑体" panose="02010609060101010101" pitchFamily="49" charset="-122"/>
              </a:endParaRPr>
            </a:p>
          </p:txBody>
        </p:sp>
        <p:pic>
          <p:nvPicPr>
            <p:cNvPr id="3086" name="图片 4110" descr="mark"/>
            <p:cNvPicPr>
              <a:picLocks noChangeAspect="1"/>
            </p:cNvPicPr>
            <p:nvPr/>
          </p:nvPicPr>
          <p:blipFill>
            <a:blip r:embed="rId1"/>
            <a:stretch>
              <a:fillRect/>
            </a:stretch>
          </p:blipFill>
          <p:spPr>
            <a:xfrm>
              <a:off x="320" y="346"/>
              <a:ext cx="1011" cy="1003"/>
            </a:xfrm>
            <a:prstGeom prst="rect">
              <a:avLst/>
            </a:prstGeom>
            <a:noFill/>
            <a:ln w="9525">
              <a:noFill/>
            </a:ln>
          </p:spPr>
        </p:pic>
      </p:grpSp>
      <p:sp>
        <p:nvSpPr>
          <p:cNvPr id="3088" name="矩形 4112"/>
          <p:cNvSpPr/>
          <p:nvPr/>
        </p:nvSpPr>
        <p:spPr>
          <a:xfrm>
            <a:off x="1365885" y="913765"/>
            <a:ext cx="2011680" cy="645160"/>
          </a:xfrm>
          <a:prstGeom prst="rect">
            <a:avLst/>
          </a:prstGeom>
          <a:noFill/>
          <a:ln w="9525">
            <a:noFill/>
          </a:ln>
        </p:spPr>
        <p:txBody>
          <a:bodyPr wrap="none" anchor="t">
            <a:spAutoFit/>
          </a:bodyPr>
          <a:p>
            <a:pPr eaLnBrk="0" hangingPunct="0"/>
            <a:r>
              <a:rPr lang="zh-CN" altLang="en-US" sz="3600" dirty="0">
                <a:solidFill>
                  <a:srgbClr val="000000"/>
                </a:solidFill>
                <a:latin typeface="Arial" panose="020B0604020202020204" pitchFamily="34" charset="0"/>
                <a:ea typeface="黑体" panose="02010609060101010101" pitchFamily="49" charset="-122"/>
              </a:rPr>
              <a:t>相关知识</a:t>
            </a:r>
            <a:endParaRPr lang="zh-CN" altLang="en-US" sz="3600" dirty="0">
              <a:solidFill>
                <a:srgbClr val="000000"/>
              </a:solidFill>
              <a:latin typeface="Arial" panose="020B0604020202020204" pitchFamily="34" charset="0"/>
              <a:ea typeface="黑体" panose="02010609060101010101" pitchFamily="49" charset="-122"/>
            </a:endParaRPr>
          </a:p>
        </p:txBody>
      </p:sp>
      <p:pic>
        <p:nvPicPr>
          <p:cNvPr id="3" name="图片 2" descr="手指动图"/>
          <p:cNvPicPr>
            <a:picLocks noChangeAspect="1"/>
          </p:cNvPicPr>
          <p:nvPr/>
        </p:nvPicPr>
        <p:blipFill>
          <a:blip r:embed="rId2"/>
          <a:stretch>
            <a:fillRect/>
          </a:stretch>
        </p:blipFill>
        <p:spPr>
          <a:xfrm rot="5400000">
            <a:off x="719455" y="2383790"/>
            <a:ext cx="2564130" cy="2564130"/>
          </a:xfrm>
          <a:prstGeom prst="rect">
            <a:avLst/>
          </a:prstGeom>
        </p:spPr>
      </p:pic>
      <p:sp>
        <p:nvSpPr>
          <p:cNvPr id="14" name="文本框 13"/>
          <p:cNvSpPr txBox="1"/>
          <p:nvPr/>
        </p:nvSpPr>
        <p:spPr>
          <a:xfrm>
            <a:off x="278130" y="76200"/>
            <a:ext cx="6685280" cy="583565"/>
          </a:xfrm>
          <a:prstGeom prst="rect">
            <a:avLst/>
          </a:prstGeom>
          <a:noFill/>
        </p:spPr>
        <p:txBody>
          <a:bodyPr wrap="none" rtlCol="0" anchor="t">
            <a:spAutoFit/>
          </a:bodyPr>
          <a:p>
            <a:pPr algn="l"/>
            <a:r>
              <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一、铰链四杆机构的基本类型及应用</a:t>
            </a:r>
            <a:endParaRPr lang="zh-CN" altLang="en-US" sz="320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endParaRPr>
          </a:p>
        </p:txBody>
      </p:sp>
      <p:grpSp>
        <p:nvGrpSpPr>
          <p:cNvPr id="4" name="组合 3"/>
          <p:cNvGrpSpPr/>
          <p:nvPr/>
        </p:nvGrpSpPr>
        <p:grpSpPr>
          <a:xfrm>
            <a:off x="3571240" y="1699895"/>
            <a:ext cx="7568707" cy="4326251"/>
            <a:chOff x="-271" y="3109"/>
            <a:chExt cx="9739" cy="6855"/>
          </a:xfrm>
        </p:grpSpPr>
        <p:grpSp>
          <p:nvGrpSpPr>
            <p:cNvPr id="5" name="组合 4"/>
            <p:cNvGrpSpPr/>
            <p:nvPr/>
          </p:nvGrpSpPr>
          <p:grpSpPr>
            <a:xfrm>
              <a:off x="-271" y="3109"/>
              <a:ext cx="9739" cy="6855"/>
              <a:chOff x="61913" y="1916113"/>
              <a:chExt cx="4934324" cy="3961281"/>
            </a:xfrm>
          </p:grpSpPr>
          <p:pic>
            <p:nvPicPr>
              <p:cNvPr id="10" name="图片 15"/>
              <p:cNvPicPr>
                <a:picLocks noChangeAspect="1"/>
              </p:cNvPicPr>
              <p:nvPr/>
            </p:nvPicPr>
            <p:blipFill>
              <a:blip r:embed="rId3"/>
              <a:stretch>
                <a:fillRect/>
              </a:stretch>
            </p:blipFill>
            <p:spPr>
              <a:xfrm>
                <a:off x="61913" y="1916113"/>
                <a:ext cx="4934324" cy="3961281"/>
              </a:xfrm>
              <a:prstGeom prst="rect">
                <a:avLst/>
              </a:prstGeom>
              <a:noFill/>
              <a:ln w="9525">
                <a:noFill/>
              </a:ln>
            </p:spPr>
          </p:pic>
          <p:sp>
            <p:nvSpPr>
              <p:cNvPr id="11" name="矩形 2"/>
              <p:cNvSpPr/>
              <p:nvPr/>
            </p:nvSpPr>
            <p:spPr>
              <a:xfrm>
                <a:off x="1190625" y="2595563"/>
                <a:ext cx="3309938" cy="548289"/>
              </a:xfrm>
              <a:prstGeom prst="rect">
                <a:avLst/>
              </a:prstGeom>
              <a:noFill/>
              <a:ln w="9525">
                <a:noFill/>
              </a:ln>
            </p:spPr>
            <p:txBody>
              <a:bodyPr anchor="t" anchorCtr="0">
                <a:spAutoFit/>
              </a:bodyPr>
              <a:p>
                <a:pPr>
                  <a:lnSpc>
                    <a:spcPct val="150000"/>
                  </a:lnSpc>
                </a:pPr>
                <a:r>
                  <a:rPr lang="zh-CN" altLang="en-US" sz="2200" dirty="0">
                    <a:solidFill>
                      <a:srgbClr val="000000"/>
                    </a:solidFill>
                    <a:latin typeface="Times New Roman" panose="02020603050405020304" charset="0"/>
                    <a:ea typeface="楷体" panose="02010609060101010101" charset="-122"/>
                  </a:rPr>
                  <a:t>        </a:t>
                </a:r>
                <a:endParaRPr lang="zh-CN" altLang="en-US" dirty="0">
                  <a:latin typeface="Times New Roman" panose="02020603050405020304" charset="0"/>
                  <a:ea typeface="宋体" panose="02010600030101010101" pitchFamily="2" charset="-122"/>
                </a:endParaRPr>
              </a:p>
            </p:txBody>
          </p:sp>
        </p:grpSp>
        <p:sp>
          <p:nvSpPr>
            <p:cNvPr id="13" name="矩形 8"/>
            <p:cNvSpPr>
              <a:spLocks noChangeArrowheads="1"/>
            </p:cNvSpPr>
            <p:nvPr/>
          </p:nvSpPr>
          <p:spPr bwMode="auto">
            <a:xfrm>
              <a:off x="1957" y="4812"/>
              <a:ext cx="6989" cy="424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Times New Roman" panose="02020603050405020304" charset="0"/>
                  <a:ea typeface="楷体" panose="02010609060101010101" charset="-122"/>
                  <a:cs typeface="+mn-cs"/>
                </a:rPr>
                <a:t>       </a:t>
              </a:r>
              <a:r>
                <a:rPr kumimoji="0" lang="zh-CN" altLang="en-US" sz="2400" b="0" i="0" u="none" strike="noStrike" kern="1200" cap="none" spc="0" normalizeH="0" baseline="0" noProof="0" dirty="0">
                  <a:ln>
                    <a:noFill/>
                  </a:ln>
                  <a:solidFill>
                    <a:schemeClr val="bg1"/>
                  </a:solidFill>
                  <a:effectLst/>
                  <a:uLnTx/>
                  <a:uFillTx/>
                  <a:latin typeface="Times New Roman" panose="02020603050405020304" charset="0"/>
                  <a:ea typeface="楷体" panose="02010609060101010101" charset="-122"/>
                  <a:cs typeface="+mn-cs"/>
                </a:rPr>
                <a:t>  </a:t>
              </a:r>
              <a:r>
                <a:rPr kumimoji="0" sz="2800" b="0" i="0" u="none" strike="noStrike" kern="1200" cap="none" spc="0" normalizeH="0" baseline="0" noProof="0" dirty="0">
                  <a:ln>
                    <a:noFill/>
                  </a:ln>
                  <a:solidFill>
                    <a:schemeClr val="bg1"/>
                  </a:solidFill>
                  <a:uLnTx/>
                  <a:uFillTx/>
                  <a:latin typeface="Times New Roman" panose="02020603050405020304" charset="0"/>
                  <a:ea typeface="楷体" panose="02010609060101010101" charset="-122"/>
                  <a:cs typeface="+mn-cs"/>
                </a:rPr>
                <a:t>根据连架杆运动形式的不同，铰链四杆机构可分为</a:t>
              </a:r>
              <a:r>
                <a:rPr kumimoji="0" sz="2800" b="0" i="0" u="none" strike="noStrike" kern="1200" cap="none" spc="0" normalizeH="0" baseline="0" noProof="0" dirty="0">
                  <a:ln>
                    <a:noFill/>
                  </a:ln>
                  <a:solidFill>
                    <a:srgbClr val="C00000"/>
                  </a:solidFill>
                  <a:uLnTx/>
                  <a:uFillTx/>
                  <a:latin typeface="Times New Roman" panose="02020603050405020304" charset="0"/>
                  <a:ea typeface="楷体" panose="02010609060101010101" charset="-122"/>
                  <a:cs typeface="+mn-cs"/>
                </a:rPr>
                <a:t>曲柄摇杆机构、双曲柄机构、双摇杆机</a:t>
              </a:r>
              <a:endParaRPr kumimoji="0" sz="2800" b="0" i="0" u="none" strike="noStrike" kern="1200" cap="none" spc="0" normalizeH="0" baseline="0" noProof="0" dirty="0">
                <a:ln>
                  <a:noFill/>
                </a:ln>
                <a:solidFill>
                  <a:srgbClr val="C00000"/>
                </a:solidFill>
                <a:uLnTx/>
                <a:uFillTx/>
                <a:latin typeface="Times New Roman" panose="02020603050405020304" charset="0"/>
                <a:ea typeface="楷体" panose="02010609060101010101"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sz="2800" b="0" i="0" u="none" strike="noStrike" kern="1200" cap="none" spc="0" normalizeH="0" baseline="0" noProof="0" dirty="0">
                  <a:ln>
                    <a:noFill/>
                  </a:ln>
                  <a:solidFill>
                    <a:srgbClr val="C00000"/>
                  </a:solidFill>
                  <a:uLnTx/>
                  <a:uFillTx/>
                  <a:latin typeface="Times New Roman" panose="02020603050405020304" charset="0"/>
                  <a:ea typeface="楷体" panose="02010609060101010101" charset="-122"/>
                  <a:cs typeface="+mn-cs"/>
                </a:rPr>
                <a:t>构</a:t>
              </a:r>
              <a:r>
                <a:rPr kumimoji="0" sz="2800" b="0" i="0" u="none" strike="noStrike" kern="1200" cap="none" spc="0" normalizeH="0" baseline="0" noProof="0" dirty="0">
                  <a:ln>
                    <a:noFill/>
                  </a:ln>
                  <a:solidFill>
                    <a:schemeClr val="bg1"/>
                  </a:solidFill>
                  <a:uLnTx/>
                  <a:uFillTx/>
                  <a:latin typeface="Times New Roman" panose="02020603050405020304" charset="0"/>
                  <a:ea typeface="楷体" panose="02010609060101010101" charset="-122"/>
                  <a:cs typeface="+mn-cs"/>
                </a:rPr>
                <a:t>三种基本类型。</a:t>
              </a:r>
              <a:endParaRPr kumimoji="0" sz="2800" b="0" i="0" u="none" strike="noStrike" kern="1200" cap="none" spc="0" normalizeH="0" baseline="0" noProof="0" dirty="0">
                <a:ln>
                  <a:noFill/>
                </a:ln>
                <a:solidFill>
                  <a:schemeClr val="bg1"/>
                </a:solidFill>
                <a:uLnTx/>
                <a:uFillTx/>
                <a:latin typeface="Times New Roman" panose="02020603050405020304" charset="0"/>
                <a:ea typeface="楷体" panose="02010609060101010101" charset="-122"/>
                <a:cs typeface="+mn-cs"/>
              </a:endParaRPr>
            </a:p>
          </p:txBody>
        </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TAG_VERSION" val="1.0"/>
  <p:tag name="KSO_WM_BEAUTIFY_FLAG" val="#wm#"/>
  <p:tag name="KSO_WM_TEMPLATE_CATEGORY" val="custom"/>
  <p:tag name="KSO_WM_TEMPLATE_INDEX" val="609"/>
  <p:tag name="KSO_WM_UNIT_TYPE" val="a"/>
  <p:tag name="KSO_WM_UNIT_INDEX" val="1"/>
  <p:tag name="KSO_WM_UNIT_ID" val="custom609_1*a*1"/>
  <p:tag name="KSO_WM_UNIT_CLEAR" val="1"/>
  <p:tag name="KSO_WM_UNIT_LAYERLEVEL" val="1"/>
  <p:tag name="KSO_WM_UNIT_VALUE" val="22"/>
  <p:tag name="KSO_WM_UNIT_ISCONTENTSTITLE" val="0"/>
  <p:tag name="KSO_WM_UNIT_HIGHLIGHT" val="0"/>
  <p:tag name="KSO_WM_UNIT_COMPATIBLE" val="0"/>
  <p:tag name="KSO_WM_UNIT_PRESET_TEXT_INDEX" val="3"/>
  <p:tag name="KSO_WM_UNIT_PRESET_TEXT_LEN" val="17"/>
</p:tagLst>
</file>

<file path=ppt/tags/tag10.xml><?xml version="1.0" encoding="utf-8"?>
<p:tagLst xmlns:p="http://schemas.openxmlformats.org/presentationml/2006/main">
  <p:tag name="KSO_WM_BEAUTIFY_FLAG" val="#wm#"/>
  <p:tag name="KSO_WM_TEMPLATE_CATEGORY" val="custom"/>
  <p:tag name="KSO_WM_TEMPLATE_INDEX" val="609"/>
</p:tagLst>
</file>

<file path=ppt/tags/tag11.xml><?xml version="1.0" encoding="utf-8"?>
<p:tagLst xmlns:p="http://schemas.openxmlformats.org/presentationml/2006/main">
  <p:tag name="KSO_WM_BEAUTIFY_FLAG" val="#wm#"/>
  <p:tag name="KSO_WM_TEMPLATE_CATEGORY" val="custom"/>
  <p:tag name="KSO_WM_TEMPLATE_INDEX" val="609"/>
</p:tagLst>
</file>

<file path=ppt/tags/tag12.xml><?xml version="1.0" encoding="utf-8"?>
<p:tagLst xmlns:p="http://schemas.openxmlformats.org/presentationml/2006/main">
  <p:tag name="KSO_WM_BEAUTIFY_FLAG" val="#wm#"/>
  <p:tag name="KSO_WM_TEMPLATE_CATEGORY" val="custom"/>
  <p:tag name="KSO_WM_TEMPLATE_INDEX" val="609"/>
</p:tagLst>
</file>

<file path=ppt/tags/tag13.xml><?xml version="1.0" encoding="utf-8"?>
<p:tagLst xmlns:p="http://schemas.openxmlformats.org/presentationml/2006/main">
  <p:tag name="KSO_WM_BEAUTIFY_FLAG" val="#wm#"/>
  <p:tag name="KSO_WM_TEMPLATE_CATEGORY" val="custom"/>
  <p:tag name="KSO_WM_TEMPLATE_INDEX" val="609"/>
</p:tagLst>
</file>

<file path=ppt/tags/tag14.xml><?xml version="1.0" encoding="utf-8"?>
<p:tagLst xmlns:p="http://schemas.openxmlformats.org/presentationml/2006/main">
  <p:tag name="KSO_WM_BEAUTIFY_FLAG" val="#wm#"/>
  <p:tag name="KSO_WM_TEMPLATE_CATEGORY" val="custom"/>
  <p:tag name="KSO_WM_TEMPLATE_INDEX" val="609"/>
</p:tagLst>
</file>

<file path=ppt/tags/tag15.xml><?xml version="1.0" encoding="utf-8"?>
<p:tagLst xmlns:p="http://schemas.openxmlformats.org/presentationml/2006/main">
  <p:tag name="KSO_WM_BEAUTIFY_FLAG" val="#wm#"/>
  <p:tag name="KSO_WM_TEMPLATE_CATEGORY" val="custom"/>
  <p:tag name="KSO_WM_TEMPLATE_INDEX" val="609"/>
</p:tagLst>
</file>

<file path=ppt/tags/tag16.xml><?xml version="1.0" encoding="utf-8"?>
<p:tagLst xmlns:p="http://schemas.openxmlformats.org/presentationml/2006/main">
  <p:tag name="THINKCELLSHAPEDONOTDELETE" val="pKOZHO13yzUCaepRpRzBw5w"/>
</p:tagLst>
</file>

<file path=ppt/tags/tag17.xml><?xml version="1.0" encoding="utf-8"?>
<p:tagLst xmlns:p="http://schemas.openxmlformats.org/presentationml/2006/main">
  <p:tag name="KSO_WM_BEAUTIFY_FLAG" val="#wm#"/>
  <p:tag name="KSO_WM_TEMPLATE_CATEGORY" val="custom"/>
  <p:tag name="KSO_WM_TEMPLATE_INDEX" val="609"/>
</p:tagLst>
</file>

<file path=ppt/tags/tag18.xml><?xml version="1.0" encoding="utf-8"?>
<p:tagLst xmlns:p="http://schemas.openxmlformats.org/presentationml/2006/main">
  <p:tag name="KSO_WM_BEAUTIFY_FLAG" val="#wm#"/>
  <p:tag name="KSO_WM_TEMPLATE_CATEGORY" val="custom"/>
  <p:tag name="KSO_WM_TEMPLATE_INDEX" val="609"/>
</p:tagLst>
</file>

<file path=ppt/tags/tag19.xml><?xml version="1.0" encoding="utf-8"?>
<p:tagLst xmlns:p="http://schemas.openxmlformats.org/presentationml/2006/main">
  <p:tag name="KSO_WM_BEAUTIFY_FLAG" val="#wm#"/>
  <p:tag name="KSO_WM_TEMPLATE_CATEGORY" val="custom"/>
  <p:tag name="KSO_WM_TEMPLATE_INDEX" val="609"/>
</p:tagLst>
</file>

<file path=ppt/tags/tag2.xml><?xml version="1.0" encoding="utf-8"?>
<p:tagLst xmlns:p="http://schemas.openxmlformats.org/presentationml/2006/main">
  <p:tag name="KSO_WM_TAG_VERSION" val="1.0"/>
  <p:tag name="KSO_WM_BEAUTIFY_FLAG" val="#wm#"/>
  <p:tag name="KSO_WM_TEMPLATE_CATEGORY" val="custom"/>
  <p:tag name="KSO_WM_TEMPLATE_INDEX" val="609"/>
  <p:tag name="KSO_WM_UNIT_TYPE" val="a"/>
  <p:tag name="KSO_WM_UNIT_INDEX" val="1"/>
  <p:tag name="KSO_WM_UNIT_ID" val="custom609_1*a*1"/>
  <p:tag name="KSO_WM_UNIT_CLEAR" val="1"/>
  <p:tag name="KSO_WM_UNIT_LAYERLEVEL" val="1"/>
  <p:tag name="KSO_WM_UNIT_VALUE" val="22"/>
  <p:tag name="KSO_WM_UNIT_ISCONTENTSTITLE" val="0"/>
  <p:tag name="KSO_WM_UNIT_HIGHLIGHT" val="0"/>
  <p:tag name="KSO_WM_UNIT_COMPATIBLE" val="0"/>
  <p:tag name="KSO_WM_UNIT_PRESET_TEXT_INDEX" val="3"/>
  <p:tag name="KSO_WM_UNIT_PRESET_TEXT_LEN" val="17"/>
</p:tagLst>
</file>

<file path=ppt/tags/tag20.xml><?xml version="1.0" encoding="utf-8"?>
<p:tagLst xmlns:p="http://schemas.openxmlformats.org/presentationml/2006/main">
  <p:tag name="KSO_WM_BEAUTIFY_FLAG" val="#wm#"/>
  <p:tag name="KSO_WM_TEMPLATE_CATEGORY" val="custom"/>
  <p:tag name="KSO_WM_TEMPLATE_INDEX" val="609"/>
</p:tagLst>
</file>

<file path=ppt/tags/tag21.xml><?xml version="1.0" encoding="utf-8"?>
<p:tagLst xmlns:p="http://schemas.openxmlformats.org/presentationml/2006/main">
  <p:tag name="KSO_WM_BEAUTIFY_FLAG" val="#wm#"/>
  <p:tag name="KSO_WM_TEMPLATE_CATEGORY" val="custom"/>
  <p:tag name="KSO_WM_TEMPLATE_INDEX" val="609"/>
</p:tagLst>
</file>

<file path=ppt/tags/tag22.xml><?xml version="1.0" encoding="utf-8"?>
<p:tagLst xmlns:p="http://schemas.openxmlformats.org/presentationml/2006/main">
  <p:tag name="KSO_WM_UNIT_TABLE_BEAUTIFY" val="smartTable{458e975a-030c-429b-94c7-22002888efae}"/>
</p:tagLst>
</file>

<file path=ppt/tags/tag23.xml><?xml version="1.0" encoding="utf-8"?>
<p:tagLst xmlns:p="http://schemas.openxmlformats.org/presentationml/2006/main">
  <p:tag name="KSO_WM_BEAUTIFY_FLAG" val="#wm#"/>
  <p:tag name="KSO_WM_TEMPLATE_CATEGORY" val="custom"/>
  <p:tag name="KSO_WM_TEMPLATE_INDEX" val="609"/>
</p:tagLst>
</file>

<file path=ppt/tags/tag24.xml><?xml version="1.0" encoding="utf-8"?>
<p:tagLst xmlns:p="http://schemas.openxmlformats.org/presentationml/2006/main">
  <p:tag name="KSO_WM_BEAUTIFY_FLAG" val="#wm#"/>
  <p:tag name="KSO_WM_TEMPLATE_CATEGORY" val="custom"/>
  <p:tag name="KSO_WM_TEMPLATE_INDEX" val="609"/>
</p:tagLst>
</file>

<file path=ppt/tags/tag25.xml><?xml version="1.0" encoding="utf-8"?>
<p:tagLst xmlns:p="http://schemas.openxmlformats.org/presentationml/2006/main">
  <p:tag name="KSO_WM_BEAUTIFY_FLAG" val="#wm#"/>
  <p:tag name="KSO_WM_TEMPLATE_CATEGORY" val="custom"/>
  <p:tag name="KSO_WM_TEMPLATE_INDEX" val="609"/>
</p:tagLst>
</file>

<file path=ppt/tags/tag26.xml><?xml version="1.0" encoding="utf-8"?>
<p:tagLst xmlns:p="http://schemas.openxmlformats.org/presentationml/2006/main">
  <p:tag name="KSO_WM_BEAUTIFY_FLAG" val="#wm#"/>
  <p:tag name="KSO_WM_TEMPLATE_CATEGORY" val="custom"/>
  <p:tag name="KSO_WM_TEMPLATE_INDEX" val="609"/>
</p:tagLst>
</file>

<file path=ppt/tags/tag27.xml><?xml version="1.0" encoding="utf-8"?>
<p:tagLst xmlns:p="http://schemas.openxmlformats.org/presentationml/2006/main">
  <p:tag name="KSO_WM_BEAUTIFY_FLAG" val="#wm#"/>
  <p:tag name="KSO_WM_TEMPLATE_CATEGORY" val="custom"/>
  <p:tag name="KSO_WM_TEMPLATE_INDEX" val="609"/>
</p:tagLst>
</file>

<file path=ppt/tags/tag28.xml><?xml version="1.0" encoding="utf-8"?>
<p:tagLst xmlns:p="http://schemas.openxmlformats.org/presentationml/2006/main">
  <p:tag name="KSO_WM_BEAUTIFY_FLAG" val="#wm#"/>
  <p:tag name="KSO_WM_TEMPLATE_CATEGORY" val="custom"/>
  <p:tag name="KSO_WM_TEMPLATE_INDEX" val="609"/>
</p:tagLst>
</file>

<file path=ppt/tags/tag29.xml><?xml version="1.0" encoding="utf-8"?>
<p:tagLst xmlns:p="http://schemas.openxmlformats.org/presentationml/2006/main">
  <p:tag name="KSO_WM_BEAUTIFY_FLAG" val="#wm#"/>
  <p:tag name="KSO_WM_TEMPLATE_CATEGORY" val="custom"/>
  <p:tag name="KSO_WM_TEMPLATE_INDEX" val="609"/>
</p:tagLst>
</file>

<file path=ppt/tags/tag3.xml><?xml version="1.0" encoding="utf-8"?>
<p:tagLst xmlns:p="http://schemas.openxmlformats.org/presentationml/2006/main">
  <p:tag name="KSO_WM_TEMPLATE_THUMBS_INDEX" val="1、4、5、9、12、15、20、25、26、27、28、29"/>
  <p:tag name="KSO_WM_TEMPLATE_CATEGORY" val="custom"/>
  <p:tag name="KSO_WM_TEMPLATE_INDEX" val="609"/>
  <p:tag name="KSO_WM_TAG_VERSION" val="1.0"/>
  <p:tag name="KSO_WM_SLIDE_ID" val="custom609_1"/>
  <p:tag name="KSO_WM_SLIDE_INDEX" val="1"/>
  <p:tag name="KSO_WM_SLIDE_ITEM_CNT" val="2"/>
  <p:tag name="KSO_WM_SLIDE_LAYOUT" val="a_b"/>
  <p:tag name="KSO_WM_SLIDE_LAYOUT_CNT" val="1_1"/>
  <p:tag name="KSO_WM_SLIDE_TYPE" val="title"/>
  <p:tag name="KSO_WM_BEAUTIFY_FLAG" val="#wm#"/>
</p:tagLst>
</file>

<file path=ppt/tags/tag30.xml><?xml version="1.0" encoding="utf-8"?>
<p:tagLst xmlns:p="http://schemas.openxmlformats.org/presentationml/2006/main">
  <p:tag name="KSO_WM_BEAUTIFY_FLAG" val="#wm#"/>
  <p:tag name="KSO_WM_TEMPLATE_CATEGORY" val="custom"/>
  <p:tag name="KSO_WM_TEMPLATE_INDEX" val="609"/>
</p:tagLst>
</file>

<file path=ppt/tags/tag31.xml><?xml version="1.0" encoding="utf-8"?>
<p:tagLst xmlns:p="http://schemas.openxmlformats.org/presentationml/2006/main">
  <p:tag name="KSO_WM_BEAUTIFY_FLAG" val="#wm#"/>
  <p:tag name="KSO_WM_TEMPLATE_CATEGORY" val="custom"/>
  <p:tag name="KSO_WM_TEMPLATE_INDEX" val="609"/>
</p:tagLst>
</file>

<file path=ppt/tags/tag32.xml><?xml version="1.0" encoding="utf-8"?>
<p:tagLst xmlns:p="http://schemas.openxmlformats.org/presentationml/2006/main">
  <p:tag name="KSO_WM_BEAUTIFY_FLAG" val="#wm#"/>
  <p:tag name="KSO_WM_TEMPLATE_CATEGORY" val="custom"/>
  <p:tag name="KSO_WM_TEMPLATE_INDEX" val="609"/>
</p:tagLst>
</file>

<file path=ppt/tags/tag33.xml><?xml version="1.0" encoding="utf-8"?>
<p:tagLst xmlns:p="http://schemas.openxmlformats.org/presentationml/2006/main">
  <p:tag name="KSO_WM_BEAUTIFY_FLAG" val="#wm#"/>
  <p:tag name="KSO_WM_TEMPLATE_CATEGORY" val="custom"/>
  <p:tag name="KSO_WM_TEMPLATE_INDEX" val="609"/>
</p:tagLst>
</file>

<file path=ppt/tags/tag34.xml><?xml version="1.0" encoding="utf-8"?>
<p:tagLst xmlns:p="http://schemas.openxmlformats.org/presentationml/2006/main">
  <p:tag name="KSO_WM_BEAUTIFY_FLAG" val="#wm#"/>
  <p:tag name="KSO_WM_TEMPLATE_CATEGORY" val="custom"/>
  <p:tag name="KSO_WM_TEMPLATE_INDEX" val="609"/>
</p:tagLst>
</file>

<file path=ppt/tags/tag35.xml><?xml version="1.0" encoding="utf-8"?>
<p:tagLst xmlns:p="http://schemas.openxmlformats.org/presentationml/2006/main">
  <p:tag name="KSO_WM_BEAUTIFY_FLAG" val="#wm#"/>
  <p:tag name="KSO_WM_TEMPLATE_CATEGORY" val="custom"/>
  <p:tag name="KSO_WM_TEMPLATE_INDEX" val="609"/>
</p:tagLst>
</file>

<file path=ppt/tags/tag36.xml><?xml version="1.0" encoding="utf-8"?>
<p:tagLst xmlns:p="http://schemas.openxmlformats.org/presentationml/2006/main">
  <p:tag name="KSO_WM_BEAUTIFY_FLAG" val="#wm#"/>
  <p:tag name="KSO_WM_TEMPLATE_CATEGORY" val="custom"/>
  <p:tag name="KSO_WM_TEMPLATE_INDEX" val="609"/>
</p:tagLst>
</file>

<file path=ppt/tags/tag37.xml><?xml version="1.0" encoding="utf-8"?>
<p:tagLst xmlns:p="http://schemas.openxmlformats.org/presentationml/2006/main">
  <p:tag name="KSO_WM_TAG_VERSION" val="1.0"/>
  <p:tag name="KSO_WM_BEAUTIFY_FLAG" val="#wm#"/>
  <p:tag name="KSO_WM_TEMPLATE_CATEGORY" val="custom"/>
  <p:tag name="KSO_WM_TEMPLATE_INDEX" val="609"/>
  <p:tag name="KSO_WM_UNIT_TYPE" val="a"/>
  <p:tag name="KSO_WM_UNIT_INDEX" val="1"/>
  <p:tag name="KSO_WM_UNIT_ID" val="custom609_29*a*1"/>
  <p:tag name="KSO_WM_UNIT_CLEAR" val="1"/>
  <p:tag name="KSO_WM_UNIT_LAYERLEVEL" val="1"/>
  <p:tag name="KSO_WM_UNIT_VALUE" val="16"/>
  <p:tag name="KSO_WM_UNIT_ISCONTENTSTITLE" val="0"/>
  <p:tag name="KSO_WM_UNIT_HIGHLIGHT" val="0"/>
  <p:tag name="KSO_WM_UNIT_COMPATIBLE" val="0"/>
  <p:tag name="KSO_WM_UNIT_PRESET_TEXT" val="Thank You!"/>
</p:tagLst>
</file>

<file path=ppt/tags/tag38.xml><?xml version="1.0" encoding="utf-8"?>
<p:tagLst xmlns:p="http://schemas.openxmlformats.org/presentationml/2006/main">
  <p:tag name="KSO_WM_TEMPLATE_CATEGORY" val="custom"/>
  <p:tag name="KSO_WM_TEMPLATE_INDEX" val="609"/>
  <p:tag name="KSO_WM_TAG_VERSION" val="1.0"/>
  <p:tag name="KSO_WM_SLIDE_ID" val="custom609_29"/>
  <p:tag name="KSO_WM_SLIDE_INDEX" val="29"/>
  <p:tag name="KSO_WM_SLIDE_ITEM_CNT" val="1"/>
  <p:tag name="KSO_WM_SLIDE_LAYOUT" val="a"/>
  <p:tag name="KSO_WM_SLIDE_LAYOUT_CNT" val="1"/>
  <p:tag name="KSO_WM_SLIDE_TYPE" val="endPage"/>
  <p:tag name="KSO_WM_BEAUTIFY_FLAG" val="#wm#"/>
</p:tagLst>
</file>

<file path=ppt/tags/tag4.xml><?xml version="1.0" encoding="utf-8"?>
<p:tagLst xmlns:p="http://schemas.openxmlformats.org/presentationml/2006/main">
  <p:tag name="KSO_WM_BEAUTIFY_FLAG" val="#wm#"/>
  <p:tag name="KSO_WM_TEMPLATE_CATEGORY" val="custom"/>
  <p:tag name="KSO_WM_TEMPLATE_INDEX" val="609"/>
</p:tagLst>
</file>

<file path=ppt/tags/tag5.xml><?xml version="1.0" encoding="utf-8"?>
<p:tagLst xmlns:p="http://schemas.openxmlformats.org/presentationml/2006/main">
  <p:tag name="KSO_WM_BEAUTIFY_FLAG" val="#wm#"/>
  <p:tag name="KSO_WM_TEMPLATE_CATEGORY" val="custom"/>
  <p:tag name="KSO_WM_TEMPLATE_INDEX" val="609"/>
</p:tagLst>
</file>

<file path=ppt/tags/tag6.xml><?xml version="1.0" encoding="utf-8"?>
<p:tagLst xmlns:p="http://schemas.openxmlformats.org/presentationml/2006/main">
  <p:tag name="KSO_WM_BEAUTIFY_FLAG" val="#wm#"/>
  <p:tag name="KSO_WM_TEMPLATE_CATEGORY" val="custom"/>
  <p:tag name="KSO_WM_TEMPLATE_INDEX" val="609"/>
</p:tagLst>
</file>

<file path=ppt/tags/tag7.xml><?xml version="1.0" encoding="utf-8"?>
<p:tagLst xmlns:p="http://schemas.openxmlformats.org/presentationml/2006/main">
  <p:tag name="KSO_WM_BEAUTIFY_FLAG" val="#wm#"/>
  <p:tag name="KSO_WM_TEMPLATE_CATEGORY" val="custom"/>
  <p:tag name="KSO_WM_TEMPLATE_INDEX" val="609"/>
</p:tagLst>
</file>

<file path=ppt/tags/tag8.xml><?xml version="1.0" encoding="utf-8"?>
<p:tagLst xmlns:p="http://schemas.openxmlformats.org/presentationml/2006/main">
  <p:tag name="KSO_WM_BEAUTIFY_FLAG" val="#wm#"/>
  <p:tag name="KSO_WM_TEMPLATE_CATEGORY" val="custom"/>
  <p:tag name="KSO_WM_TEMPLATE_INDEX" val="609"/>
</p:tagLst>
</file>

<file path=ppt/tags/tag9.xml><?xml version="1.0" encoding="utf-8"?>
<p:tagLst xmlns:p="http://schemas.openxmlformats.org/presentationml/2006/main">
  <p:tag name="KSO_WM_UNIT_TABLE_BEAUTIFY" val="smartTable{458e975a-030c-429b-94c7-22002888efae}"/>
</p:tagLst>
</file>

<file path=ppt/theme/theme1.xml><?xml version="1.0" encoding="utf-8"?>
<a:theme xmlns:a="http://schemas.openxmlformats.org/drawingml/2006/main" name="1_Office 主题">
  <a:themeElements>
    <a:clrScheme name="160329.129">
      <a:dk1>
        <a:sysClr val="windowText" lastClr="000000"/>
      </a:dk1>
      <a:lt1>
        <a:sysClr val="window" lastClr="FFFFFF"/>
      </a:lt1>
      <a:dk2>
        <a:srgbClr val="696464"/>
      </a:dk2>
      <a:lt2>
        <a:srgbClr val="E9E5DC"/>
      </a:lt2>
      <a:accent1>
        <a:srgbClr val="E92100"/>
      </a:accent1>
      <a:accent2>
        <a:srgbClr val="F3C324"/>
      </a:accent2>
      <a:accent3>
        <a:srgbClr val="F66B16"/>
      </a:accent3>
      <a:accent4>
        <a:srgbClr val="956251"/>
      </a:accent4>
      <a:accent5>
        <a:srgbClr val="918485"/>
      </a:accent5>
      <a:accent6>
        <a:srgbClr val="855D5D"/>
      </a:accent6>
      <a:hlink>
        <a:srgbClr val="CC9900"/>
      </a:hlink>
      <a:folHlink>
        <a:srgbClr val="96A9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3221</Words>
  <Application>WPS 演示</Application>
  <PresentationFormat>宽屏</PresentationFormat>
  <Paragraphs>310</Paragraphs>
  <Slides>32</Slides>
  <Notes>0</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7</vt:i4>
      </vt:variant>
      <vt:variant>
        <vt:lpstr>幻灯片标题</vt:lpstr>
      </vt:variant>
      <vt:variant>
        <vt:i4>32</vt:i4>
      </vt:variant>
    </vt:vector>
  </HeadingPairs>
  <TitlesOfParts>
    <vt:vector size="56" baseType="lpstr">
      <vt:lpstr>Arial</vt:lpstr>
      <vt:lpstr>宋体</vt:lpstr>
      <vt:lpstr>Wingdings</vt:lpstr>
      <vt:lpstr>黑体</vt:lpstr>
      <vt:lpstr>时尚中黑简体</vt:lpstr>
      <vt:lpstr>微软雅黑</vt:lpstr>
      <vt:lpstr>隶书</vt:lpstr>
      <vt:lpstr>Impact</vt:lpstr>
      <vt:lpstr>楷体_GB2312</vt:lpstr>
      <vt:lpstr>新宋体</vt:lpstr>
      <vt:lpstr>Times New Roman</vt:lpstr>
      <vt:lpstr>楷体</vt:lpstr>
      <vt:lpstr>Arial Unicode MS</vt:lpstr>
      <vt:lpstr>Calibri</vt:lpstr>
      <vt:lpstr>Calibri</vt:lpstr>
      <vt:lpstr>华文楷体</vt:lpstr>
      <vt:lpstr>1_Office 主题</vt:lpstr>
      <vt:lpstr>Equation.DSMT4</vt:lpstr>
      <vt:lpstr>Equation.DSMT4</vt:lpstr>
      <vt:lpstr>Equation.DSMT4</vt:lpstr>
      <vt:lpstr>Equation.DSMT4</vt:lpstr>
      <vt:lpstr>Equation.DSMT4</vt:lpstr>
      <vt:lpstr>Equation.DSMT4</vt:lpstr>
      <vt:lpstr>Equation.DSMT4</vt:lpstr>
      <vt:lpstr>主题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xieqian</dc:creator>
  <cp:lastModifiedBy>86177</cp:lastModifiedBy>
  <cp:revision>65</cp:revision>
  <dcterms:created xsi:type="dcterms:W3CDTF">2016-11-09T03:29:00Z</dcterms:created>
  <dcterms:modified xsi:type="dcterms:W3CDTF">2022-07-29T07:25:57Z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2052-11.8.2.10229</vt:lpwstr>
  </property>
</Properties>
</file>