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80" r:id="rId3"/>
    <p:sldId id="281" r:id="rId4"/>
    <p:sldId id="310" r:id="rId5"/>
    <p:sldId id="305" r:id="rId6"/>
    <p:sldId id="295" r:id="rId7"/>
    <p:sldId id="315" r:id="rId8"/>
    <p:sldId id="294" r:id="rId9"/>
    <p:sldId id="316" r:id="rId10"/>
    <p:sldId id="302" r:id="rId11"/>
    <p:sldId id="301" r:id="rId12"/>
    <p:sldId id="298" r:id="rId13"/>
    <p:sldId id="299" r:id="rId14"/>
    <p:sldId id="312" r:id="rId15"/>
    <p:sldId id="317" r:id="rId16"/>
    <p:sldId id="297" r:id="rId17"/>
    <p:sldId id="318" r:id="rId18"/>
    <p:sldId id="309" r:id="rId19"/>
    <p:sldId id="308" r:id="rId20"/>
    <p:sldId id="319" r:id="rId21"/>
    <p:sldId id="307" r:id="rId22"/>
    <p:sldId id="306" r:id="rId23"/>
    <p:sldId id="304" r:id="rId24"/>
    <p:sldId id="313" r:id="rId25"/>
    <p:sldId id="320" r:id="rId26"/>
    <p:sldId id="321" r:id="rId27"/>
    <p:sldId id="322" r:id="rId28"/>
    <p:sldId id="323" r:id="rId29"/>
    <p:sldId id="324" r:id="rId30"/>
    <p:sldId id="311" r:id="rId31"/>
    <p:sldId id="296" r:id="rId32"/>
    <p:sldId id="314" r:id="rId33"/>
    <p:sldId id="293"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415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3" autoAdjust="0"/>
    <p:restoredTop sz="94658"/>
  </p:normalViewPr>
  <p:slideViewPr>
    <p:cSldViewPr>
      <p:cViewPr varScale="1">
        <p:scale>
          <a:sx n="82" d="100"/>
          <a:sy n="82" d="100"/>
        </p:scale>
        <p:origin x="67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516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62361" cy="379656"/>
          </a:xfrm>
          <a:prstGeom prst="rect">
            <a:avLst/>
          </a:prstGeom>
        </p:spPr>
        <p:txBody>
          <a:bodyPr wrap="none">
            <a:spAutoFit/>
          </a:bodyPr>
          <a:lstStyle/>
          <a:p>
            <a:pPr defTabSz="609585"/>
            <a:r>
              <a:rPr lang="zh-CN" altLang="en-US" sz="1867" dirty="0">
                <a:solidFill>
                  <a:srgbClr val="FFFFFF"/>
                </a:solidFill>
                <a:latin typeface="Segoe UI Light"/>
                <a:cs typeface="Segoe UI Light"/>
              </a:rPr>
              <a:t>标注</a:t>
            </a:r>
          </a:p>
        </p:txBody>
      </p:sp>
      <p:sp>
        <p:nvSpPr>
          <p:cNvPr id="7" name="矩形 6"/>
          <p:cNvSpPr/>
          <p:nvPr userDrawn="1"/>
        </p:nvSpPr>
        <p:spPr>
          <a:xfrm>
            <a:off x="2857674" y="841948"/>
            <a:ext cx="1402001" cy="3292440"/>
          </a:xfrm>
          <a:prstGeom prst="rect">
            <a:avLst/>
          </a:prstGeom>
        </p:spPr>
        <p:txBody>
          <a:bodyPr wrap="square">
            <a:spAutoFit/>
          </a:bodyPr>
          <a:lstStyle/>
          <a:p>
            <a:pPr defTabSz="609585">
              <a:lnSpc>
                <a:spcPct val="130000"/>
              </a:lnSpc>
            </a:pPr>
            <a:r>
              <a:rPr lang="zh-CN" altLang="en-US" sz="1333" dirty="0">
                <a:solidFill>
                  <a:srgbClr val="FFFFFF"/>
                </a:solidFill>
                <a:latin typeface="Segoe UI Light"/>
                <a:cs typeface="Segoe UI Light"/>
              </a:rPr>
              <a:t>字体使用 </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行距</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背景图片出处</a:t>
            </a: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声明</a:t>
            </a:r>
            <a:endParaRPr lang="en-US" altLang="zh-CN" sz="1333" dirty="0">
              <a:solidFill>
                <a:srgbClr val="FFFFFF"/>
              </a:solidFill>
              <a:latin typeface="Segoe UI Light"/>
              <a:cs typeface="Segoe UI Light"/>
            </a:endParaRPr>
          </a:p>
        </p:txBody>
      </p:sp>
      <p:sp>
        <p:nvSpPr>
          <p:cNvPr id="8" name="矩形 7"/>
          <p:cNvSpPr/>
          <p:nvPr userDrawn="1"/>
        </p:nvSpPr>
        <p:spPr>
          <a:xfrm>
            <a:off x="4395052" y="841948"/>
            <a:ext cx="3727457" cy="3825791"/>
          </a:xfrm>
          <a:prstGeom prst="rect">
            <a:avLst/>
          </a:prstGeom>
        </p:spPr>
        <p:txBody>
          <a:bodyPr wrap="square">
            <a:spAutoFit/>
          </a:bodyPr>
          <a:lstStyle/>
          <a:p>
            <a:pPr defTabSz="609585">
              <a:lnSpc>
                <a:spcPct val="130000"/>
              </a:lnSpc>
            </a:pPr>
            <a:r>
              <a:rPr lang="zh-CN" altLang="en-US" sz="1333" dirty="0">
                <a:solidFill>
                  <a:srgbClr val="FFFFFF"/>
                </a:solidFill>
                <a:latin typeface="Segoe UI Light"/>
                <a:cs typeface="Segoe UI Light"/>
              </a:rPr>
              <a:t>英文 </a:t>
            </a:r>
            <a:r>
              <a:rPr lang="en-US" altLang="zh-CN" sz="1333" dirty="0">
                <a:solidFill>
                  <a:srgbClr val="FFFFFF"/>
                </a:solidFill>
                <a:latin typeface="Segoe UI Light"/>
                <a:cs typeface="Segoe UI Light"/>
              </a:rPr>
              <a:t>Segoe UI Light (</a:t>
            </a:r>
            <a:r>
              <a:rPr lang="zh-CN" altLang="en-US" sz="1333" dirty="0">
                <a:solidFill>
                  <a:srgbClr val="FFFFFF"/>
                </a:solidFill>
                <a:latin typeface="Segoe UI Light"/>
                <a:cs typeface="Segoe UI Light"/>
              </a:rPr>
              <a:t>正文</a:t>
            </a:r>
            <a:r>
              <a:rPr lang="en-US" altLang="zh-CN" sz="1333" dirty="0">
                <a:solidFill>
                  <a:srgbClr val="FFFFFF"/>
                </a:solidFill>
                <a:latin typeface="Segoe UI Light"/>
                <a:cs typeface="Segoe UI Light"/>
              </a:rPr>
              <a:t>)</a:t>
            </a: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中文 微软雅黑</a:t>
            </a: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zh-CN" altLang="en-US" sz="1333" dirty="0">
                <a:solidFill>
                  <a:srgbClr val="FFFFFF"/>
                </a:solidFill>
                <a:latin typeface="Segoe UI Light"/>
                <a:cs typeface="Segoe UI Light"/>
              </a:rPr>
              <a:t>正文 </a:t>
            </a:r>
            <a:r>
              <a:rPr lang="en-US" altLang="zh-CN" sz="1333" dirty="0">
                <a:solidFill>
                  <a:srgbClr val="FFFFFF"/>
                </a:solidFill>
                <a:latin typeface="Segoe UI Light"/>
                <a:cs typeface="Segoe UI Light"/>
              </a:rPr>
              <a:t>1.3</a:t>
            </a: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endParaRPr lang="en-US" altLang="zh-CN" sz="1333" dirty="0">
              <a:solidFill>
                <a:srgbClr val="FFFFFF"/>
              </a:solidFill>
              <a:latin typeface="Segoe UI Light"/>
              <a:cs typeface="Segoe UI Light"/>
            </a:endParaRPr>
          </a:p>
          <a:p>
            <a:pPr defTabSz="609585">
              <a:lnSpc>
                <a:spcPct val="130000"/>
              </a:lnSpc>
            </a:pPr>
            <a:r>
              <a:rPr lang="en-US" altLang="zh-CN" sz="1333" dirty="0" err="1">
                <a:solidFill>
                  <a:srgbClr val="FFFFFF"/>
                </a:solidFill>
                <a:latin typeface="Segoe UI Light"/>
                <a:cs typeface="Segoe UI Light"/>
              </a:rPr>
              <a:t>cn.bing.com</a:t>
            </a: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endParaRPr lang="zh-CN" altLang="en-US" sz="1333" dirty="0">
              <a:solidFill>
                <a:srgbClr val="FFFFFF"/>
              </a:solidFill>
              <a:latin typeface="Segoe UI Light"/>
              <a:cs typeface="Segoe UI Light"/>
            </a:endParaRPr>
          </a:p>
          <a:p>
            <a:pPr defTabSz="609585">
              <a:lnSpc>
                <a:spcPct val="130000"/>
              </a:lnSpc>
            </a:pPr>
            <a:r>
              <a:rPr lang="zh-CN" altLang="en-US" sz="1333" dirty="0">
                <a:solidFill>
                  <a:prstClr val="white"/>
                </a:solidFill>
              </a:rPr>
              <a:t>互联网是一个开放共享的平台</a:t>
            </a:r>
          </a:p>
          <a:p>
            <a:pPr defTabSz="609585">
              <a:lnSpc>
                <a:spcPct val="130000"/>
              </a:lnSpc>
            </a:pPr>
            <a:r>
              <a:rPr lang="zh-CN" altLang="en-US" sz="1333" dirty="0">
                <a:solidFill>
                  <a:prstClr val="white"/>
                </a:solidFill>
              </a:rPr>
              <a:t>Office</a:t>
            </a:r>
            <a:r>
              <a:rPr lang="en-US" altLang="zh-CN" sz="1333" dirty="0">
                <a:solidFill>
                  <a:prstClr val="white"/>
                </a:solidFill>
              </a:rPr>
              <a:t>PLUS </a:t>
            </a:r>
            <a:r>
              <a:rPr lang="zh-CN" altLang="en-US" sz="1333" dirty="0">
                <a:solidFill>
                  <a:prstClr val="white"/>
                </a:solidFill>
              </a:rPr>
              <a:t>部分设计灵感与元素来源于网络</a:t>
            </a:r>
          </a:p>
          <a:p>
            <a:pPr defTabSz="609585">
              <a:lnSpc>
                <a:spcPct val="130000"/>
              </a:lnSpc>
            </a:pPr>
            <a:r>
              <a:rPr lang="zh-CN" altLang="en-US" sz="1333" dirty="0">
                <a:solidFill>
                  <a:prstClr val="white"/>
                </a:solidFill>
              </a:rPr>
              <a:t>如有建议请联系officeplus@microsoft.com</a:t>
            </a:r>
            <a:endParaRPr lang="en-US" altLang="zh-CN" sz="1333" dirty="0">
              <a:solidFill>
                <a:srgbClr val="FFFFFF"/>
              </a:solidFill>
              <a:latin typeface="Segoe UI Light"/>
              <a:cs typeface="Segoe UI Light"/>
            </a:endParaRPr>
          </a:p>
        </p:txBody>
      </p:sp>
      <p:sp>
        <p:nvSpPr>
          <p:cNvPr id="9" name="矩形 8"/>
          <p:cNvSpPr/>
          <p:nvPr userDrawn="1"/>
        </p:nvSpPr>
        <p:spPr>
          <a:xfrm>
            <a:off x="440603" y="182445"/>
            <a:ext cx="816249" cy="256545"/>
          </a:xfrm>
          <a:prstGeom prst="rect">
            <a:avLst/>
          </a:prstGeom>
        </p:spPr>
        <p:txBody>
          <a:bodyPr wrap="none">
            <a:spAutoFit/>
          </a:bodyPr>
          <a:lstStyle/>
          <a:p>
            <a:pPr defTabSz="609585"/>
            <a:r>
              <a:rPr kumimoji="1" lang="en-US" altLang="zh-CN" sz="1067" dirty="0" err="1">
                <a:solidFill>
                  <a:srgbClr val="FFFFFF"/>
                </a:solidFill>
                <a:latin typeface="Segoe UI Light"/>
                <a:cs typeface="Segoe UI Light"/>
              </a:rPr>
              <a:t>OfficePLUS</a:t>
            </a:r>
            <a:endParaRPr lang="zh-CN" altLang="en-US" sz="1067" dirty="0">
              <a:solidFill>
                <a:srgbClr val="FFFFFF"/>
              </a:solidFill>
              <a:latin typeface="Segoe UI Light"/>
              <a:cs typeface="Segoe UI Light"/>
            </a:endParaRPr>
          </a:p>
        </p:txBody>
      </p:sp>
    </p:spTree>
    <p:extLst>
      <p:ext uri="{BB962C8B-B14F-4D97-AF65-F5344CB8AC3E}">
        <p14:creationId xmlns:p14="http://schemas.microsoft.com/office/powerpoint/2010/main" val="101520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3" name="Picture 4" descr="C:\Documents and Settings\Administrator\桌面\高清配图\高清图片01\18.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2" t="7944" r="490" b="14132"/>
          <a:stretch/>
        </p:blipFill>
        <p:spPr bwMode="auto">
          <a:xfrm>
            <a:off x="-52570" y="-38099"/>
            <a:ext cx="12244570" cy="6915150"/>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4" name="矩形 3"/>
          <p:cNvSpPr/>
          <p:nvPr userDrawn="1"/>
        </p:nvSpPr>
        <p:spPr>
          <a:xfrm>
            <a:off x="-52570" y="-38099"/>
            <a:ext cx="12244570" cy="689609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11784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Picture 4" descr="C:\Documents and Settings\Administrator\桌面\高清配图\高清图片01\18.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2" t="7944" r="490" b="14132"/>
          <a:stretch/>
        </p:blipFill>
        <p:spPr bwMode="auto">
          <a:xfrm>
            <a:off x="-52570" y="-38099"/>
            <a:ext cx="12244570" cy="6915150"/>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8" name="矩形 7"/>
          <p:cNvSpPr/>
          <p:nvPr userDrawn="1"/>
        </p:nvSpPr>
        <p:spPr>
          <a:xfrm>
            <a:off x="-52570" y="-38099"/>
            <a:ext cx="12244570" cy="689609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userDrawn="1"/>
        </p:nvSpPr>
        <p:spPr>
          <a:xfrm>
            <a:off x="5116773" y="2487765"/>
            <a:ext cx="1733954" cy="1733954"/>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kumimoji="1" lang="zh-CN" altLang="en-US" dirty="0">
              <a:solidFill>
                <a:srgbClr val="103154"/>
              </a:solidFill>
            </a:endParaRPr>
          </a:p>
        </p:txBody>
      </p:sp>
      <p:cxnSp>
        <p:nvCxnSpPr>
          <p:cNvPr id="5" name="直接连接符 4"/>
          <p:cNvCxnSpPr/>
          <p:nvPr userDrawn="1"/>
        </p:nvCxnSpPr>
        <p:spPr>
          <a:xfrm flipV="1">
            <a:off x="3124200" y="3921723"/>
            <a:ext cx="1550451" cy="7836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直接连接符 5"/>
          <p:cNvCxnSpPr/>
          <p:nvPr userDrawn="1"/>
        </p:nvCxnSpPr>
        <p:spPr>
          <a:xfrm flipV="1">
            <a:off x="7311899" y="2154465"/>
            <a:ext cx="1550451" cy="78362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文本占位符 2"/>
          <p:cNvSpPr>
            <a:spLocks noGrp="1"/>
          </p:cNvSpPr>
          <p:nvPr>
            <p:ph type="body" sz="quarter" idx="11" hasCustomPrompt="1"/>
          </p:nvPr>
        </p:nvSpPr>
        <p:spPr>
          <a:xfrm>
            <a:off x="5137899" y="3113517"/>
            <a:ext cx="1691702" cy="48244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20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dirty="0"/>
              <a:t>Text here</a:t>
            </a:r>
            <a:endParaRPr lang="zh-CN" altLang="en-US" dirty="0"/>
          </a:p>
        </p:txBody>
      </p:sp>
    </p:spTree>
    <p:extLst>
      <p:ext uri="{BB962C8B-B14F-4D97-AF65-F5344CB8AC3E}">
        <p14:creationId xmlns:p14="http://schemas.microsoft.com/office/powerpoint/2010/main" val="2212128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FFFF"/>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23008"/>
          <a:stretch/>
        </p:blipFill>
        <p:spPr>
          <a:xfrm>
            <a:off x="1536168" y="-16320"/>
            <a:ext cx="10680512" cy="4885480"/>
          </a:xfrm>
          <a:prstGeom prst="rect">
            <a:avLst/>
          </a:prstGeom>
        </p:spPr>
      </p:pic>
      <p:cxnSp>
        <p:nvCxnSpPr>
          <p:cNvPr id="8" name="直接连接符 7"/>
          <p:cNvCxnSpPr/>
          <p:nvPr userDrawn="1"/>
        </p:nvCxnSpPr>
        <p:spPr>
          <a:xfrm>
            <a:off x="-457200" y="438150"/>
            <a:ext cx="20193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a:off x="704850" y="895350"/>
            <a:ext cx="390525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文本占位符 2"/>
          <p:cNvSpPr>
            <a:spLocks noGrp="1"/>
          </p:cNvSpPr>
          <p:nvPr>
            <p:ph type="body" sz="quarter" idx="10" hasCustomPrompt="1"/>
          </p:nvPr>
        </p:nvSpPr>
        <p:spPr>
          <a:xfrm>
            <a:off x="704850" y="1050413"/>
            <a:ext cx="5401047" cy="28798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dirty="0"/>
              <a:t>ADD YOUR TEXT HERE ADD YOUR TEXT HERE</a:t>
            </a:r>
            <a:r>
              <a:rPr lang="zh-CN" altLang="en-US" dirty="0"/>
              <a:t> </a:t>
            </a:r>
            <a:r>
              <a:rPr lang="en-US" altLang="zh-CN" dirty="0"/>
              <a:t>ADD YOUR TEXT HERE</a:t>
            </a:r>
            <a:endParaRPr lang="zh-CN" altLang="en-US" dirty="0"/>
          </a:p>
        </p:txBody>
      </p:sp>
      <p:sp>
        <p:nvSpPr>
          <p:cNvPr id="6" name="文本占位符 2"/>
          <p:cNvSpPr>
            <a:spLocks noGrp="1"/>
          </p:cNvSpPr>
          <p:nvPr>
            <p:ph type="body" sz="quarter" idx="11" hasCustomPrompt="1"/>
          </p:nvPr>
        </p:nvSpPr>
        <p:spPr>
          <a:xfrm>
            <a:off x="704851" y="450726"/>
            <a:ext cx="1862758" cy="43204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aseline="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dirty="0"/>
              <a:t>TEXT HERE</a:t>
            </a:r>
            <a:endParaRPr lang="zh-CN" altLang="en-US" dirty="0"/>
          </a:p>
        </p:txBody>
      </p:sp>
      <p:sp>
        <p:nvSpPr>
          <p:cNvPr id="10" name="矩形 9"/>
          <p:cNvSpPr/>
          <p:nvPr userDrawn="1"/>
        </p:nvSpPr>
        <p:spPr>
          <a:xfrm>
            <a:off x="0" y="4869160"/>
            <a:ext cx="12192000" cy="19888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8721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cxnSp>
        <p:nvCxnSpPr>
          <p:cNvPr id="7" name="直接连接符 6"/>
          <p:cNvCxnSpPr/>
          <p:nvPr userDrawn="1"/>
        </p:nvCxnSpPr>
        <p:spPr>
          <a:xfrm>
            <a:off x="-457200" y="438150"/>
            <a:ext cx="20193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a:off x="704850" y="895350"/>
            <a:ext cx="390525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文本占位符 2"/>
          <p:cNvSpPr>
            <a:spLocks noGrp="1"/>
          </p:cNvSpPr>
          <p:nvPr>
            <p:ph type="body" sz="quarter" idx="10" hasCustomPrompt="1"/>
          </p:nvPr>
        </p:nvSpPr>
        <p:spPr>
          <a:xfrm>
            <a:off x="704850" y="1050413"/>
            <a:ext cx="5401047" cy="28798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dirty="0"/>
              <a:t>ADD YOUR TEXT HERE ADD YOUR TEXT HERE</a:t>
            </a:r>
            <a:r>
              <a:rPr lang="zh-CN" altLang="en-US" dirty="0"/>
              <a:t> </a:t>
            </a:r>
            <a:r>
              <a:rPr lang="en-US" altLang="zh-CN" dirty="0"/>
              <a:t>ADD YOUR TEXT HERE</a:t>
            </a:r>
            <a:endParaRPr lang="zh-CN" altLang="en-US" dirty="0"/>
          </a:p>
        </p:txBody>
      </p:sp>
      <p:sp>
        <p:nvSpPr>
          <p:cNvPr id="9" name="文本占位符 2"/>
          <p:cNvSpPr>
            <a:spLocks noGrp="1"/>
          </p:cNvSpPr>
          <p:nvPr>
            <p:ph type="body" sz="quarter" idx="11" hasCustomPrompt="1"/>
          </p:nvPr>
        </p:nvSpPr>
        <p:spPr>
          <a:xfrm>
            <a:off x="704851" y="450726"/>
            <a:ext cx="1862758" cy="43204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aseline="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dirty="0"/>
              <a:t>TEXT HERE</a:t>
            </a:r>
            <a:endParaRPr lang="zh-CN" altLang="en-US" dirty="0"/>
          </a:p>
        </p:txBody>
      </p:sp>
    </p:spTree>
    <p:extLst>
      <p:ext uri="{BB962C8B-B14F-4D97-AF65-F5344CB8AC3E}">
        <p14:creationId xmlns:p14="http://schemas.microsoft.com/office/powerpoint/2010/main" val="650237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3" name="直角三角形 2"/>
          <p:cNvSpPr/>
          <p:nvPr userDrawn="1"/>
        </p:nvSpPr>
        <p:spPr>
          <a:xfrm flipH="1">
            <a:off x="4583832" y="0"/>
            <a:ext cx="7608168" cy="6858000"/>
          </a:xfrm>
          <a:prstGeom prst="rtTriangle">
            <a:avLst/>
          </a:prstGeom>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userDrawn="1"/>
        </p:nvSpPr>
        <p:spPr>
          <a:xfrm flipH="1">
            <a:off x="6798217" y="1772816"/>
            <a:ext cx="5393782" cy="5085183"/>
          </a:xfrm>
          <a:prstGeom prst="rtTriangle">
            <a:avLst/>
          </a:prstGeom>
          <a:solidFill>
            <a:schemeClr val="accent2"/>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userDrawn="1"/>
        </p:nvSpPr>
        <p:spPr>
          <a:xfrm flipH="1">
            <a:off x="8760296" y="3622637"/>
            <a:ext cx="3431704" cy="3235363"/>
          </a:xfrm>
          <a:prstGeom prst="rtTriangle">
            <a:avLst/>
          </a:prstGeom>
          <a:solidFill>
            <a:schemeClr val="accent3"/>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userDrawn="1"/>
        </p:nvCxnSpPr>
        <p:spPr>
          <a:xfrm>
            <a:off x="-457200" y="438150"/>
            <a:ext cx="20193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 name="直接连接符 6"/>
          <p:cNvCxnSpPr/>
          <p:nvPr userDrawn="1"/>
        </p:nvCxnSpPr>
        <p:spPr>
          <a:xfrm>
            <a:off x="704850" y="895350"/>
            <a:ext cx="390525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文本占位符 2"/>
          <p:cNvSpPr>
            <a:spLocks noGrp="1"/>
          </p:cNvSpPr>
          <p:nvPr>
            <p:ph type="body" sz="quarter" idx="10" hasCustomPrompt="1"/>
          </p:nvPr>
        </p:nvSpPr>
        <p:spPr>
          <a:xfrm>
            <a:off x="704850" y="1050413"/>
            <a:ext cx="5401047" cy="28798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dirty="0"/>
              <a:t>ADD YOUR TEXT HERE ADD YOUR TEXT HERE</a:t>
            </a:r>
            <a:r>
              <a:rPr lang="zh-CN" altLang="en-US" dirty="0"/>
              <a:t> </a:t>
            </a:r>
            <a:r>
              <a:rPr lang="en-US" altLang="zh-CN" dirty="0"/>
              <a:t>ADD YOUR TEXT HERE</a:t>
            </a:r>
            <a:endParaRPr lang="zh-CN" altLang="en-US" dirty="0"/>
          </a:p>
        </p:txBody>
      </p:sp>
      <p:sp>
        <p:nvSpPr>
          <p:cNvPr id="9" name="文本占位符 2"/>
          <p:cNvSpPr>
            <a:spLocks noGrp="1"/>
          </p:cNvSpPr>
          <p:nvPr>
            <p:ph type="body" sz="quarter" idx="11" hasCustomPrompt="1"/>
          </p:nvPr>
        </p:nvSpPr>
        <p:spPr>
          <a:xfrm>
            <a:off x="704851" y="450726"/>
            <a:ext cx="1862758" cy="43204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aseline="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dirty="0"/>
              <a:t>TEXT HERE</a:t>
            </a:r>
            <a:endParaRPr lang="zh-CN" altLang="en-US" dirty="0"/>
          </a:p>
        </p:txBody>
      </p:sp>
    </p:spTree>
    <p:extLst>
      <p:ext uri="{BB962C8B-B14F-4D97-AF65-F5344CB8AC3E}">
        <p14:creationId xmlns:p14="http://schemas.microsoft.com/office/powerpoint/2010/main" val="1527838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bg>
      <p:bgPr>
        <a:solidFill>
          <a:schemeClr val="tx1"/>
        </a:solidFill>
        <a:effectLst/>
      </p:bgPr>
    </p:bg>
    <p:spTree>
      <p:nvGrpSpPr>
        <p:cNvPr id="1" name=""/>
        <p:cNvGrpSpPr/>
        <p:nvPr/>
      </p:nvGrpSpPr>
      <p:grpSpPr>
        <a:xfrm>
          <a:off x="0" y="0"/>
          <a:ext cx="0" cy="0"/>
          <a:chOff x="0" y="0"/>
          <a:chExt cx="0" cy="0"/>
        </a:xfrm>
      </p:grpSpPr>
      <p:cxnSp>
        <p:nvCxnSpPr>
          <p:cNvPr id="5" name="直接连接符 4"/>
          <p:cNvCxnSpPr/>
          <p:nvPr userDrawn="1"/>
        </p:nvCxnSpPr>
        <p:spPr>
          <a:xfrm>
            <a:off x="-457200" y="438150"/>
            <a:ext cx="20193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 name="直接连接符 5"/>
          <p:cNvCxnSpPr/>
          <p:nvPr userDrawn="1"/>
        </p:nvCxnSpPr>
        <p:spPr>
          <a:xfrm>
            <a:off x="704850" y="895350"/>
            <a:ext cx="390525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文本占位符 2"/>
          <p:cNvSpPr>
            <a:spLocks noGrp="1"/>
          </p:cNvSpPr>
          <p:nvPr>
            <p:ph type="body" sz="quarter" idx="10" hasCustomPrompt="1"/>
          </p:nvPr>
        </p:nvSpPr>
        <p:spPr>
          <a:xfrm>
            <a:off x="704850" y="1050413"/>
            <a:ext cx="5401047" cy="28798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dirty="0"/>
              <a:t>ADD YOUR TEXT HERE ADD YOUR TEXT HERE</a:t>
            </a:r>
            <a:r>
              <a:rPr lang="zh-CN" altLang="en-US" dirty="0"/>
              <a:t> </a:t>
            </a:r>
            <a:r>
              <a:rPr lang="en-US" altLang="zh-CN" dirty="0"/>
              <a:t>ADD YOUR TEXT HERE</a:t>
            </a:r>
            <a:endParaRPr lang="zh-CN" altLang="en-US" dirty="0"/>
          </a:p>
        </p:txBody>
      </p:sp>
      <p:sp>
        <p:nvSpPr>
          <p:cNvPr id="8" name="文本占位符 2"/>
          <p:cNvSpPr>
            <a:spLocks noGrp="1"/>
          </p:cNvSpPr>
          <p:nvPr>
            <p:ph type="body" sz="quarter" idx="11" hasCustomPrompt="1"/>
          </p:nvPr>
        </p:nvSpPr>
        <p:spPr>
          <a:xfrm>
            <a:off x="704851" y="450726"/>
            <a:ext cx="1862758" cy="43204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dirty="0"/>
              <a:t>TEXT HERE</a:t>
            </a:r>
            <a:endParaRPr lang="zh-CN" altLang="en-US" dirty="0"/>
          </a:p>
        </p:txBody>
      </p:sp>
    </p:spTree>
    <p:extLst>
      <p:ext uri="{BB962C8B-B14F-4D97-AF65-F5344CB8AC3E}">
        <p14:creationId xmlns:p14="http://schemas.microsoft.com/office/powerpoint/2010/main" val="1890952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8" name="Picture 4" descr="C:\Documents and Settings\Administrator\桌面\高清配图\高清图片01\18.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2" t="7945" r="490" b="35813"/>
          <a:stretch/>
        </p:blipFill>
        <p:spPr bwMode="auto">
          <a:xfrm>
            <a:off x="-52570" y="-38099"/>
            <a:ext cx="12244570" cy="4991099"/>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9" name="矩形 8"/>
          <p:cNvSpPr/>
          <p:nvPr userDrawn="1"/>
        </p:nvSpPr>
        <p:spPr>
          <a:xfrm>
            <a:off x="-52570" y="-38099"/>
            <a:ext cx="12244570" cy="499109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userDrawn="1"/>
        </p:nvCxnSpPr>
        <p:spPr>
          <a:xfrm>
            <a:off x="-457200" y="438150"/>
            <a:ext cx="20193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 name="直接连接符 6"/>
          <p:cNvCxnSpPr/>
          <p:nvPr userDrawn="1"/>
        </p:nvCxnSpPr>
        <p:spPr>
          <a:xfrm>
            <a:off x="704850" y="895350"/>
            <a:ext cx="390525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文本占位符 2"/>
          <p:cNvSpPr>
            <a:spLocks noGrp="1"/>
          </p:cNvSpPr>
          <p:nvPr>
            <p:ph type="body" sz="quarter" idx="10" hasCustomPrompt="1"/>
          </p:nvPr>
        </p:nvSpPr>
        <p:spPr>
          <a:xfrm>
            <a:off x="704850" y="1050413"/>
            <a:ext cx="5401047" cy="28798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aseline="0">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dirty="0"/>
              <a:t>ADD YOUR TEXT HERE ADD YOUR TEXT HERE</a:t>
            </a:r>
            <a:r>
              <a:rPr lang="zh-CN" altLang="en-US" dirty="0"/>
              <a:t> </a:t>
            </a:r>
            <a:r>
              <a:rPr lang="en-US" altLang="zh-CN" dirty="0"/>
              <a:t>ADD YOUR TEXT HERE</a:t>
            </a:r>
            <a:endParaRPr lang="zh-CN" altLang="en-US" dirty="0"/>
          </a:p>
        </p:txBody>
      </p:sp>
      <p:sp>
        <p:nvSpPr>
          <p:cNvPr id="11" name="文本占位符 2"/>
          <p:cNvSpPr>
            <a:spLocks noGrp="1"/>
          </p:cNvSpPr>
          <p:nvPr>
            <p:ph type="body" sz="quarter" idx="11" hasCustomPrompt="1"/>
          </p:nvPr>
        </p:nvSpPr>
        <p:spPr>
          <a:xfrm>
            <a:off x="704851" y="450726"/>
            <a:ext cx="1862758" cy="43204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aseline="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dirty="0"/>
              <a:t>TEXT HERE</a:t>
            </a:r>
            <a:endParaRPr lang="zh-CN" altLang="en-US" dirty="0"/>
          </a:p>
        </p:txBody>
      </p:sp>
    </p:spTree>
    <p:extLst>
      <p:ext uri="{BB962C8B-B14F-4D97-AF65-F5344CB8AC3E}">
        <p14:creationId xmlns:p14="http://schemas.microsoft.com/office/powerpoint/2010/main" val="1943511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tumblr_ndyg3pYbKW1tubinno1_1280.jpg"/>
          <p:cNvPicPr>
            <a:picLocks noChangeAspect="1"/>
          </p:cNvPicPr>
          <p:nvPr userDrawn="1"/>
        </p:nvPicPr>
        <p:blipFill rotWithShape="1">
          <a:blip r:embed="rId2">
            <a:extLst>
              <a:ext uri="{28A0092B-C50C-407E-A947-70E740481C1C}">
                <a14:useLocalDpi xmlns:a14="http://schemas.microsoft.com/office/drawing/2010/main" val="0"/>
              </a:ext>
            </a:extLst>
          </a:blip>
          <a:srcRect t="3566" b="10851"/>
          <a:stretch/>
        </p:blipFill>
        <p:spPr>
          <a:xfrm>
            <a:off x="0" y="-27384"/>
            <a:ext cx="12192000" cy="6912768"/>
          </a:xfrm>
          <a:prstGeom prst="rect">
            <a:avLst/>
          </a:prstGeom>
        </p:spPr>
      </p:pic>
    </p:spTree>
    <p:extLst>
      <p:ext uri="{BB962C8B-B14F-4D97-AF65-F5344CB8AC3E}">
        <p14:creationId xmlns:p14="http://schemas.microsoft.com/office/powerpoint/2010/main" val="78794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726556"/>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8" r:id="rId3"/>
    <p:sldLayoutId id="2147483650" r:id="rId4"/>
    <p:sldLayoutId id="2147483659" r:id="rId5"/>
    <p:sldLayoutId id="2147483672" r:id="rId6"/>
    <p:sldLayoutId id="2147483671" r:id="rId7"/>
    <p:sldLayoutId id="2147483660" r:id="rId8"/>
    <p:sldLayoutId id="2147483661" r:id="rId9"/>
    <p:sldLayoutId id="214748366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C33AB061-7EB9-40FD-90FF-2B9CDD2A52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2" y="1"/>
            <a:ext cx="12250452" cy="6825432"/>
          </a:xfrm>
          <a:prstGeom prst="rect">
            <a:avLst/>
          </a:prstGeom>
          <a:blipFill dpi="0" rotWithShape="1">
            <a:blip r:embed="rId2"/>
            <a:srcRect/>
            <a:stretch>
              <a:fillRect/>
            </a:stretch>
          </a:blipFill>
        </p:spPr>
      </p:pic>
      <p:cxnSp>
        <p:nvCxnSpPr>
          <p:cNvPr id="23" name="直接连接符 22">
            <a:extLst>
              <a:ext uri="{FF2B5EF4-FFF2-40B4-BE49-F238E27FC236}">
                <a16:creationId xmlns:a16="http://schemas.microsoft.com/office/drawing/2014/main" id="{159AD139-E73C-4983-8E84-1FE94C4ED7B3}"/>
              </a:ext>
            </a:extLst>
          </p:cNvPr>
          <p:cNvCxnSpPr/>
          <p:nvPr/>
        </p:nvCxnSpPr>
        <p:spPr>
          <a:xfrm>
            <a:off x="-630700" y="4539218"/>
            <a:ext cx="9715500" cy="0"/>
          </a:xfrm>
          <a:prstGeom prst="line">
            <a:avLst/>
          </a:prstGeom>
          <a:ln w="28575">
            <a:solidFill>
              <a:srgbClr val="CF4157"/>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D84EF037-C652-4EDE-923C-85BD4DE52A46}"/>
              </a:ext>
            </a:extLst>
          </p:cNvPr>
          <p:cNvCxnSpPr/>
          <p:nvPr/>
        </p:nvCxnSpPr>
        <p:spPr>
          <a:xfrm>
            <a:off x="3236450" y="3421700"/>
            <a:ext cx="9086850" cy="0"/>
          </a:xfrm>
          <a:prstGeom prst="line">
            <a:avLst/>
          </a:prstGeom>
          <a:ln w="28575">
            <a:solidFill>
              <a:srgbClr val="CF4157"/>
            </a:solidFill>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9BE3069C-9C5E-497F-B037-1171B5998944}"/>
              </a:ext>
            </a:extLst>
          </p:cNvPr>
          <p:cNvSpPr/>
          <p:nvPr/>
        </p:nvSpPr>
        <p:spPr>
          <a:xfrm>
            <a:off x="119336" y="3359978"/>
            <a:ext cx="13196064" cy="1200329"/>
          </a:xfrm>
          <a:prstGeom prst="rect">
            <a:avLst/>
          </a:prstGeom>
          <a:ln>
            <a:solidFill>
              <a:srgbClr val="CF4157"/>
            </a:solidFill>
          </a:ln>
        </p:spPr>
        <p:txBody>
          <a:bodyPr wrap="square">
            <a:spAutoFit/>
          </a:bodyPr>
          <a:lstStyle/>
          <a:p>
            <a:r>
              <a:rPr kumimoji="1" lang="zh-CN" altLang="en-US" sz="7200" dirty="0">
                <a:solidFill>
                  <a:srgbClr val="CF4157"/>
                </a:solidFill>
              </a:rPr>
              <a:t>诺品牌展厅展示空间布局提案</a:t>
            </a:r>
          </a:p>
        </p:txBody>
      </p:sp>
      <p:cxnSp>
        <p:nvCxnSpPr>
          <p:cNvPr id="29" name="直接连接符 28">
            <a:extLst>
              <a:ext uri="{FF2B5EF4-FFF2-40B4-BE49-F238E27FC236}">
                <a16:creationId xmlns:a16="http://schemas.microsoft.com/office/drawing/2014/main" id="{9E94C5D5-DA21-427C-AA67-0E26FC467C8A}"/>
              </a:ext>
            </a:extLst>
          </p:cNvPr>
          <p:cNvCxnSpPr/>
          <p:nvPr/>
        </p:nvCxnSpPr>
        <p:spPr>
          <a:xfrm flipV="1">
            <a:off x="3236450" y="2638073"/>
            <a:ext cx="1550451" cy="783629"/>
          </a:xfrm>
          <a:prstGeom prst="line">
            <a:avLst/>
          </a:prstGeom>
          <a:ln w="28575">
            <a:solidFill>
              <a:srgbClr val="CF4157"/>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E2A03C06-BE47-45F7-B077-D3DBB189DB4D}"/>
              </a:ext>
            </a:extLst>
          </p:cNvPr>
          <p:cNvCxnSpPr/>
          <p:nvPr/>
        </p:nvCxnSpPr>
        <p:spPr>
          <a:xfrm flipV="1">
            <a:off x="7424149" y="870815"/>
            <a:ext cx="1550451" cy="783629"/>
          </a:xfrm>
          <a:prstGeom prst="line">
            <a:avLst/>
          </a:prstGeom>
          <a:ln w="28575">
            <a:solidFill>
              <a:srgbClr val="CF4157"/>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FF5BF472-D8E2-4588-B7E2-E5DADCE74E9A}"/>
              </a:ext>
            </a:extLst>
          </p:cNvPr>
          <p:cNvCxnSpPr/>
          <p:nvPr/>
        </p:nvCxnSpPr>
        <p:spPr>
          <a:xfrm flipV="1">
            <a:off x="7534349" y="4551682"/>
            <a:ext cx="1550451" cy="783629"/>
          </a:xfrm>
          <a:prstGeom prst="line">
            <a:avLst/>
          </a:prstGeom>
          <a:ln w="28575">
            <a:solidFill>
              <a:srgbClr val="CF4157"/>
            </a:solidFill>
          </a:ln>
        </p:spPr>
        <p:style>
          <a:lnRef idx="1">
            <a:schemeClr val="accent1"/>
          </a:lnRef>
          <a:fillRef idx="0">
            <a:schemeClr val="accent1"/>
          </a:fillRef>
          <a:effectRef idx="0">
            <a:schemeClr val="accent1"/>
          </a:effectRef>
          <a:fontRef idx="minor">
            <a:schemeClr val="tx1"/>
          </a:fontRef>
        </p:style>
      </p:cxnSp>
      <p:sp>
        <p:nvSpPr>
          <p:cNvPr id="32" name="椭圆 31">
            <a:extLst>
              <a:ext uri="{FF2B5EF4-FFF2-40B4-BE49-F238E27FC236}">
                <a16:creationId xmlns:a16="http://schemas.microsoft.com/office/drawing/2014/main" id="{EFBC3C5E-C96B-4F72-AD4D-854C43040112}"/>
              </a:ext>
            </a:extLst>
          </p:cNvPr>
          <p:cNvSpPr/>
          <p:nvPr/>
        </p:nvSpPr>
        <p:spPr>
          <a:xfrm>
            <a:off x="5199797" y="1295933"/>
            <a:ext cx="1733954" cy="1733954"/>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kumimoji="1" lang="zh-CN" altLang="en-US" dirty="0">
              <a:solidFill>
                <a:srgbClr val="103154"/>
              </a:solidFill>
            </a:endParaRPr>
          </a:p>
        </p:txBody>
      </p:sp>
      <p:sp>
        <p:nvSpPr>
          <p:cNvPr id="2" name="文本框 1">
            <a:extLst>
              <a:ext uri="{FF2B5EF4-FFF2-40B4-BE49-F238E27FC236}">
                <a16:creationId xmlns:a16="http://schemas.microsoft.com/office/drawing/2014/main" id="{B9F9F662-6EFD-45B4-8EAD-3CBAD254715D}"/>
              </a:ext>
            </a:extLst>
          </p:cNvPr>
          <p:cNvSpPr txBox="1"/>
          <p:nvPr/>
        </p:nvSpPr>
        <p:spPr>
          <a:xfrm>
            <a:off x="7968208" y="5517232"/>
            <a:ext cx="4104456" cy="923330"/>
          </a:xfrm>
          <a:prstGeom prst="rect">
            <a:avLst/>
          </a:prstGeom>
          <a:noFill/>
        </p:spPr>
        <p:txBody>
          <a:bodyPr wrap="square" rtlCol="0">
            <a:spAutoFit/>
          </a:bodyPr>
          <a:lstStyle/>
          <a:p>
            <a:r>
              <a:rPr lang="zh-CN" altLang="en-US" dirty="0">
                <a:solidFill>
                  <a:schemeClr val="bg1">
                    <a:lumMod val="75000"/>
                  </a:schemeClr>
                </a:solidFill>
              </a:rPr>
              <a:t>平面图：陈兆满 黄进勇</a:t>
            </a:r>
            <a:endParaRPr lang="en-US" altLang="zh-CN" dirty="0">
              <a:solidFill>
                <a:schemeClr val="bg1">
                  <a:lumMod val="75000"/>
                </a:schemeClr>
              </a:solidFill>
            </a:endParaRPr>
          </a:p>
          <a:p>
            <a:r>
              <a:rPr lang="zh-CN" altLang="en-US" dirty="0">
                <a:solidFill>
                  <a:schemeClr val="bg1">
                    <a:lumMod val="75000"/>
                  </a:schemeClr>
                </a:solidFill>
              </a:rPr>
              <a:t>文    案：苏俊宇 孔令华</a:t>
            </a:r>
            <a:endParaRPr lang="en-US" altLang="zh-CN" dirty="0">
              <a:solidFill>
                <a:schemeClr val="bg1">
                  <a:lumMod val="75000"/>
                </a:schemeClr>
              </a:solidFill>
            </a:endParaRPr>
          </a:p>
          <a:p>
            <a:r>
              <a:rPr lang="zh-CN" altLang="en-US" dirty="0">
                <a:solidFill>
                  <a:schemeClr val="bg1">
                    <a:lumMod val="75000"/>
                  </a:schemeClr>
                </a:solidFill>
              </a:rPr>
              <a:t>手    绘：李圣坚 潘能超</a:t>
            </a:r>
          </a:p>
        </p:txBody>
      </p:sp>
    </p:spTree>
    <p:extLst>
      <p:ext uri="{BB962C8B-B14F-4D97-AF65-F5344CB8AC3E}">
        <p14:creationId xmlns:p14="http://schemas.microsoft.com/office/powerpoint/2010/main" val="15679733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p:txBody>
          <a:bodyPr/>
          <a:lstStyle/>
          <a:p>
            <a:r>
              <a:rPr lang="zh-CN" altLang="en-US" dirty="0"/>
              <a:t>吧台</a:t>
            </a:r>
          </a:p>
        </p:txBody>
      </p:sp>
      <p:pic>
        <p:nvPicPr>
          <p:cNvPr id="5" name="图片 4">
            <a:extLst>
              <a:ext uri="{FF2B5EF4-FFF2-40B4-BE49-F238E27FC236}">
                <a16:creationId xmlns:a16="http://schemas.microsoft.com/office/drawing/2014/main" id="{604762F1-0710-424B-84BC-D512D680B0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085493" y="1161366"/>
            <a:ext cx="4208757" cy="5611676"/>
          </a:xfrm>
          <a:prstGeom prst="rect">
            <a:avLst/>
          </a:prstGeom>
        </p:spPr>
      </p:pic>
      <p:pic>
        <p:nvPicPr>
          <p:cNvPr id="7" name="图片 6">
            <a:extLst>
              <a:ext uri="{FF2B5EF4-FFF2-40B4-BE49-F238E27FC236}">
                <a16:creationId xmlns:a16="http://schemas.microsoft.com/office/drawing/2014/main" id="{CD9A2596-5CFD-4C51-86E9-6A10176575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63" y="2021895"/>
            <a:ext cx="5730937" cy="4049688"/>
          </a:xfrm>
          <a:prstGeom prst="rect">
            <a:avLst/>
          </a:prstGeom>
        </p:spPr>
      </p:pic>
    </p:spTree>
    <p:extLst>
      <p:ext uri="{BB962C8B-B14F-4D97-AF65-F5344CB8AC3E}">
        <p14:creationId xmlns:p14="http://schemas.microsoft.com/office/powerpoint/2010/main" val="24911193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p:txBody>
          <a:bodyPr/>
          <a:lstStyle/>
          <a:p>
            <a:r>
              <a:rPr lang="zh-CN" altLang="en-US" b="1" dirty="0">
                <a:solidFill>
                  <a:schemeClr val="bg2"/>
                </a:solidFill>
                <a:effectLst>
                  <a:outerShdw blurRad="38100" dist="38100" dir="2700000" algn="tl">
                    <a:srgbClr val="000000">
                      <a:alpha val="43137"/>
                    </a:srgbClr>
                  </a:outerShdw>
                </a:effectLst>
              </a:rPr>
              <a:t>天花灯饰</a:t>
            </a:r>
          </a:p>
        </p:txBody>
      </p:sp>
      <p:pic>
        <p:nvPicPr>
          <p:cNvPr id="10" name="图片 9">
            <a:extLst>
              <a:ext uri="{FF2B5EF4-FFF2-40B4-BE49-F238E27FC236}">
                <a16:creationId xmlns:a16="http://schemas.microsoft.com/office/drawing/2014/main" id="{98370206-252C-4122-BA61-B92C9DDC03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950" y="942518"/>
            <a:ext cx="7412099" cy="5915482"/>
          </a:xfrm>
          <a:prstGeom prst="rect">
            <a:avLst/>
          </a:prstGeom>
        </p:spPr>
      </p:pic>
    </p:spTree>
    <p:extLst>
      <p:ext uri="{BB962C8B-B14F-4D97-AF65-F5344CB8AC3E}">
        <p14:creationId xmlns:p14="http://schemas.microsoft.com/office/powerpoint/2010/main" val="40267039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704850" y="450726"/>
            <a:ext cx="2510829" cy="432048"/>
          </a:xfrm>
        </p:spPr>
        <p:txBody>
          <a:bodyPr/>
          <a:lstStyle/>
          <a:p>
            <a:r>
              <a:rPr lang="zh-CN" altLang="en-US" dirty="0"/>
              <a:t>陨石状射灯</a:t>
            </a:r>
          </a:p>
        </p:txBody>
      </p:sp>
      <p:pic>
        <p:nvPicPr>
          <p:cNvPr id="5" name="图片 4">
            <a:extLst>
              <a:ext uri="{FF2B5EF4-FFF2-40B4-BE49-F238E27FC236}">
                <a16:creationId xmlns:a16="http://schemas.microsoft.com/office/drawing/2014/main" id="{05C56072-463F-48D2-AE7F-33C871DE1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8168" y="1412776"/>
            <a:ext cx="3159151" cy="4736357"/>
          </a:xfrm>
          <a:prstGeom prst="rect">
            <a:avLst/>
          </a:prstGeom>
        </p:spPr>
      </p:pic>
      <p:sp>
        <p:nvSpPr>
          <p:cNvPr id="10" name="矩形 9">
            <a:extLst>
              <a:ext uri="{FF2B5EF4-FFF2-40B4-BE49-F238E27FC236}">
                <a16:creationId xmlns:a16="http://schemas.microsoft.com/office/drawing/2014/main" id="{6D1FAF9A-3EC0-464A-A0F2-278517EE72A7}"/>
              </a:ext>
            </a:extLst>
          </p:cNvPr>
          <p:cNvSpPr/>
          <p:nvPr/>
        </p:nvSpPr>
        <p:spPr>
          <a:xfrm>
            <a:off x="704850" y="1772816"/>
            <a:ext cx="5462711" cy="4248472"/>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3">
            <a:extLst>
              <a:ext uri="{FF2B5EF4-FFF2-40B4-BE49-F238E27FC236}">
                <a16:creationId xmlns:a16="http://schemas.microsoft.com/office/drawing/2014/main" id="{C8EDFEDE-1186-416E-BAEC-5907484116BB}"/>
              </a:ext>
            </a:extLst>
          </p:cNvPr>
          <p:cNvSpPr txBox="1"/>
          <p:nvPr/>
        </p:nvSpPr>
        <p:spPr>
          <a:xfrm>
            <a:off x="1271464" y="3068960"/>
            <a:ext cx="4443540" cy="1354217"/>
          </a:xfrm>
          <a:prstGeom prst="rect">
            <a:avLst/>
          </a:prstGeom>
          <a:noFill/>
        </p:spPr>
        <p:txBody>
          <a:bodyPr wrap="square" rtlCol="0">
            <a:spAutoFit/>
          </a:bodyPr>
          <a:lstStyle/>
          <a:p>
            <a:pPr>
              <a:lnSpc>
                <a:spcPct val="130000"/>
              </a:lnSpc>
            </a:pPr>
            <a:r>
              <a:rPr lang="zh-CN" altLang="en-US" sz="1600" dirty="0">
                <a:solidFill>
                  <a:schemeClr val="bg1">
                    <a:lumMod val="95000"/>
                  </a:schemeClr>
                </a:solidFill>
              </a:rPr>
              <a:t>       柜台前侧左右两角安装该类射灯做为补充光源，以提高珠宝的立体感。特别是珠宝展示柜，通过角部射灯的照射反射出首饰特有的棱角质感从而激发顾客的购买欲。</a:t>
            </a:r>
            <a:endParaRPr lang="zh-CN" altLang="en-US" sz="1600" dirty="0">
              <a:solidFill>
                <a:schemeClr val="bg1">
                  <a:lumMod val="95000"/>
                </a:schemeClr>
              </a:solidFill>
              <a:latin typeface="Levenim MT" pitchFamily="2" charset="-79"/>
              <a:cs typeface="Levenim MT" pitchFamily="2" charset="-79"/>
            </a:endParaRPr>
          </a:p>
        </p:txBody>
      </p:sp>
    </p:spTree>
    <p:extLst>
      <p:ext uri="{BB962C8B-B14F-4D97-AF65-F5344CB8AC3E}">
        <p14:creationId xmlns:p14="http://schemas.microsoft.com/office/powerpoint/2010/main" val="8895602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p:txBody>
          <a:bodyPr/>
          <a:lstStyle/>
          <a:p>
            <a:r>
              <a:rPr lang="zh-CN" altLang="en-US" dirty="0"/>
              <a:t>休息区</a:t>
            </a:r>
          </a:p>
        </p:txBody>
      </p:sp>
      <p:pic>
        <p:nvPicPr>
          <p:cNvPr id="5" name="图片 4">
            <a:extLst>
              <a:ext uri="{FF2B5EF4-FFF2-40B4-BE49-F238E27FC236}">
                <a16:creationId xmlns:a16="http://schemas.microsoft.com/office/drawing/2014/main" id="{62A11FB1-FAF3-45AF-B385-0A4BAF069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8128" y="126723"/>
            <a:ext cx="4403036" cy="6604554"/>
          </a:xfrm>
          <a:prstGeom prst="rect">
            <a:avLst/>
          </a:prstGeom>
        </p:spPr>
      </p:pic>
      <p:pic>
        <p:nvPicPr>
          <p:cNvPr id="7" name="图片 6">
            <a:extLst>
              <a:ext uri="{FF2B5EF4-FFF2-40B4-BE49-F238E27FC236}">
                <a16:creationId xmlns:a16="http://schemas.microsoft.com/office/drawing/2014/main" id="{F85E5476-5ED9-4056-B236-F8F3C90552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301" y="1581888"/>
            <a:ext cx="5400600" cy="3816260"/>
          </a:xfrm>
          <a:prstGeom prst="rect">
            <a:avLst/>
          </a:prstGeom>
        </p:spPr>
      </p:pic>
      <p:sp>
        <p:nvSpPr>
          <p:cNvPr id="9" name="文本框 8">
            <a:extLst>
              <a:ext uri="{FF2B5EF4-FFF2-40B4-BE49-F238E27FC236}">
                <a16:creationId xmlns:a16="http://schemas.microsoft.com/office/drawing/2014/main" id="{A00F5F8E-A538-4C95-9EB3-3117F54AC89C}"/>
              </a:ext>
            </a:extLst>
          </p:cNvPr>
          <p:cNvSpPr txBox="1"/>
          <p:nvPr/>
        </p:nvSpPr>
        <p:spPr>
          <a:xfrm>
            <a:off x="138911" y="1052736"/>
            <a:ext cx="4084881" cy="369332"/>
          </a:xfrm>
          <a:prstGeom prst="rect">
            <a:avLst/>
          </a:prstGeom>
          <a:noFill/>
        </p:spPr>
        <p:txBody>
          <a:bodyPr wrap="square" rtlCol="0">
            <a:spAutoFit/>
          </a:bodyPr>
          <a:lstStyle/>
          <a:p>
            <a:r>
              <a:rPr lang="en-US" altLang="zh-CN" dirty="0"/>
              <a:t>   </a:t>
            </a:r>
            <a:endParaRPr lang="zh-CN" altLang="en-US" dirty="0"/>
          </a:p>
        </p:txBody>
      </p:sp>
    </p:spTree>
    <p:extLst>
      <p:ext uri="{BB962C8B-B14F-4D97-AF65-F5344CB8AC3E}">
        <p14:creationId xmlns:p14="http://schemas.microsoft.com/office/powerpoint/2010/main" val="13807315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704850" y="450726"/>
            <a:ext cx="3878982" cy="432048"/>
          </a:xfrm>
        </p:spPr>
        <p:txBody>
          <a:bodyPr/>
          <a:lstStyle/>
          <a:p>
            <a:r>
              <a:rPr lang="zh-CN" altLang="en-US" dirty="0"/>
              <a:t>休息区内饰风格偏向</a:t>
            </a:r>
          </a:p>
        </p:txBody>
      </p:sp>
      <p:sp>
        <p:nvSpPr>
          <p:cNvPr id="9" name="文本框 8">
            <a:extLst>
              <a:ext uri="{FF2B5EF4-FFF2-40B4-BE49-F238E27FC236}">
                <a16:creationId xmlns:a16="http://schemas.microsoft.com/office/drawing/2014/main" id="{A00F5F8E-A538-4C95-9EB3-3117F54AC89C}"/>
              </a:ext>
            </a:extLst>
          </p:cNvPr>
          <p:cNvSpPr txBox="1"/>
          <p:nvPr/>
        </p:nvSpPr>
        <p:spPr>
          <a:xfrm>
            <a:off x="138911" y="1052736"/>
            <a:ext cx="4084881" cy="369332"/>
          </a:xfrm>
          <a:prstGeom prst="rect">
            <a:avLst/>
          </a:prstGeom>
          <a:noFill/>
        </p:spPr>
        <p:txBody>
          <a:bodyPr wrap="square" rtlCol="0">
            <a:spAutoFit/>
          </a:bodyPr>
          <a:lstStyle/>
          <a:p>
            <a:r>
              <a:rPr lang="en-US" altLang="zh-CN" dirty="0"/>
              <a:t>   </a:t>
            </a:r>
            <a:endParaRPr lang="zh-CN" altLang="en-US" dirty="0"/>
          </a:p>
        </p:txBody>
      </p:sp>
      <p:pic>
        <p:nvPicPr>
          <p:cNvPr id="2" name="图片 1">
            <a:extLst>
              <a:ext uri="{FF2B5EF4-FFF2-40B4-BE49-F238E27FC236}">
                <a16:creationId xmlns:a16="http://schemas.microsoft.com/office/drawing/2014/main" id="{32B53945-1F9A-4A31-8154-A5D81D3678C0}"/>
              </a:ext>
            </a:extLst>
          </p:cNvPr>
          <p:cNvPicPr>
            <a:picLocks noChangeAspect="1"/>
          </p:cNvPicPr>
          <p:nvPr/>
        </p:nvPicPr>
        <p:blipFill>
          <a:blip r:embed="rId2"/>
          <a:stretch>
            <a:fillRect/>
          </a:stretch>
        </p:blipFill>
        <p:spPr>
          <a:xfrm>
            <a:off x="2317180" y="1196752"/>
            <a:ext cx="7557639" cy="5096008"/>
          </a:xfrm>
          <a:prstGeom prst="rect">
            <a:avLst/>
          </a:prstGeom>
        </p:spPr>
      </p:pic>
    </p:spTree>
    <p:extLst>
      <p:ext uri="{BB962C8B-B14F-4D97-AF65-F5344CB8AC3E}">
        <p14:creationId xmlns:p14="http://schemas.microsoft.com/office/powerpoint/2010/main" val="18582289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704850" y="450726"/>
            <a:ext cx="3878982" cy="432048"/>
          </a:xfrm>
        </p:spPr>
        <p:txBody>
          <a:bodyPr/>
          <a:lstStyle/>
          <a:p>
            <a:r>
              <a:rPr lang="zh-CN" altLang="en-US" dirty="0"/>
              <a:t>休息区立面图</a:t>
            </a:r>
          </a:p>
        </p:txBody>
      </p:sp>
      <p:sp>
        <p:nvSpPr>
          <p:cNvPr id="9" name="文本框 8">
            <a:extLst>
              <a:ext uri="{FF2B5EF4-FFF2-40B4-BE49-F238E27FC236}">
                <a16:creationId xmlns:a16="http://schemas.microsoft.com/office/drawing/2014/main" id="{A00F5F8E-A538-4C95-9EB3-3117F54AC89C}"/>
              </a:ext>
            </a:extLst>
          </p:cNvPr>
          <p:cNvSpPr txBox="1"/>
          <p:nvPr/>
        </p:nvSpPr>
        <p:spPr>
          <a:xfrm>
            <a:off x="138911" y="1052736"/>
            <a:ext cx="4084881" cy="369332"/>
          </a:xfrm>
          <a:prstGeom prst="rect">
            <a:avLst/>
          </a:prstGeom>
          <a:noFill/>
        </p:spPr>
        <p:txBody>
          <a:bodyPr wrap="square" rtlCol="0">
            <a:spAutoFit/>
          </a:bodyPr>
          <a:lstStyle/>
          <a:p>
            <a:r>
              <a:rPr lang="en-US" altLang="zh-CN" dirty="0"/>
              <a:t>   </a:t>
            </a:r>
            <a:endParaRPr lang="zh-CN" altLang="en-US" dirty="0"/>
          </a:p>
        </p:txBody>
      </p:sp>
      <p:pic>
        <p:nvPicPr>
          <p:cNvPr id="5" name="图片 4">
            <a:extLst>
              <a:ext uri="{FF2B5EF4-FFF2-40B4-BE49-F238E27FC236}">
                <a16:creationId xmlns:a16="http://schemas.microsoft.com/office/drawing/2014/main" id="{11069C19-E733-48FD-AFA3-97415D6590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911" y="1291791"/>
            <a:ext cx="5699224" cy="4274418"/>
          </a:xfrm>
          <a:prstGeom prst="rect">
            <a:avLst/>
          </a:prstGeom>
        </p:spPr>
      </p:pic>
      <p:pic>
        <p:nvPicPr>
          <p:cNvPr id="7" name="图片 6">
            <a:extLst>
              <a:ext uri="{FF2B5EF4-FFF2-40B4-BE49-F238E27FC236}">
                <a16:creationId xmlns:a16="http://schemas.microsoft.com/office/drawing/2014/main" id="{09336204-2FF0-41A7-A356-4D1C063010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7323" y="1289966"/>
            <a:ext cx="5807056" cy="4355292"/>
          </a:xfrm>
          <a:prstGeom prst="rect">
            <a:avLst/>
          </a:prstGeom>
        </p:spPr>
      </p:pic>
    </p:spTree>
    <p:extLst>
      <p:ext uri="{BB962C8B-B14F-4D97-AF65-F5344CB8AC3E}">
        <p14:creationId xmlns:p14="http://schemas.microsoft.com/office/powerpoint/2010/main" val="39356734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p:txBody>
          <a:bodyPr/>
          <a:lstStyle/>
          <a:p>
            <a:r>
              <a:rPr lang="zh-CN" altLang="en-US" dirty="0"/>
              <a:t>小型展台</a:t>
            </a:r>
          </a:p>
        </p:txBody>
      </p:sp>
      <p:pic>
        <p:nvPicPr>
          <p:cNvPr id="7" name="图片 6">
            <a:extLst>
              <a:ext uri="{FF2B5EF4-FFF2-40B4-BE49-F238E27FC236}">
                <a16:creationId xmlns:a16="http://schemas.microsoft.com/office/drawing/2014/main" id="{8C112E27-D72F-4A0C-8B11-A31EA5B672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44" y="1690484"/>
            <a:ext cx="5119522" cy="3617640"/>
          </a:xfrm>
          <a:prstGeom prst="rect">
            <a:avLst/>
          </a:prstGeom>
        </p:spPr>
      </p:pic>
      <p:pic>
        <p:nvPicPr>
          <p:cNvPr id="2" name="图片 1">
            <a:extLst>
              <a:ext uri="{FF2B5EF4-FFF2-40B4-BE49-F238E27FC236}">
                <a16:creationId xmlns:a16="http://schemas.microsoft.com/office/drawing/2014/main" id="{18906FBB-ECB2-4B43-9098-7B613C954AF0}"/>
              </a:ext>
            </a:extLst>
          </p:cNvPr>
          <p:cNvPicPr>
            <a:picLocks noChangeAspect="1"/>
          </p:cNvPicPr>
          <p:nvPr/>
        </p:nvPicPr>
        <p:blipFill>
          <a:blip r:embed="rId3"/>
          <a:stretch>
            <a:fillRect/>
          </a:stretch>
        </p:blipFill>
        <p:spPr>
          <a:xfrm>
            <a:off x="5441438" y="1458014"/>
            <a:ext cx="6737446" cy="3941972"/>
          </a:xfrm>
          <a:prstGeom prst="rect">
            <a:avLst/>
          </a:prstGeom>
        </p:spPr>
      </p:pic>
    </p:spTree>
    <p:extLst>
      <p:ext uri="{BB962C8B-B14F-4D97-AF65-F5344CB8AC3E}">
        <p14:creationId xmlns:p14="http://schemas.microsoft.com/office/powerpoint/2010/main" val="12725725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704850" y="450726"/>
            <a:ext cx="2870869" cy="432048"/>
          </a:xfrm>
        </p:spPr>
        <p:txBody>
          <a:bodyPr/>
          <a:lstStyle/>
          <a:p>
            <a:r>
              <a:rPr lang="zh-CN" altLang="en-US" dirty="0"/>
              <a:t>小型展台意向图</a:t>
            </a:r>
          </a:p>
        </p:txBody>
      </p:sp>
      <p:pic>
        <p:nvPicPr>
          <p:cNvPr id="5" name="图片 4">
            <a:extLst>
              <a:ext uri="{FF2B5EF4-FFF2-40B4-BE49-F238E27FC236}">
                <a16:creationId xmlns:a16="http://schemas.microsoft.com/office/drawing/2014/main" id="{6789790F-496F-4497-AB2E-22C51E057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2024" y="1700808"/>
            <a:ext cx="5627921" cy="4243227"/>
          </a:xfrm>
          <a:prstGeom prst="rect">
            <a:avLst/>
          </a:prstGeom>
        </p:spPr>
      </p:pic>
      <p:pic>
        <p:nvPicPr>
          <p:cNvPr id="7" name="图片 6">
            <a:extLst>
              <a:ext uri="{FF2B5EF4-FFF2-40B4-BE49-F238E27FC236}">
                <a16:creationId xmlns:a16="http://schemas.microsoft.com/office/drawing/2014/main" id="{8C112E27-D72F-4A0C-8B11-A31EA5B672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667" y="2132856"/>
            <a:ext cx="5119522" cy="3617640"/>
          </a:xfrm>
          <a:prstGeom prst="rect">
            <a:avLst/>
          </a:prstGeom>
        </p:spPr>
      </p:pic>
    </p:spTree>
    <p:extLst>
      <p:ext uri="{BB962C8B-B14F-4D97-AF65-F5344CB8AC3E}">
        <p14:creationId xmlns:p14="http://schemas.microsoft.com/office/powerpoint/2010/main" val="34204132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p:txBody>
          <a:bodyPr/>
          <a:lstStyle/>
          <a:p>
            <a:r>
              <a:rPr lang="zh-CN" altLang="en-US" dirty="0"/>
              <a:t>展示墙</a:t>
            </a:r>
          </a:p>
        </p:txBody>
      </p:sp>
      <p:pic>
        <p:nvPicPr>
          <p:cNvPr id="5" name="图片 4">
            <a:extLst>
              <a:ext uri="{FF2B5EF4-FFF2-40B4-BE49-F238E27FC236}">
                <a16:creationId xmlns:a16="http://schemas.microsoft.com/office/drawing/2014/main" id="{B52C7ACD-831D-4AED-9643-36EAE725C3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2104" y="370350"/>
            <a:ext cx="4587974" cy="6117299"/>
          </a:xfrm>
          <a:prstGeom prst="rect">
            <a:avLst/>
          </a:prstGeom>
        </p:spPr>
      </p:pic>
      <p:pic>
        <p:nvPicPr>
          <p:cNvPr id="7" name="图片 6">
            <a:extLst>
              <a:ext uri="{FF2B5EF4-FFF2-40B4-BE49-F238E27FC236}">
                <a16:creationId xmlns:a16="http://schemas.microsoft.com/office/drawing/2014/main" id="{660DC415-FDD3-450A-8F9B-63792B08C6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106" y="1772816"/>
            <a:ext cx="5877910" cy="4153545"/>
          </a:xfrm>
          <a:prstGeom prst="rect">
            <a:avLst/>
          </a:prstGeom>
        </p:spPr>
      </p:pic>
    </p:spTree>
    <p:extLst>
      <p:ext uri="{BB962C8B-B14F-4D97-AF65-F5344CB8AC3E}">
        <p14:creationId xmlns:p14="http://schemas.microsoft.com/office/powerpoint/2010/main" val="28015507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704850" y="1052584"/>
            <a:ext cx="8991550" cy="432048"/>
          </a:xfrm>
        </p:spPr>
        <p:txBody>
          <a:bodyPr/>
          <a:lstStyle/>
          <a:p>
            <a:r>
              <a:rPr lang="zh-CN" altLang="en-US" dirty="0"/>
              <a:t>以彗星为表面，陨石坑里可放置首饰原料，柱子下面镂空，盖上一层玻璃，玻璃下放置类型星地表珠宝原石</a:t>
            </a:r>
          </a:p>
        </p:txBody>
      </p:sp>
      <p:sp>
        <p:nvSpPr>
          <p:cNvPr id="3" name="文本占位符 2"/>
          <p:cNvSpPr>
            <a:spLocks noGrp="1"/>
          </p:cNvSpPr>
          <p:nvPr>
            <p:ph type="body" sz="quarter" idx="11"/>
          </p:nvPr>
        </p:nvSpPr>
        <p:spPr>
          <a:xfrm>
            <a:off x="704850" y="450726"/>
            <a:ext cx="2654845" cy="432048"/>
          </a:xfrm>
        </p:spPr>
        <p:txBody>
          <a:bodyPr/>
          <a:lstStyle/>
          <a:p>
            <a:r>
              <a:rPr lang="zh-CN" altLang="en-US" dirty="0"/>
              <a:t>陨石状展示柱</a:t>
            </a:r>
          </a:p>
        </p:txBody>
      </p:sp>
      <p:pic>
        <p:nvPicPr>
          <p:cNvPr id="5" name="图片 4">
            <a:extLst>
              <a:ext uri="{FF2B5EF4-FFF2-40B4-BE49-F238E27FC236}">
                <a16:creationId xmlns:a16="http://schemas.microsoft.com/office/drawing/2014/main" id="{FF6D2514-FD02-47E9-84A5-16B6384B5A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050651" y="701459"/>
            <a:ext cx="4394810" cy="5859746"/>
          </a:xfrm>
          <a:prstGeom prst="rect">
            <a:avLst/>
          </a:prstGeom>
        </p:spPr>
      </p:pic>
      <p:pic>
        <p:nvPicPr>
          <p:cNvPr id="7" name="图片 6">
            <a:extLst>
              <a:ext uri="{FF2B5EF4-FFF2-40B4-BE49-F238E27FC236}">
                <a16:creationId xmlns:a16="http://schemas.microsoft.com/office/drawing/2014/main" id="{4C71E558-16B6-4F4B-B2A4-8C0D2DDBFE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0" y="1772816"/>
            <a:ext cx="5401047" cy="3816576"/>
          </a:xfrm>
          <a:prstGeom prst="rect">
            <a:avLst/>
          </a:prstGeom>
        </p:spPr>
      </p:pic>
    </p:spTree>
    <p:extLst>
      <p:ext uri="{BB962C8B-B14F-4D97-AF65-F5344CB8AC3E}">
        <p14:creationId xmlns:p14="http://schemas.microsoft.com/office/powerpoint/2010/main" val="7908029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4CE370C-DA6A-4E30-80DE-CCD215713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53" y="28492"/>
            <a:ext cx="12182763" cy="6858000"/>
          </a:xfrm>
          <a:prstGeom prst="rect">
            <a:avLst/>
          </a:prstGeom>
        </p:spPr>
      </p:pic>
      <p:sp>
        <p:nvSpPr>
          <p:cNvPr id="8" name="文本占位符 1">
            <a:extLst>
              <a:ext uri="{FF2B5EF4-FFF2-40B4-BE49-F238E27FC236}">
                <a16:creationId xmlns:a16="http://schemas.microsoft.com/office/drawing/2014/main" id="{44F2E0EC-1E40-428F-87F9-BCEA21B0F2EC}"/>
              </a:ext>
            </a:extLst>
          </p:cNvPr>
          <p:cNvSpPr>
            <a:spLocks noGrp="1"/>
          </p:cNvSpPr>
          <p:nvPr>
            <p:ph type="body" sz="quarter" idx="11"/>
          </p:nvPr>
        </p:nvSpPr>
        <p:spPr>
          <a:xfrm>
            <a:off x="5231904" y="3068960"/>
            <a:ext cx="1691702" cy="482447"/>
          </a:xfrm>
        </p:spPr>
        <p:txBody>
          <a:bodyPr/>
          <a:lstStyle/>
          <a:p>
            <a:r>
              <a:rPr lang="en-US" altLang="zh-CN" dirty="0"/>
              <a:t>Part one</a:t>
            </a:r>
            <a:endParaRPr lang="zh-CN" altLang="en-US" dirty="0"/>
          </a:p>
        </p:txBody>
      </p:sp>
      <p:sp>
        <p:nvSpPr>
          <p:cNvPr id="10" name="椭圆 9">
            <a:extLst>
              <a:ext uri="{FF2B5EF4-FFF2-40B4-BE49-F238E27FC236}">
                <a16:creationId xmlns:a16="http://schemas.microsoft.com/office/drawing/2014/main" id="{53C6EA15-A196-4E5C-9E6E-36A7B7CFAF48}"/>
              </a:ext>
            </a:extLst>
          </p:cNvPr>
          <p:cNvSpPr/>
          <p:nvPr/>
        </p:nvSpPr>
        <p:spPr>
          <a:xfrm>
            <a:off x="5189652" y="2443206"/>
            <a:ext cx="1733954" cy="1733954"/>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kumimoji="1" lang="zh-CN" altLang="en-US" dirty="0">
              <a:solidFill>
                <a:srgbClr val="103154"/>
              </a:solidFill>
            </a:endParaRPr>
          </a:p>
        </p:txBody>
      </p:sp>
      <p:cxnSp>
        <p:nvCxnSpPr>
          <p:cNvPr id="11" name="直接连接符 10">
            <a:extLst>
              <a:ext uri="{FF2B5EF4-FFF2-40B4-BE49-F238E27FC236}">
                <a16:creationId xmlns:a16="http://schemas.microsoft.com/office/drawing/2014/main" id="{6561370A-7493-4666-998B-0E4ACEBCE308}"/>
              </a:ext>
            </a:extLst>
          </p:cNvPr>
          <p:cNvCxnSpPr/>
          <p:nvPr/>
        </p:nvCxnSpPr>
        <p:spPr>
          <a:xfrm flipV="1">
            <a:off x="7176120" y="1844824"/>
            <a:ext cx="1550451" cy="783629"/>
          </a:xfrm>
          <a:prstGeom prst="line">
            <a:avLst/>
          </a:prstGeom>
          <a:ln w="28575">
            <a:solidFill>
              <a:srgbClr val="CF4157"/>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2A5B6224-5EF0-4850-899A-02CBCA46B4A6}"/>
              </a:ext>
            </a:extLst>
          </p:cNvPr>
          <p:cNvCxnSpPr/>
          <p:nvPr/>
        </p:nvCxnSpPr>
        <p:spPr>
          <a:xfrm flipV="1">
            <a:off x="3287688" y="3785345"/>
            <a:ext cx="1550451" cy="783629"/>
          </a:xfrm>
          <a:prstGeom prst="line">
            <a:avLst/>
          </a:prstGeom>
          <a:ln w="28575">
            <a:solidFill>
              <a:srgbClr val="CF41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9240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704851" y="1008112"/>
            <a:ext cx="6471270" cy="432048"/>
          </a:xfrm>
        </p:spPr>
        <p:txBody>
          <a:bodyPr/>
          <a:lstStyle/>
          <a:p>
            <a:r>
              <a:rPr lang="zh-CN" altLang="en-US" dirty="0"/>
              <a:t>半弧形作为凹型展墙，中间镂空一部分地面，镂空地面上做一个棱形展台</a:t>
            </a:r>
          </a:p>
        </p:txBody>
      </p:sp>
      <p:sp>
        <p:nvSpPr>
          <p:cNvPr id="3" name="文本占位符 2"/>
          <p:cNvSpPr>
            <a:spLocks noGrp="1"/>
          </p:cNvSpPr>
          <p:nvPr>
            <p:ph type="body" sz="quarter" idx="11"/>
          </p:nvPr>
        </p:nvSpPr>
        <p:spPr/>
        <p:txBody>
          <a:bodyPr/>
          <a:lstStyle/>
          <a:p>
            <a:r>
              <a:rPr lang="zh-CN" altLang="en-US" dirty="0"/>
              <a:t>展示空间</a:t>
            </a:r>
          </a:p>
        </p:txBody>
      </p:sp>
      <p:pic>
        <p:nvPicPr>
          <p:cNvPr id="7" name="图片 6">
            <a:extLst>
              <a:ext uri="{FF2B5EF4-FFF2-40B4-BE49-F238E27FC236}">
                <a16:creationId xmlns:a16="http://schemas.microsoft.com/office/drawing/2014/main" id="{E881DD05-AD2F-4D76-9BA5-2034800E15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44" y="1916832"/>
            <a:ext cx="5260177" cy="3717032"/>
          </a:xfrm>
          <a:prstGeom prst="rect">
            <a:avLst/>
          </a:prstGeom>
        </p:spPr>
      </p:pic>
      <p:pic>
        <p:nvPicPr>
          <p:cNvPr id="5" name="图片 4">
            <a:extLst>
              <a:ext uri="{FF2B5EF4-FFF2-40B4-BE49-F238E27FC236}">
                <a16:creationId xmlns:a16="http://schemas.microsoft.com/office/drawing/2014/main" id="{8D110D59-49E1-461F-9085-6C69BB4490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1984" y="1440160"/>
            <a:ext cx="6048672" cy="4536504"/>
          </a:xfrm>
          <a:prstGeom prst="rect">
            <a:avLst/>
          </a:prstGeom>
        </p:spPr>
      </p:pic>
    </p:spTree>
    <p:extLst>
      <p:ext uri="{BB962C8B-B14F-4D97-AF65-F5344CB8AC3E}">
        <p14:creationId xmlns:p14="http://schemas.microsoft.com/office/powerpoint/2010/main" val="41719817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704851" y="1008112"/>
            <a:ext cx="6471270" cy="432048"/>
          </a:xfrm>
        </p:spPr>
        <p:txBody>
          <a:bodyPr/>
          <a:lstStyle/>
          <a:p>
            <a:r>
              <a:rPr lang="zh-CN" altLang="en-US" dirty="0"/>
              <a:t>半弧形作为凹型展墙，中间镂空一部分地面，镂空地面上做一个棱形展台</a:t>
            </a:r>
          </a:p>
        </p:txBody>
      </p:sp>
      <p:sp>
        <p:nvSpPr>
          <p:cNvPr id="3" name="文本占位符 2"/>
          <p:cNvSpPr>
            <a:spLocks noGrp="1"/>
          </p:cNvSpPr>
          <p:nvPr>
            <p:ph type="body" sz="quarter" idx="11"/>
          </p:nvPr>
        </p:nvSpPr>
        <p:spPr>
          <a:xfrm>
            <a:off x="704850" y="450726"/>
            <a:ext cx="2942877" cy="432048"/>
          </a:xfrm>
        </p:spPr>
        <p:txBody>
          <a:bodyPr/>
          <a:lstStyle/>
          <a:p>
            <a:r>
              <a:rPr lang="zh-CN" altLang="en-US" dirty="0"/>
              <a:t>展示柜台意向图</a:t>
            </a:r>
          </a:p>
        </p:txBody>
      </p:sp>
      <p:pic>
        <p:nvPicPr>
          <p:cNvPr id="7" name="图片 6">
            <a:extLst>
              <a:ext uri="{FF2B5EF4-FFF2-40B4-BE49-F238E27FC236}">
                <a16:creationId xmlns:a16="http://schemas.microsoft.com/office/drawing/2014/main" id="{E881DD05-AD2F-4D76-9BA5-2034800E15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44" y="1916832"/>
            <a:ext cx="5260177" cy="3717032"/>
          </a:xfrm>
          <a:prstGeom prst="rect">
            <a:avLst/>
          </a:prstGeom>
        </p:spPr>
      </p:pic>
      <p:pic>
        <p:nvPicPr>
          <p:cNvPr id="6" name="图片 5">
            <a:extLst>
              <a:ext uri="{FF2B5EF4-FFF2-40B4-BE49-F238E27FC236}">
                <a16:creationId xmlns:a16="http://schemas.microsoft.com/office/drawing/2014/main" id="{C2FFA66D-9FDF-4F02-BF07-7E6479659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064" y="2204864"/>
            <a:ext cx="4332183" cy="2994510"/>
          </a:xfrm>
          <a:prstGeom prst="rect">
            <a:avLst/>
          </a:prstGeom>
        </p:spPr>
      </p:pic>
    </p:spTree>
    <p:extLst>
      <p:ext uri="{BB962C8B-B14F-4D97-AF65-F5344CB8AC3E}">
        <p14:creationId xmlns:p14="http://schemas.microsoft.com/office/powerpoint/2010/main" val="35260781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704850" y="450726"/>
            <a:ext cx="2150789" cy="432048"/>
          </a:xfrm>
        </p:spPr>
        <p:txBody>
          <a:bodyPr/>
          <a:lstStyle/>
          <a:p>
            <a:r>
              <a:rPr lang="zh-CN" altLang="en-US" dirty="0"/>
              <a:t>棒棒哒雕塑</a:t>
            </a:r>
          </a:p>
        </p:txBody>
      </p:sp>
      <p:pic>
        <p:nvPicPr>
          <p:cNvPr id="7" name="图片 6">
            <a:extLst>
              <a:ext uri="{FF2B5EF4-FFF2-40B4-BE49-F238E27FC236}">
                <a16:creationId xmlns:a16="http://schemas.microsoft.com/office/drawing/2014/main" id="{0475755C-F184-4276-90E2-2B7AE45B07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9" y="1556792"/>
            <a:ext cx="5158274" cy="3645024"/>
          </a:xfrm>
          <a:prstGeom prst="rect">
            <a:avLst/>
          </a:prstGeom>
        </p:spPr>
      </p:pic>
      <p:pic>
        <p:nvPicPr>
          <p:cNvPr id="2" name="图片 1">
            <a:extLst>
              <a:ext uri="{FF2B5EF4-FFF2-40B4-BE49-F238E27FC236}">
                <a16:creationId xmlns:a16="http://schemas.microsoft.com/office/drawing/2014/main" id="{29898C94-E23B-4A09-869A-7822EECBB0CC}"/>
              </a:ext>
            </a:extLst>
          </p:cNvPr>
          <p:cNvPicPr>
            <a:picLocks noChangeAspect="1"/>
          </p:cNvPicPr>
          <p:nvPr/>
        </p:nvPicPr>
        <p:blipFill>
          <a:blip r:embed="rId3"/>
          <a:stretch>
            <a:fillRect/>
          </a:stretch>
        </p:blipFill>
        <p:spPr>
          <a:xfrm>
            <a:off x="5330405" y="1196752"/>
            <a:ext cx="6854226" cy="4653136"/>
          </a:xfrm>
          <a:prstGeom prst="rect">
            <a:avLst/>
          </a:prstGeom>
        </p:spPr>
      </p:pic>
    </p:spTree>
    <p:extLst>
      <p:ext uri="{BB962C8B-B14F-4D97-AF65-F5344CB8AC3E}">
        <p14:creationId xmlns:p14="http://schemas.microsoft.com/office/powerpoint/2010/main" val="12744316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p:txBody>
          <a:bodyPr/>
          <a:lstStyle/>
          <a:p>
            <a:r>
              <a:rPr lang="zh-CN" altLang="en-US" dirty="0"/>
              <a:t>展柜</a:t>
            </a:r>
          </a:p>
        </p:txBody>
      </p:sp>
      <p:pic>
        <p:nvPicPr>
          <p:cNvPr id="5" name="图片 4">
            <a:extLst>
              <a:ext uri="{FF2B5EF4-FFF2-40B4-BE49-F238E27FC236}">
                <a16:creationId xmlns:a16="http://schemas.microsoft.com/office/drawing/2014/main" id="{7EAB4CCF-AEC0-4645-BC53-F2DC8CC917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47" y="1825513"/>
            <a:ext cx="5604637" cy="3960440"/>
          </a:xfrm>
          <a:prstGeom prst="rect">
            <a:avLst/>
          </a:prstGeom>
        </p:spPr>
      </p:pic>
      <p:pic>
        <p:nvPicPr>
          <p:cNvPr id="7" name="图片 6">
            <a:extLst>
              <a:ext uri="{FF2B5EF4-FFF2-40B4-BE49-F238E27FC236}">
                <a16:creationId xmlns:a16="http://schemas.microsoft.com/office/drawing/2014/main" id="{2BB5F22D-A548-4E15-BE41-8971481F01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1228" y="116632"/>
            <a:ext cx="5169243" cy="3670970"/>
          </a:xfrm>
          <a:prstGeom prst="rect">
            <a:avLst/>
          </a:prstGeom>
        </p:spPr>
      </p:pic>
      <p:pic>
        <p:nvPicPr>
          <p:cNvPr id="11" name="图片 10">
            <a:extLst>
              <a:ext uri="{FF2B5EF4-FFF2-40B4-BE49-F238E27FC236}">
                <a16:creationId xmlns:a16="http://schemas.microsoft.com/office/drawing/2014/main" id="{560CBE4A-CA7A-42FB-8677-C73F50D1B0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0136" y="4224113"/>
            <a:ext cx="3777358" cy="2517255"/>
          </a:xfrm>
          <a:prstGeom prst="rect">
            <a:avLst/>
          </a:prstGeom>
        </p:spPr>
      </p:pic>
    </p:spTree>
    <p:extLst>
      <p:ext uri="{BB962C8B-B14F-4D97-AF65-F5344CB8AC3E}">
        <p14:creationId xmlns:p14="http://schemas.microsoft.com/office/powerpoint/2010/main" val="19929705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p:txBody>
          <a:bodyPr/>
          <a:lstStyle/>
          <a:p>
            <a:r>
              <a:rPr lang="zh-CN" altLang="en-US" dirty="0"/>
              <a:t>展柜</a:t>
            </a:r>
          </a:p>
        </p:txBody>
      </p:sp>
      <p:pic>
        <p:nvPicPr>
          <p:cNvPr id="5" name="图片 4">
            <a:extLst>
              <a:ext uri="{FF2B5EF4-FFF2-40B4-BE49-F238E27FC236}">
                <a16:creationId xmlns:a16="http://schemas.microsoft.com/office/drawing/2014/main" id="{7EAB4CCF-AEC0-4645-BC53-F2DC8CC917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376" y="1268760"/>
            <a:ext cx="3816424" cy="2696824"/>
          </a:xfrm>
          <a:prstGeom prst="rect">
            <a:avLst/>
          </a:prstGeom>
        </p:spPr>
      </p:pic>
      <p:pic>
        <p:nvPicPr>
          <p:cNvPr id="4" name="图片 3">
            <a:extLst>
              <a:ext uri="{FF2B5EF4-FFF2-40B4-BE49-F238E27FC236}">
                <a16:creationId xmlns:a16="http://schemas.microsoft.com/office/drawing/2014/main" id="{833E6599-08F4-499F-AFA2-226E3551C2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553805" y="-15189"/>
            <a:ext cx="5387780" cy="7183707"/>
          </a:xfrm>
          <a:prstGeom prst="rect">
            <a:avLst/>
          </a:prstGeom>
        </p:spPr>
      </p:pic>
    </p:spTree>
    <p:extLst>
      <p:ext uri="{BB962C8B-B14F-4D97-AF65-F5344CB8AC3E}">
        <p14:creationId xmlns:p14="http://schemas.microsoft.com/office/powerpoint/2010/main" val="39272426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p:txBody>
          <a:bodyPr/>
          <a:lstStyle/>
          <a:p>
            <a:r>
              <a:rPr lang="zh-CN" altLang="en-US" dirty="0"/>
              <a:t>立面图</a:t>
            </a:r>
          </a:p>
        </p:txBody>
      </p:sp>
      <p:pic>
        <p:nvPicPr>
          <p:cNvPr id="12" name="图片 11">
            <a:extLst>
              <a:ext uri="{FF2B5EF4-FFF2-40B4-BE49-F238E27FC236}">
                <a16:creationId xmlns:a16="http://schemas.microsoft.com/office/drawing/2014/main" id="{1BEDC712-AB88-454E-BCA1-6F74B8DA07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94415" y="703688"/>
            <a:ext cx="4457676" cy="5875852"/>
          </a:xfrm>
          <a:prstGeom prst="rect">
            <a:avLst/>
          </a:prstGeom>
        </p:spPr>
      </p:pic>
      <p:pic>
        <p:nvPicPr>
          <p:cNvPr id="15" name="图片 14">
            <a:extLst>
              <a:ext uri="{FF2B5EF4-FFF2-40B4-BE49-F238E27FC236}">
                <a16:creationId xmlns:a16="http://schemas.microsoft.com/office/drawing/2014/main" id="{65CD32AB-4B14-4F5D-B382-3BCF00285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882774"/>
            <a:ext cx="4219465" cy="5561856"/>
          </a:xfrm>
          <a:prstGeom prst="rect">
            <a:avLst/>
          </a:prstGeom>
        </p:spPr>
      </p:pic>
    </p:spTree>
    <p:extLst>
      <p:ext uri="{BB962C8B-B14F-4D97-AF65-F5344CB8AC3E}">
        <p14:creationId xmlns:p14="http://schemas.microsoft.com/office/powerpoint/2010/main" val="21168694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p:txBody>
          <a:bodyPr/>
          <a:lstStyle/>
          <a:p>
            <a:r>
              <a:rPr lang="zh-CN" altLang="en-US" dirty="0"/>
              <a:t>立面图</a:t>
            </a:r>
          </a:p>
        </p:txBody>
      </p:sp>
      <p:pic>
        <p:nvPicPr>
          <p:cNvPr id="7" name="图片 6">
            <a:extLst>
              <a:ext uri="{FF2B5EF4-FFF2-40B4-BE49-F238E27FC236}">
                <a16:creationId xmlns:a16="http://schemas.microsoft.com/office/drawing/2014/main" id="{2C3337B9-025A-48BB-AE9F-69AE701759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764705"/>
            <a:ext cx="4349496" cy="5733255"/>
          </a:xfrm>
          <a:prstGeom prst="rect">
            <a:avLst/>
          </a:prstGeom>
        </p:spPr>
      </p:pic>
      <p:pic>
        <p:nvPicPr>
          <p:cNvPr id="9" name="图片 8">
            <a:extLst>
              <a:ext uri="{FF2B5EF4-FFF2-40B4-BE49-F238E27FC236}">
                <a16:creationId xmlns:a16="http://schemas.microsoft.com/office/drawing/2014/main" id="{EE3B3E7E-EA50-44F5-B460-D5FE0D2F62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84" y="1340768"/>
            <a:ext cx="3912469" cy="5157192"/>
          </a:xfrm>
          <a:prstGeom prst="rect">
            <a:avLst/>
          </a:prstGeom>
        </p:spPr>
      </p:pic>
    </p:spTree>
    <p:extLst>
      <p:ext uri="{BB962C8B-B14F-4D97-AF65-F5344CB8AC3E}">
        <p14:creationId xmlns:p14="http://schemas.microsoft.com/office/powerpoint/2010/main" val="29296354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p:txBody>
          <a:bodyPr/>
          <a:lstStyle/>
          <a:p>
            <a:r>
              <a:rPr lang="zh-CN" altLang="en-US" dirty="0"/>
              <a:t>立面图</a:t>
            </a:r>
          </a:p>
        </p:txBody>
      </p:sp>
      <p:pic>
        <p:nvPicPr>
          <p:cNvPr id="8" name="图片 7">
            <a:extLst>
              <a:ext uri="{FF2B5EF4-FFF2-40B4-BE49-F238E27FC236}">
                <a16:creationId xmlns:a16="http://schemas.microsoft.com/office/drawing/2014/main" id="{910BF83D-F306-4BF2-A720-00D5C4E6D9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78227" y="701757"/>
            <a:ext cx="4922490" cy="6488543"/>
          </a:xfrm>
          <a:prstGeom prst="rect">
            <a:avLst/>
          </a:prstGeom>
        </p:spPr>
      </p:pic>
      <p:pic>
        <p:nvPicPr>
          <p:cNvPr id="9" name="图片 8">
            <a:extLst>
              <a:ext uri="{FF2B5EF4-FFF2-40B4-BE49-F238E27FC236}">
                <a16:creationId xmlns:a16="http://schemas.microsoft.com/office/drawing/2014/main" id="{E047D96A-FD15-4A12-AA85-E899B2B182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323801" y="1121081"/>
            <a:ext cx="4097128" cy="5400599"/>
          </a:xfrm>
          <a:prstGeom prst="rect">
            <a:avLst/>
          </a:prstGeom>
        </p:spPr>
      </p:pic>
    </p:spTree>
    <p:extLst>
      <p:ext uri="{BB962C8B-B14F-4D97-AF65-F5344CB8AC3E}">
        <p14:creationId xmlns:p14="http://schemas.microsoft.com/office/powerpoint/2010/main" val="109021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p:txBody>
          <a:bodyPr/>
          <a:lstStyle/>
          <a:p>
            <a:r>
              <a:rPr lang="zh-CN" altLang="en-US" dirty="0"/>
              <a:t>立面图</a:t>
            </a:r>
          </a:p>
        </p:txBody>
      </p:sp>
      <p:pic>
        <p:nvPicPr>
          <p:cNvPr id="4" name="图片 3">
            <a:extLst>
              <a:ext uri="{FF2B5EF4-FFF2-40B4-BE49-F238E27FC236}">
                <a16:creationId xmlns:a16="http://schemas.microsoft.com/office/drawing/2014/main" id="{D5F1EBAD-5A1A-4BAC-AEB5-ACB64C6402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293025" y="88983"/>
            <a:ext cx="5605949" cy="7389440"/>
          </a:xfrm>
          <a:prstGeom prst="rect">
            <a:avLst/>
          </a:prstGeom>
        </p:spPr>
      </p:pic>
    </p:spTree>
    <p:extLst>
      <p:ext uri="{BB962C8B-B14F-4D97-AF65-F5344CB8AC3E}">
        <p14:creationId xmlns:p14="http://schemas.microsoft.com/office/powerpoint/2010/main" val="25563202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p:txBody>
          <a:bodyPr/>
          <a:lstStyle/>
          <a:p>
            <a:r>
              <a:rPr lang="zh-CN" altLang="en-US" dirty="0"/>
              <a:t>立面图</a:t>
            </a:r>
          </a:p>
        </p:txBody>
      </p:sp>
      <p:pic>
        <p:nvPicPr>
          <p:cNvPr id="5" name="图片 4">
            <a:extLst>
              <a:ext uri="{FF2B5EF4-FFF2-40B4-BE49-F238E27FC236}">
                <a16:creationId xmlns:a16="http://schemas.microsoft.com/office/drawing/2014/main" id="{28F56185-B598-42C4-AC25-94F38B7864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391894" y="138772"/>
            <a:ext cx="5408211" cy="7128792"/>
          </a:xfrm>
          <a:prstGeom prst="rect">
            <a:avLst/>
          </a:prstGeom>
        </p:spPr>
      </p:pic>
    </p:spTree>
    <p:extLst>
      <p:ext uri="{BB962C8B-B14F-4D97-AF65-F5344CB8AC3E}">
        <p14:creationId xmlns:p14="http://schemas.microsoft.com/office/powerpoint/2010/main" val="35377650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p:txBody>
          <a:bodyPr/>
          <a:lstStyle/>
          <a:p>
            <a:r>
              <a:rPr lang="en-US" altLang="zh-CN" dirty="0"/>
              <a:t>NUO</a:t>
            </a:r>
            <a:endParaRPr lang="zh-CN" altLang="en-US" dirty="0"/>
          </a:p>
        </p:txBody>
      </p:sp>
      <p:sp>
        <p:nvSpPr>
          <p:cNvPr id="8" name="文本框 7"/>
          <p:cNvSpPr txBox="1"/>
          <p:nvPr/>
        </p:nvSpPr>
        <p:spPr>
          <a:xfrm>
            <a:off x="704851" y="3676736"/>
            <a:ext cx="1601859" cy="307777"/>
          </a:xfrm>
          <a:prstGeom prst="rect">
            <a:avLst/>
          </a:prstGeom>
          <a:solidFill>
            <a:schemeClr val="accent1"/>
          </a:solidFill>
        </p:spPr>
        <p:txBody>
          <a:bodyPr wrap="square" rtlCol="0">
            <a:spAutoFit/>
          </a:bodyPr>
          <a:lstStyle/>
          <a:p>
            <a:pPr algn="ctr"/>
            <a:r>
              <a:rPr lang="en-US" altLang="zh-CN" sz="1400" b="1" dirty="0">
                <a:solidFill>
                  <a:schemeClr val="tx2"/>
                </a:solidFill>
              </a:rPr>
              <a:t>NUO</a:t>
            </a:r>
            <a:endParaRPr lang="zh-CN" altLang="en-US" sz="1400" b="1" dirty="0">
              <a:solidFill>
                <a:schemeClr val="tx2"/>
              </a:solidFill>
            </a:endParaRPr>
          </a:p>
        </p:txBody>
      </p:sp>
      <p:pic>
        <p:nvPicPr>
          <p:cNvPr id="13" name="图片 12">
            <a:extLst>
              <a:ext uri="{FF2B5EF4-FFF2-40B4-BE49-F238E27FC236}">
                <a16:creationId xmlns:a16="http://schemas.microsoft.com/office/drawing/2014/main" id="{0B190036-D74B-4428-85EB-DB670AAA2BB9}"/>
              </a:ext>
            </a:extLst>
          </p:cNvPr>
          <p:cNvPicPr>
            <a:picLocks noChangeAspect="1"/>
          </p:cNvPicPr>
          <p:nvPr/>
        </p:nvPicPr>
        <p:blipFill>
          <a:blip r:embed="rId2"/>
          <a:stretch>
            <a:fillRect/>
          </a:stretch>
        </p:blipFill>
        <p:spPr>
          <a:xfrm>
            <a:off x="483794" y="2187360"/>
            <a:ext cx="2169085" cy="1303100"/>
          </a:xfrm>
          <a:prstGeom prst="rect">
            <a:avLst/>
          </a:prstGeom>
        </p:spPr>
      </p:pic>
      <p:sp>
        <p:nvSpPr>
          <p:cNvPr id="16" name="矩形 15">
            <a:extLst>
              <a:ext uri="{FF2B5EF4-FFF2-40B4-BE49-F238E27FC236}">
                <a16:creationId xmlns:a16="http://schemas.microsoft.com/office/drawing/2014/main" id="{4159F292-126D-4823-82F0-D03FCFEB23A0}"/>
              </a:ext>
            </a:extLst>
          </p:cNvPr>
          <p:cNvSpPr/>
          <p:nvPr/>
        </p:nvSpPr>
        <p:spPr>
          <a:xfrm>
            <a:off x="734722" y="893088"/>
            <a:ext cx="6096000" cy="954107"/>
          </a:xfrm>
          <a:prstGeom prst="rect">
            <a:avLst/>
          </a:prstGeom>
        </p:spPr>
        <p:txBody>
          <a:bodyPr>
            <a:spAutoFit/>
          </a:bodyPr>
          <a:lstStyle/>
          <a:p>
            <a:r>
              <a:rPr lang="zh-CN" altLang="en-US" sz="1400" dirty="0">
                <a:solidFill>
                  <a:srgbClr val="FD4F69"/>
                </a:solidFill>
              </a:rPr>
              <a:t>转瞬即逝的肉体来承载自然界其它有限的生命，我们不过都是昙花一现的生命。</a:t>
            </a:r>
            <a:endParaRPr lang="en-US" altLang="zh-CN" sz="1400" dirty="0">
              <a:solidFill>
                <a:srgbClr val="FD4F69"/>
              </a:solidFill>
            </a:endParaRPr>
          </a:p>
          <a:p>
            <a:r>
              <a:rPr lang="zh-CN" altLang="en-US" sz="1400" dirty="0">
                <a:solidFill>
                  <a:srgbClr val="FD4F69"/>
                </a:solidFill>
              </a:rPr>
              <a:t>昙花一现百花魅，世间万物弄群芳，生的一身倾城体，岁月匆匆终悲凉，生若天仙老残躯，死易万芳尤可惜。</a:t>
            </a:r>
          </a:p>
        </p:txBody>
      </p:sp>
      <p:sp>
        <p:nvSpPr>
          <p:cNvPr id="17" name="矩形 16">
            <a:extLst>
              <a:ext uri="{FF2B5EF4-FFF2-40B4-BE49-F238E27FC236}">
                <a16:creationId xmlns:a16="http://schemas.microsoft.com/office/drawing/2014/main" id="{C35A9C51-7432-4284-9F7A-2608E89AE4AC}"/>
              </a:ext>
            </a:extLst>
          </p:cNvPr>
          <p:cNvSpPr/>
          <p:nvPr/>
        </p:nvSpPr>
        <p:spPr>
          <a:xfrm>
            <a:off x="2910740" y="2211720"/>
            <a:ext cx="6096000" cy="1465016"/>
          </a:xfrm>
          <a:prstGeom prst="rect">
            <a:avLst/>
          </a:prstGeom>
        </p:spPr>
        <p:txBody>
          <a:bodyPr>
            <a:spAutoFit/>
          </a:bodyPr>
          <a:lstStyle/>
          <a:p>
            <a:pPr defTabSz="685681">
              <a:lnSpc>
                <a:spcPct val="130000"/>
              </a:lnSpc>
            </a:pPr>
            <a:r>
              <a:rPr lang="zh-CN" altLang="en-US" sz="1400" dirty="0">
                <a:solidFill>
                  <a:schemeClr val="bg1"/>
                </a:solidFill>
              </a:rPr>
              <a:t>        </a:t>
            </a:r>
            <a:r>
              <a:rPr lang="en-US" altLang="zh-CN" sz="1400" dirty="0" err="1">
                <a:solidFill>
                  <a:schemeClr val="bg1"/>
                </a:solidFill>
              </a:rPr>
              <a:t>nUo</a:t>
            </a:r>
            <a:r>
              <a:rPr lang="en-US" altLang="zh-CN" sz="1400" dirty="0">
                <a:solidFill>
                  <a:schemeClr val="bg1"/>
                </a:solidFill>
              </a:rPr>
              <a:t> </a:t>
            </a:r>
            <a:r>
              <a:rPr lang="zh-CN" altLang="en-US" sz="1400" dirty="0">
                <a:solidFill>
                  <a:schemeClr val="bg1"/>
                </a:solidFill>
              </a:rPr>
              <a:t>所做的则是选择以⾸饰为载体，来呈现每⼀个个性化的表达。传统的商业化⾸饰品牌着重于材料的价值，可以说其设计的⾓⾊是陪衬贵重的珠宝或⾦属，起到⼀ 定的美观作⽤。⽽我们要做的则是赋予⾸饰个性和灵魂，使其设计成为思考的载体。</a:t>
            </a:r>
            <a:r>
              <a:rPr lang="zh-CN" altLang="en-US" sz="1400" dirty="0">
                <a:solidFill>
                  <a:schemeClr val="accent1">
                    <a:lumMod val="60000"/>
                    <a:lumOff val="40000"/>
                  </a:schemeClr>
                </a:solidFill>
              </a:rPr>
              <a:t>虽然只是一瞬，却绽放自己全部光彩，深刻烙印在人们的心中</a:t>
            </a:r>
            <a:r>
              <a:rPr lang="en-US" altLang="zh-CN" sz="1400" dirty="0">
                <a:solidFill>
                  <a:schemeClr val="accent1">
                    <a:lumMod val="60000"/>
                    <a:lumOff val="40000"/>
                  </a:schemeClr>
                </a:solidFill>
              </a:rPr>
              <a:t>———</a:t>
            </a:r>
            <a:r>
              <a:rPr lang="zh-CN" altLang="en-US" sz="1400" dirty="0">
                <a:solidFill>
                  <a:schemeClr val="accent1">
                    <a:lumMod val="60000"/>
                    <a:lumOff val="40000"/>
                  </a:schemeClr>
                </a:solidFill>
              </a:rPr>
              <a:t>刹那芳华</a:t>
            </a:r>
            <a:endParaRPr lang="zh-CN" altLang="en-US" sz="1400" dirty="0"/>
          </a:p>
        </p:txBody>
      </p:sp>
      <p:sp>
        <p:nvSpPr>
          <p:cNvPr id="18" name="矩形 17">
            <a:extLst>
              <a:ext uri="{FF2B5EF4-FFF2-40B4-BE49-F238E27FC236}">
                <a16:creationId xmlns:a16="http://schemas.microsoft.com/office/drawing/2014/main" id="{1386636D-C623-474E-9835-26DEF737F2A7}"/>
              </a:ext>
            </a:extLst>
          </p:cNvPr>
          <p:cNvSpPr/>
          <p:nvPr/>
        </p:nvSpPr>
        <p:spPr>
          <a:xfrm>
            <a:off x="2910740" y="4221088"/>
            <a:ext cx="7839964" cy="285589"/>
          </a:xfrm>
          <a:prstGeom prst="rect">
            <a:avLst/>
          </a:prstGeom>
        </p:spPr>
        <p:txBody>
          <a:bodyPr wrap="square" lIns="68570" tIns="34289" rIns="68570" bIns="34289">
            <a:spAutoFit/>
          </a:bodyPr>
          <a:lstStyle/>
          <a:p>
            <a:pPr defTabSz="685681">
              <a:lnSpc>
                <a:spcPct val="130000"/>
              </a:lnSpc>
            </a:pPr>
            <a:r>
              <a:rPr lang="zh-CN" altLang="en-US" sz="1200" dirty="0">
                <a:solidFill>
                  <a:schemeClr val="bg1"/>
                </a:solidFill>
              </a:rPr>
              <a:t>作为一款独立原创首饰设计，我们更注重的是个性，赋予首饰个性和灵魂。</a:t>
            </a:r>
          </a:p>
        </p:txBody>
      </p:sp>
      <p:sp>
        <p:nvSpPr>
          <p:cNvPr id="19" name="矩形 18">
            <a:extLst>
              <a:ext uri="{FF2B5EF4-FFF2-40B4-BE49-F238E27FC236}">
                <a16:creationId xmlns:a16="http://schemas.microsoft.com/office/drawing/2014/main" id="{74070316-D640-4752-8024-2583D411D6B3}"/>
              </a:ext>
            </a:extLst>
          </p:cNvPr>
          <p:cNvSpPr/>
          <p:nvPr/>
        </p:nvSpPr>
        <p:spPr>
          <a:xfrm>
            <a:off x="2792540" y="5184661"/>
            <a:ext cx="7839964" cy="1509642"/>
          </a:xfrm>
          <a:prstGeom prst="rect">
            <a:avLst/>
          </a:prstGeom>
        </p:spPr>
        <p:txBody>
          <a:bodyPr wrap="square" lIns="68570" tIns="34289" rIns="68570" bIns="34289">
            <a:spAutoFit/>
          </a:bodyPr>
          <a:lstStyle/>
          <a:p>
            <a:pPr defTabSz="685681">
              <a:lnSpc>
                <a:spcPct val="130000"/>
              </a:lnSpc>
            </a:pPr>
            <a:r>
              <a:rPr lang="zh-CN" altLang="en-US" sz="1200" dirty="0"/>
              <a:t>       我们团队设计的展厅展示将包含了视觉和听觉，二维、三维物质形态，展示综合了各种技术手段，如工程、电子、激光等技术。展示活动中的绝大多数展品都可以任人参观、询问、索取资料。观众进入展示的特定空间后，可以通过五官体验、亲自动手（如试用、试操作等），获得真切、实在、丰富的印象。提高观赏者的参与度，从而更加吸引观赏者。而我们的风格则是偏向艺术化的设计风格。通过自然和人工道具的结合，创造出艺术氛围，给人以审美情趣的享受。这种设计观念一般强调一切展示手段的运用，如道具、灯光、色彩、空间等，形成个性化的艺术风格。</a:t>
            </a:r>
          </a:p>
        </p:txBody>
      </p:sp>
    </p:spTree>
    <p:extLst>
      <p:ext uri="{BB962C8B-B14F-4D97-AF65-F5344CB8AC3E}">
        <p14:creationId xmlns:p14="http://schemas.microsoft.com/office/powerpoint/2010/main" val="42566510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4CE370C-DA6A-4E30-80DE-CCD215713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53" y="28492"/>
            <a:ext cx="12182763" cy="6858000"/>
          </a:xfrm>
          <a:prstGeom prst="rect">
            <a:avLst/>
          </a:prstGeom>
        </p:spPr>
      </p:pic>
      <p:sp>
        <p:nvSpPr>
          <p:cNvPr id="8" name="文本占位符 1">
            <a:extLst>
              <a:ext uri="{FF2B5EF4-FFF2-40B4-BE49-F238E27FC236}">
                <a16:creationId xmlns:a16="http://schemas.microsoft.com/office/drawing/2014/main" id="{44F2E0EC-1E40-428F-87F9-BCEA21B0F2EC}"/>
              </a:ext>
            </a:extLst>
          </p:cNvPr>
          <p:cNvSpPr>
            <a:spLocks noGrp="1"/>
          </p:cNvSpPr>
          <p:nvPr>
            <p:ph type="body" sz="quarter" idx="11"/>
          </p:nvPr>
        </p:nvSpPr>
        <p:spPr>
          <a:xfrm>
            <a:off x="5159896" y="3068959"/>
            <a:ext cx="1872208" cy="482447"/>
          </a:xfrm>
        </p:spPr>
        <p:txBody>
          <a:bodyPr/>
          <a:lstStyle/>
          <a:p>
            <a:r>
              <a:rPr lang="en-US" altLang="zh-CN" dirty="0"/>
              <a:t>Part three</a:t>
            </a:r>
            <a:endParaRPr lang="zh-CN" altLang="en-US" dirty="0"/>
          </a:p>
        </p:txBody>
      </p:sp>
      <p:sp>
        <p:nvSpPr>
          <p:cNvPr id="10" name="椭圆 9">
            <a:extLst>
              <a:ext uri="{FF2B5EF4-FFF2-40B4-BE49-F238E27FC236}">
                <a16:creationId xmlns:a16="http://schemas.microsoft.com/office/drawing/2014/main" id="{53C6EA15-A196-4E5C-9E6E-36A7B7CFAF48}"/>
              </a:ext>
            </a:extLst>
          </p:cNvPr>
          <p:cNvSpPr/>
          <p:nvPr/>
        </p:nvSpPr>
        <p:spPr>
          <a:xfrm>
            <a:off x="5189652" y="2443206"/>
            <a:ext cx="1733954" cy="1733954"/>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kumimoji="1" lang="zh-CN" altLang="en-US" dirty="0">
              <a:solidFill>
                <a:srgbClr val="103154"/>
              </a:solidFill>
            </a:endParaRPr>
          </a:p>
        </p:txBody>
      </p:sp>
      <p:cxnSp>
        <p:nvCxnSpPr>
          <p:cNvPr id="11" name="直接连接符 10">
            <a:extLst>
              <a:ext uri="{FF2B5EF4-FFF2-40B4-BE49-F238E27FC236}">
                <a16:creationId xmlns:a16="http://schemas.microsoft.com/office/drawing/2014/main" id="{6561370A-7493-4666-998B-0E4ACEBCE308}"/>
              </a:ext>
            </a:extLst>
          </p:cNvPr>
          <p:cNvCxnSpPr/>
          <p:nvPr/>
        </p:nvCxnSpPr>
        <p:spPr>
          <a:xfrm flipV="1">
            <a:off x="7176120" y="1844824"/>
            <a:ext cx="1550451" cy="783629"/>
          </a:xfrm>
          <a:prstGeom prst="line">
            <a:avLst/>
          </a:prstGeom>
          <a:ln w="28575">
            <a:solidFill>
              <a:srgbClr val="CF4157"/>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2A5B6224-5EF0-4850-899A-02CBCA46B4A6}"/>
              </a:ext>
            </a:extLst>
          </p:cNvPr>
          <p:cNvCxnSpPr/>
          <p:nvPr/>
        </p:nvCxnSpPr>
        <p:spPr>
          <a:xfrm flipV="1">
            <a:off x="3287688" y="3785345"/>
            <a:ext cx="1550451" cy="783629"/>
          </a:xfrm>
          <a:prstGeom prst="line">
            <a:avLst/>
          </a:prstGeom>
          <a:ln w="28575">
            <a:solidFill>
              <a:srgbClr val="CF41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9716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p:txBody>
          <a:bodyPr/>
          <a:lstStyle/>
          <a:p>
            <a:r>
              <a:rPr lang="zh-CN" altLang="en-US" dirty="0"/>
              <a:t>天花</a:t>
            </a:r>
          </a:p>
        </p:txBody>
      </p:sp>
      <p:pic>
        <p:nvPicPr>
          <p:cNvPr id="5" name="图片 4">
            <a:extLst>
              <a:ext uri="{FF2B5EF4-FFF2-40B4-BE49-F238E27FC236}">
                <a16:creationId xmlns:a16="http://schemas.microsoft.com/office/drawing/2014/main" id="{70C5DEF1-BC52-4621-BD9A-E88C04A077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975982" y="4219"/>
            <a:ext cx="5735982" cy="7560841"/>
          </a:xfrm>
          <a:prstGeom prst="rect">
            <a:avLst/>
          </a:prstGeom>
        </p:spPr>
      </p:pic>
    </p:spTree>
    <p:extLst>
      <p:ext uri="{BB962C8B-B14F-4D97-AF65-F5344CB8AC3E}">
        <p14:creationId xmlns:p14="http://schemas.microsoft.com/office/powerpoint/2010/main" val="22027649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p:txBody>
          <a:bodyPr/>
          <a:lstStyle/>
          <a:p>
            <a:r>
              <a:rPr lang="zh-CN" altLang="en-US" dirty="0"/>
              <a:t>色调</a:t>
            </a:r>
          </a:p>
        </p:txBody>
      </p:sp>
      <p:sp>
        <p:nvSpPr>
          <p:cNvPr id="55" name="矩形 54"/>
          <p:cNvSpPr/>
          <p:nvPr/>
        </p:nvSpPr>
        <p:spPr>
          <a:xfrm>
            <a:off x="633289" y="1587072"/>
            <a:ext cx="5462711" cy="424847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文本框 67"/>
          <p:cNvSpPr txBox="1"/>
          <p:nvPr/>
        </p:nvSpPr>
        <p:spPr>
          <a:xfrm>
            <a:off x="1415481" y="2384612"/>
            <a:ext cx="936104" cy="523220"/>
          </a:xfrm>
          <a:prstGeom prst="rect">
            <a:avLst/>
          </a:prstGeom>
          <a:noFill/>
        </p:spPr>
        <p:txBody>
          <a:bodyPr wrap="square" rtlCol="0">
            <a:spAutoFit/>
          </a:bodyPr>
          <a:lstStyle/>
          <a:p>
            <a:r>
              <a:rPr lang="en-US" altLang="zh-CN" sz="2800" b="1" dirty="0">
                <a:solidFill>
                  <a:schemeClr val="bg1">
                    <a:lumMod val="50000"/>
                  </a:schemeClr>
                </a:solidFill>
                <a:effectLst>
                  <a:outerShdw blurRad="38100" dist="38100" dir="2700000" algn="tl">
                    <a:srgbClr val="000000">
                      <a:alpha val="43137"/>
                    </a:srgbClr>
                  </a:outerShdw>
                </a:effectLst>
              </a:rPr>
              <a:t>70%</a:t>
            </a:r>
            <a:endParaRPr lang="zh-CN" altLang="en-US" sz="2800" b="1" dirty="0">
              <a:solidFill>
                <a:schemeClr val="bg1">
                  <a:lumMod val="50000"/>
                </a:schemeClr>
              </a:solidFill>
              <a:effectLst>
                <a:outerShdw blurRad="38100" dist="38100" dir="2700000" algn="tl">
                  <a:srgbClr val="000000">
                    <a:alpha val="43137"/>
                  </a:srgbClr>
                </a:outerShdw>
              </a:effectLst>
            </a:endParaRPr>
          </a:p>
        </p:txBody>
      </p:sp>
      <p:sp>
        <p:nvSpPr>
          <p:cNvPr id="69" name="TextBox 13"/>
          <p:cNvSpPr txBox="1"/>
          <p:nvPr/>
        </p:nvSpPr>
        <p:spPr>
          <a:xfrm>
            <a:off x="6672064" y="3277481"/>
            <a:ext cx="4730378" cy="356251"/>
          </a:xfrm>
          <a:prstGeom prst="rect">
            <a:avLst/>
          </a:prstGeom>
          <a:noFill/>
        </p:spPr>
        <p:txBody>
          <a:bodyPr wrap="square" rtlCol="0">
            <a:spAutoFit/>
          </a:bodyPr>
          <a:lstStyle/>
          <a:p>
            <a:pPr defTabSz="914400">
              <a:lnSpc>
                <a:spcPct val="130000"/>
              </a:lnSpc>
            </a:pPr>
            <a:r>
              <a:rPr lang="zh-CN" altLang="en-US" sz="1400" dirty="0">
                <a:solidFill>
                  <a:schemeClr val="bg2"/>
                </a:solidFill>
                <a:latin typeface="Levenim MT" pitchFamily="2" charset="-79"/>
                <a:cs typeface="Levenim MT" pitchFamily="2" charset="-79"/>
              </a:rPr>
              <a:t>整体以灰色为主，黑色为辅，白色作为一部分的亮颜色</a:t>
            </a:r>
          </a:p>
        </p:txBody>
      </p:sp>
      <p:pic>
        <p:nvPicPr>
          <p:cNvPr id="6" name="图片 5">
            <a:extLst>
              <a:ext uri="{FF2B5EF4-FFF2-40B4-BE49-F238E27FC236}">
                <a16:creationId xmlns:a16="http://schemas.microsoft.com/office/drawing/2014/main" id="{4A21F5BB-A013-4D1D-81B9-5ED7B39E5AAF}"/>
              </a:ext>
            </a:extLst>
          </p:cNvPr>
          <p:cNvPicPr>
            <a:picLocks noChangeAspect="1"/>
          </p:cNvPicPr>
          <p:nvPr/>
        </p:nvPicPr>
        <p:blipFill>
          <a:blip r:embed="rId2"/>
          <a:stretch>
            <a:fillRect/>
          </a:stretch>
        </p:blipFill>
        <p:spPr>
          <a:xfrm>
            <a:off x="2855640" y="3032170"/>
            <a:ext cx="1200865" cy="1171575"/>
          </a:xfrm>
          <a:prstGeom prst="rect">
            <a:avLst/>
          </a:prstGeom>
        </p:spPr>
      </p:pic>
      <p:sp>
        <p:nvSpPr>
          <p:cNvPr id="11" name="文本框 10">
            <a:extLst>
              <a:ext uri="{FF2B5EF4-FFF2-40B4-BE49-F238E27FC236}">
                <a16:creationId xmlns:a16="http://schemas.microsoft.com/office/drawing/2014/main" id="{A82AF962-4680-430A-837E-B426918BBA4D}"/>
              </a:ext>
            </a:extLst>
          </p:cNvPr>
          <p:cNvSpPr txBox="1"/>
          <p:nvPr/>
        </p:nvSpPr>
        <p:spPr>
          <a:xfrm>
            <a:off x="2968356" y="2384612"/>
            <a:ext cx="936105" cy="523220"/>
          </a:xfrm>
          <a:prstGeom prst="rect">
            <a:avLst/>
          </a:prstGeom>
          <a:noFill/>
        </p:spPr>
        <p:txBody>
          <a:bodyPr wrap="square" rtlCol="0">
            <a:spAutoFit/>
          </a:bodyPr>
          <a:lstStyle/>
          <a:p>
            <a:r>
              <a:rPr lang="en-US" altLang="zh-CN" sz="2800" b="1" dirty="0">
                <a:solidFill>
                  <a:schemeClr val="bg1">
                    <a:lumMod val="50000"/>
                  </a:schemeClr>
                </a:solidFill>
                <a:effectLst>
                  <a:outerShdw blurRad="38100" dist="38100" dir="2700000" algn="tl">
                    <a:srgbClr val="000000">
                      <a:alpha val="43137"/>
                    </a:srgbClr>
                  </a:outerShdw>
                </a:effectLst>
              </a:rPr>
              <a:t>20%</a:t>
            </a:r>
            <a:endParaRPr lang="zh-CN" altLang="en-US" sz="2800" b="1" dirty="0">
              <a:solidFill>
                <a:schemeClr val="bg1">
                  <a:lumMod val="50000"/>
                </a:schemeClr>
              </a:solidFill>
              <a:effectLst>
                <a:outerShdw blurRad="38100" dist="38100" dir="2700000" algn="tl">
                  <a:srgbClr val="000000">
                    <a:alpha val="43137"/>
                  </a:srgbClr>
                </a:outerShdw>
              </a:effectLst>
            </a:endParaRPr>
          </a:p>
        </p:txBody>
      </p:sp>
      <p:pic>
        <p:nvPicPr>
          <p:cNvPr id="7" name="图片 6">
            <a:extLst>
              <a:ext uri="{FF2B5EF4-FFF2-40B4-BE49-F238E27FC236}">
                <a16:creationId xmlns:a16="http://schemas.microsoft.com/office/drawing/2014/main" id="{8B245DCF-24E7-4497-959E-831D52E59D5A}"/>
              </a:ext>
            </a:extLst>
          </p:cNvPr>
          <p:cNvPicPr>
            <a:picLocks noChangeAspect="1"/>
          </p:cNvPicPr>
          <p:nvPr/>
        </p:nvPicPr>
        <p:blipFill>
          <a:blip r:embed="rId3"/>
          <a:stretch>
            <a:fillRect/>
          </a:stretch>
        </p:blipFill>
        <p:spPr>
          <a:xfrm>
            <a:off x="4478308" y="3032170"/>
            <a:ext cx="1200865" cy="1171575"/>
          </a:xfrm>
          <a:prstGeom prst="rect">
            <a:avLst/>
          </a:prstGeom>
        </p:spPr>
      </p:pic>
      <p:sp>
        <p:nvSpPr>
          <p:cNvPr id="13" name="文本框 12">
            <a:extLst>
              <a:ext uri="{FF2B5EF4-FFF2-40B4-BE49-F238E27FC236}">
                <a16:creationId xmlns:a16="http://schemas.microsoft.com/office/drawing/2014/main" id="{CACC4C41-0865-4A48-978B-3A63DC6FC1AD}"/>
              </a:ext>
            </a:extLst>
          </p:cNvPr>
          <p:cNvSpPr txBox="1"/>
          <p:nvPr/>
        </p:nvSpPr>
        <p:spPr>
          <a:xfrm>
            <a:off x="4610687" y="2384612"/>
            <a:ext cx="936105" cy="523220"/>
          </a:xfrm>
          <a:prstGeom prst="rect">
            <a:avLst/>
          </a:prstGeom>
          <a:noFill/>
        </p:spPr>
        <p:txBody>
          <a:bodyPr wrap="square" rtlCol="0">
            <a:spAutoFit/>
          </a:bodyPr>
          <a:lstStyle/>
          <a:p>
            <a:r>
              <a:rPr lang="en-US" altLang="zh-CN" sz="2800" b="1" dirty="0">
                <a:solidFill>
                  <a:schemeClr val="bg1">
                    <a:lumMod val="50000"/>
                  </a:schemeClr>
                </a:solidFill>
                <a:effectLst>
                  <a:outerShdw blurRad="38100" dist="38100" dir="2700000" algn="tl">
                    <a:srgbClr val="000000">
                      <a:alpha val="43137"/>
                    </a:srgbClr>
                  </a:outerShdw>
                </a:effectLst>
              </a:rPr>
              <a:t>10%</a:t>
            </a:r>
            <a:endParaRPr lang="zh-CN" altLang="en-US" sz="2800" b="1" dirty="0">
              <a:solidFill>
                <a:schemeClr val="bg1">
                  <a:lumMod val="50000"/>
                </a:schemeClr>
              </a:solidFill>
              <a:effectLst>
                <a:outerShdw blurRad="38100" dist="38100" dir="2700000" algn="tl">
                  <a:srgbClr val="000000">
                    <a:alpha val="43137"/>
                  </a:srgbClr>
                </a:outerShdw>
              </a:effectLst>
            </a:endParaRPr>
          </a:p>
        </p:txBody>
      </p:sp>
      <p:sp>
        <p:nvSpPr>
          <p:cNvPr id="5" name="矩形 4">
            <a:extLst>
              <a:ext uri="{FF2B5EF4-FFF2-40B4-BE49-F238E27FC236}">
                <a16:creationId xmlns:a16="http://schemas.microsoft.com/office/drawing/2014/main" id="{1B3D0DC5-0881-495C-A1B9-6D3FC56E1F02}"/>
              </a:ext>
            </a:extLst>
          </p:cNvPr>
          <p:cNvSpPr/>
          <p:nvPr/>
        </p:nvSpPr>
        <p:spPr>
          <a:xfrm>
            <a:off x="1307469" y="3032170"/>
            <a:ext cx="1152128" cy="11715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17584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5468AE8-22E1-4986-BF5A-293771410C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52" y="1"/>
            <a:ext cx="12250452" cy="6825432"/>
          </a:xfrm>
          <a:prstGeom prst="rect">
            <a:avLst/>
          </a:prstGeom>
        </p:spPr>
      </p:pic>
      <p:cxnSp>
        <p:nvCxnSpPr>
          <p:cNvPr id="13" name="直接连接符 12">
            <a:extLst>
              <a:ext uri="{FF2B5EF4-FFF2-40B4-BE49-F238E27FC236}">
                <a16:creationId xmlns:a16="http://schemas.microsoft.com/office/drawing/2014/main" id="{A85FE464-CB5A-425A-B8F5-A9A385A13E84}"/>
              </a:ext>
            </a:extLst>
          </p:cNvPr>
          <p:cNvCxnSpPr/>
          <p:nvPr/>
        </p:nvCxnSpPr>
        <p:spPr>
          <a:xfrm>
            <a:off x="-723478" y="4145695"/>
            <a:ext cx="97155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CC236E5E-4B3A-488F-8F37-AF34E7F2FC46}"/>
              </a:ext>
            </a:extLst>
          </p:cNvPr>
          <p:cNvCxnSpPr/>
          <p:nvPr/>
        </p:nvCxnSpPr>
        <p:spPr>
          <a:xfrm>
            <a:off x="3143672" y="3428998"/>
            <a:ext cx="908685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5007574F-21E3-4769-91F4-43C61053129B}"/>
              </a:ext>
            </a:extLst>
          </p:cNvPr>
          <p:cNvSpPr/>
          <p:nvPr/>
        </p:nvSpPr>
        <p:spPr>
          <a:xfrm>
            <a:off x="3492053" y="3168132"/>
            <a:ext cx="5022337" cy="1200329"/>
          </a:xfrm>
          <a:prstGeom prst="rect">
            <a:avLst/>
          </a:prstGeom>
        </p:spPr>
        <p:txBody>
          <a:bodyPr wrap="none">
            <a:spAutoFit/>
          </a:bodyPr>
          <a:lstStyle/>
          <a:p>
            <a:r>
              <a:rPr kumimoji="1" lang="en-US" altLang="zh-CN" sz="7200" dirty="0">
                <a:solidFill>
                  <a:schemeClr val="accent1"/>
                </a:solidFill>
              </a:rPr>
              <a:t>THANK YOU</a:t>
            </a:r>
            <a:endParaRPr kumimoji="1" lang="zh-CN" altLang="en-US" sz="7200" dirty="0">
              <a:solidFill>
                <a:schemeClr val="accent1"/>
              </a:solidFill>
            </a:endParaRPr>
          </a:p>
        </p:txBody>
      </p:sp>
      <p:sp>
        <p:nvSpPr>
          <p:cNvPr id="17" name="椭圆 16">
            <a:extLst>
              <a:ext uri="{FF2B5EF4-FFF2-40B4-BE49-F238E27FC236}">
                <a16:creationId xmlns:a16="http://schemas.microsoft.com/office/drawing/2014/main" id="{1E96496B-A023-4C23-8D99-16FEEFFDEC22}"/>
              </a:ext>
            </a:extLst>
          </p:cNvPr>
          <p:cNvSpPr/>
          <p:nvPr/>
        </p:nvSpPr>
        <p:spPr>
          <a:xfrm>
            <a:off x="5136245" y="1211413"/>
            <a:ext cx="1733954" cy="1733954"/>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kumimoji="1" lang="zh-CN" altLang="en-US" dirty="0">
              <a:solidFill>
                <a:srgbClr val="103154"/>
              </a:solidFill>
            </a:endParaRPr>
          </a:p>
        </p:txBody>
      </p:sp>
      <p:cxnSp>
        <p:nvCxnSpPr>
          <p:cNvPr id="19" name="直接连接符 18">
            <a:extLst>
              <a:ext uri="{FF2B5EF4-FFF2-40B4-BE49-F238E27FC236}">
                <a16:creationId xmlns:a16="http://schemas.microsoft.com/office/drawing/2014/main" id="{3DCFF963-BD99-40DF-BA56-97234185AB28}"/>
              </a:ext>
            </a:extLst>
          </p:cNvPr>
          <p:cNvCxnSpPr/>
          <p:nvPr/>
        </p:nvCxnSpPr>
        <p:spPr>
          <a:xfrm flipV="1">
            <a:off x="3143672" y="2645371"/>
            <a:ext cx="1550451" cy="7836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262C53D3-898E-407F-8909-55629E96690C}"/>
              </a:ext>
            </a:extLst>
          </p:cNvPr>
          <p:cNvCxnSpPr/>
          <p:nvPr/>
        </p:nvCxnSpPr>
        <p:spPr>
          <a:xfrm flipV="1">
            <a:off x="7331371" y="878113"/>
            <a:ext cx="1550451" cy="7836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95AD96C7-7DDF-4759-8C61-663E787F190F}"/>
              </a:ext>
            </a:extLst>
          </p:cNvPr>
          <p:cNvCxnSpPr/>
          <p:nvPr/>
        </p:nvCxnSpPr>
        <p:spPr>
          <a:xfrm flipV="1">
            <a:off x="7441571" y="4158159"/>
            <a:ext cx="1550451" cy="7836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6B9D3F20-1749-4E11-A35D-47C278BFFE4C}"/>
              </a:ext>
            </a:extLst>
          </p:cNvPr>
          <p:cNvCxnSpPr/>
          <p:nvPr/>
        </p:nvCxnSpPr>
        <p:spPr>
          <a:xfrm>
            <a:off x="-833678" y="878113"/>
            <a:ext cx="97155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00043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4CE370C-DA6A-4E30-80DE-CCD215713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53" y="28492"/>
            <a:ext cx="12182763" cy="6858000"/>
          </a:xfrm>
          <a:prstGeom prst="rect">
            <a:avLst/>
          </a:prstGeom>
        </p:spPr>
      </p:pic>
      <p:sp>
        <p:nvSpPr>
          <p:cNvPr id="8" name="文本占位符 1">
            <a:extLst>
              <a:ext uri="{FF2B5EF4-FFF2-40B4-BE49-F238E27FC236}">
                <a16:creationId xmlns:a16="http://schemas.microsoft.com/office/drawing/2014/main" id="{44F2E0EC-1E40-428F-87F9-BCEA21B0F2EC}"/>
              </a:ext>
            </a:extLst>
          </p:cNvPr>
          <p:cNvSpPr>
            <a:spLocks noGrp="1"/>
          </p:cNvSpPr>
          <p:nvPr>
            <p:ph type="body" sz="quarter" idx="11"/>
          </p:nvPr>
        </p:nvSpPr>
        <p:spPr>
          <a:xfrm>
            <a:off x="5231904" y="3068960"/>
            <a:ext cx="1691702" cy="482447"/>
          </a:xfrm>
        </p:spPr>
        <p:txBody>
          <a:bodyPr/>
          <a:lstStyle/>
          <a:p>
            <a:r>
              <a:rPr lang="en-US" altLang="zh-CN" dirty="0"/>
              <a:t>Part two</a:t>
            </a:r>
            <a:endParaRPr lang="zh-CN" altLang="en-US" dirty="0"/>
          </a:p>
        </p:txBody>
      </p:sp>
      <p:sp>
        <p:nvSpPr>
          <p:cNvPr id="10" name="椭圆 9">
            <a:extLst>
              <a:ext uri="{FF2B5EF4-FFF2-40B4-BE49-F238E27FC236}">
                <a16:creationId xmlns:a16="http://schemas.microsoft.com/office/drawing/2014/main" id="{53C6EA15-A196-4E5C-9E6E-36A7B7CFAF48}"/>
              </a:ext>
            </a:extLst>
          </p:cNvPr>
          <p:cNvSpPr/>
          <p:nvPr/>
        </p:nvSpPr>
        <p:spPr>
          <a:xfrm>
            <a:off x="5189652" y="2443206"/>
            <a:ext cx="1733954" cy="1733954"/>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kumimoji="1" lang="zh-CN" altLang="en-US" dirty="0">
              <a:solidFill>
                <a:srgbClr val="103154"/>
              </a:solidFill>
            </a:endParaRPr>
          </a:p>
        </p:txBody>
      </p:sp>
      <p:cxnSp>
        <p:nvCxnSpPr>
          <p:cNvPr id="11" name="直接连接符 10">
            <a:extLst>
              <a:ext uri="{FF2B5EF4-FFF2-40B4-BE49-F238E27FC236}">
                <a16:creationId xmlns:a16="http://schemas.microsoft.com/office/drawing/2014/main" id="{6561370A-7493-4666-998B-0E4ACEBCE308}"/>
              </a:ext>
            </a:extLst>
          </p:cNvPr>
          <p:cNvCxnSpPr/>
          <p:nvPr/>
        </p:nvCxnSpPr>
        <p:spPr>
          <a:xfrm flipV="1">
            <a:off x="7176120" y="1844824"/>
            <a:ext cx="1550451" cy="783629"/>
          </a:xfrm>
          <a:prstGeom prst="line">
            <a:avLst/>
          </a:prstGeom>
          <a:ln w="28575">
            <a:solidFill>
              <a:srgbClr val="CF4157"/>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2A5B6224-5EF0-4850-899A-02CBCA46B4A6}"/>
              </a:ext>
            </a:extLst>
          </p:cNvPr>
          <p:cNvCxnSpPr/>
          <p:nvPr/>
        </p:nvCxnSpPr>
        <p:spPr>
          <a:xfrm flipV="1">
            <a:off x="3287688" y="3785345"/>
            <a:ext cx="1550451" cy="783629"/>
          </a:xfrm>
          <a:prstGeom prst="line">
            <a:avLst/>
          </a:prstGeom>
          <a:ln w="28575">
            <a:solidFill>
              <a:srgbClr val="CF41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972862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704850" y="450726"/>
            <a:ext cx="2294805" cy="432048"/>
          </a:xfrm>
        </p:spPr>
        <p:txBody>
          <a:bodyPr/>
          <a:lstStyle/>
          <a:p>
            <a:r>
              <a:rPr lang="zh-CN" altLang="en-US" dirty="0"/>
              <a:t>展厅平面图</a:t>
            </a:r>
          </a:p>
        </p:txBody>
      </p:sp>
      <p:pic>
        <p:nvPicPr>
          <p:cNvPr id="4" name="图片 3">
            <a:extLst>
              <a:ext uri="{FF2B5EF4-FFF2-40B4-BE49-F238E27FC236}">
                <a16:creationId xmlns:a16="http://schemas.microsoft.com/office/drawing/2014/main" id="{37893ED4-F862-4C0B-B4A3-9C6E56A4AB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067687" y="-697768"/>
            <a:ext cx="6261490" cy="8253536"/>
          </a:xfrm>
          <a:prstGeom prst="rect">
            <a:avLst/>
          </a:prstGeom>
        </p:spPr>
      </p:pic>
    </p:spTree>
    <p:extLst>
      <p:ext uri="{BB962C8B-B14F-4D97-AF65-F5344CB8AC3E}">
        <p14:creationId xmlns:p14="http://schemas.microsoft.com/office/powerpoint/2010/main" val="232805867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704851" y="1041246"/>
            <a:ext cx="8102977" cy="432048"/>
          </a:xfrm>
        </p:spPr>
        <p:txBody>
          <a:bodyPr/>
          <a:lstStyle/>
          <a:p>
            <a:r>
              <a:rPr lang="zh-CN" altLang="en-US" dirty="0">
                <a:solidFill>
                  <a:srgbClr val="CF4157"/>
                </a:solidFill>
                <a:latin typeface="Levenim MT" pitchFamily="2" charset="-79"/>
                <a:cs typeface="Levenim MT" pitchFamily="2" charset="-79"/>
              </a:rPr>
              <a:t> 中间是形状长短不一的金属镂空带状从天花吊到地面，中间和指环周围会有一些小吊饰。</a:t>
            </a:r>
            <a:endParaRPr lang="zh-CN" altLang="en-US" dirty="0">
              <a:solidFill>
                <a:srgbClr val="CF4157"/>
              </a:solidFill>
            </a:endParaRPr>
          </a:p>
        </p:txBody>
      </p:sp>
      <p:sp>
        <p:nvSpPr>
          <p:cNvPr id="3" name="文本占位符 2"/>
          <p:cNvSpPr>
            <a:spLocks noGrp="1"/>
          </p:cNvSpPr>
          <p:nvPr>
            <p:ph type="body" sz="quarter" idx="11"/>
          </p:nvPr>
        </p:nvSpPr>
        <p:spPr/>
        <p:txBody>
          <a:bodyPr/>
          <a:lstStyle/>
          <a:p>
            <a:r>
              <a:rPr lang="zh-CN" altLang="en-US" b="1" dirty="0">
                <a:solidFill>
                  <a:schemeClr val="bg2"/>
                </a:solidFill>
                <a:effectLst>
                  <a:outerShdw blurRad="38100" dist="38100" dir="2700000" algn="tl">
                    <a:srgbClr val="000000">
                      <a:alpha val="43137"/>
                    </a:srgbClr>
                  </a:outerShdw>
                </a:effectLst>
              </a:rPr>
              <a:t>装饰柱</a:t>
            </a:r>
          </a:p>
        </p:txBody>
      </p:sp>
      <p:pic>
        <p:nvPicPr>
          <p:cNvPr id="7" name="图片 6">
            <a:extLst>
              <a:ext uri="{FF2B5EF4-FFF2-40B4-BE49-F238E27FC236}">
                <a16:creationId xmlns:a16="http://schemas.microsoft.com/office/drawing/2014/main" id="{DCE851E8-B1F9-4B36-B2A9-347850DDD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18" y="1844824"/>
            <a:ext cx="5057582" cy="3573871"/>
          </a:xfrm>
          <a:prstGeom prst="rect">
            <a:avLst/>
          </a:prstGeom>
        </p:spPr>
      </p:pic>
      <p:pic>
        <p:nvPicPr>
          <p:cNvPr id="6" name="图片 5">
            <a:extLst>
              <a:ext uri="{FF2B5EF4-FFF2-40B4-BE49-F238E27FC236}">
                <a16:creationId xmlns:a16="http://schemas.microsoft.com/office/drawing/2014/main" id="{FF682A0E-B99C-40E4-96E2-2217C92016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3086" y="1340768"/>
            <a:ext cx="6960096" cy="5220072"/>
          </a:xfrm>
          <a:prstGeom prst="rect">
            <a:avLst/>
          </a:prstGeom>
        </p:spPr>
      </p:pic>
    </p:spTree>
    <p:extLst>
      <p:ext uri="{BB962C8B-B14F-4D97-AF65-F5344CB8AC3E}">
        <p14:creationId xmlns:p14="http://schemas.microsoft.com/office/powerpoint/2010/main" val="10755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704851" y="1041246"/>
            <a:ext cx="8102977" cy="432048"/>
          </a:xfrm>
        </p:spPr>
        <p:txBody>
          <a:bodyPr/>
          <a:lstStyle/>
          <a:p>
            <a:r>
              <a:rPr lang="zh-CN" altLang="en-US" dirty="0">
                <a:solidFill>
                  <a:srgbClr val="CF4157"/>
                </a:solidFill>
                <a:latin typeface="Levenim MT" pitchFamily="2" charset="-79"/>
                <a:cs typeface="Levenim MT" pitchFamily="2" charset="-79"/>
              </a:rPr>
              <a:t> 中间是形状长短不一的金属镂空带状从天花吊到地面，中间和指环周围会有一些小吊饰。</a:t>
            </a:r>
            <a:endParaRPr lang="zh-CN" altLang="en-US" dirty="0">
              <a:solidFill>
                <a:srgbClr val="CF4157"/>
              </a:solidFill>
            </a:endParaRPr>
          </a:p>
        </p:txBody>
      </p:sp>
      <p:sp>
        <p:nvSpPr>
          <p:cNvPr id="3" name="文本占位符 2"/>
          <p:cNvSpPr>
            <a:spLocks noGrp="1"/>
          </p:cNvSpPr>
          <p:nvPr>
            <p:ph type="body" sz="quarter" idx="11"/>
          </p:nvPr>
        </p:nvSpPr>
        <p:spPr>
          <a:xfrm>
            <a:off x="704850" y="450726"/>
            <a:ext cx="2726853" cy="432048"/>
          </a:xfrm>
        </p:spPr>
        <p:txBody>
          <a:bodyPr/>
          <a:lstStyle/>
          <a:p>
            <a:r>
              <a:rPr lang="zh-CN" altLang="en-US" b="1" dirty="0">
                <a:solidFill>
                  <a:schemeClr val="bg2"/>
                </a:solidFill>
                <a:effectLst>
                  <a:outerShdw blurRad="38100" dist="38100" dir="2700000" algn="tl">
                    <a:srgbClr val="000000">
                      <a:alpha val="43137"/>
                    </a:srgbClr>
                  </a:outerShdw>
                </a:effectLst>
              </a:rPr>
              <a:t>装饰柱意向图</a:t>
            </a:r>
          </a:p>
        </p:txBody>
      </p:sp>
      <p:pic>
        <p:nvPicPr>
          <p:cNvPr id="7" name="图片 6">
            <a:extLst>
              <a:ext uri="{FF2B5EF4-FFF2-40B4-BE49-F238E27FC236}">
                <a16:creationId xmlns:a16="http://schemas.microsoft.com/office/drawing/2014/main" id="{DCE851E8-B1F9-4B36-B2A9-347850DDD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18" y="1844824"/>
            <a:ext cx="5057582" cy="3573871"/>
          </a:xfrm>
          <a:prstGeom prst="rect">
            <a:avLst/>
          </a:prstGeom>
        </p:spPr>
      </p:pic>
      <p:pic>
        <p:nvPicPr>
          <p:cNvPr id="4" name="图片 3">
            <a:extLst>
              <a:ext uri="{FF2B5EF4-FFF2-40B4-BE49-F238E27FC236}">
                <a16:creationId xmlns:a16="http://schemas.microsoft.com/office/drawing/2014/main" id="{8D9B15F4-5F87-43FB-AD85-CF22F809A326}"/>
              </a:ext>
            </a:extLst>
          </p:cNvPr>
          <p:cNvPicPr>
            <a:picLocks noChangeAspect="1"/>
          </p:cNvPicPr>
          <p:nvPr/>
        </p:nvPicPr>
        <p:blipFill>
          <a:blip r:embed="rId3"/>
          <a:stretch>
            <a:fillRect/>
          </a:stretch>
        </p:blipFill>
        <p:spPr>
          <a:xfrm>
            <a:off x="5663952" y="1340768"/>
            <a:ext cx="4610243" cy="4968552"/>
          </a:xfrm>
          <a:prstGeom prst="rect">
            <a:avLst/>
          </a:prstGeom>
        </p:spPr>
      </p:pic>
    </p:spTree>
    <p:extLst>
      <p:ext uri="{BB962C8B-B14F-4D97-AF65-F5344CB8AC3E}">
        <p14:creationId xmlns:p14="http://schemas.microsoft.com/office/powerpoint/2010/main" val="394423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p:txBody>
          <a:bodyPr/>
          <a:lstStyle/>
          <a:p>
            <a:r>
              <a:rPr lang="zh-CN" altLang="en-US" b="1" dirty="0">
                <a:solidFill>
                  <a:schemeClr val="bg2"/>
                </a:solidFill>
                <a:effectLst>
                  <a:outerShdw blurRad="38100" dist="38100" dir="2700000" algn="tl">
                    <a:srgbClr val="000000">
                      <a:alpha val="43137"/>
                    </a:srgbClr>
                  </a:outerShdw>
                </a:effectLst>
              </a:rPr>
              <a:t>展墙</a:t>
            </a:r>
          </a:p>
        </p:txBody>
      </p:sp>
      <p:pic>
        <p:nvPicPr>
          <p:cNvPr id="11" name="图片 10">
            <a:extLst>
              <a:ext uri="{FF2B5EF4-FFF2-40B4-BE49-F238E27FC236}">
                <a16:creationId xmlns:a16="http://schemas.microsoft.com/office/drawing/2014/main" id="{2FAD4212-8634-4317-AAD8-15123FE8A3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4112" y="332656"/>
            <a:ext cx="5158273" cy="3645023"/>
          </a:xfrm>
          <a:prstGeom prst="rect">
            <a:avLst/>
          </a:prstGeom>
        </p:spPr>
      </p:pic>
      <p:pic>
        <p:nvPicPr>
          <p:cNvPr id="6" name="图片 5">
            <a:extLst>
              <a:ext uri="{FF2B5EF4-FFF2-40B4-BE49-F238E27FC236}">
                <a16:creationId xmlns:a16="http://schemas.microsoft.com/office/drawing/2014/main" id="{DAEB9C46-E0F9-4ED3-A33D-48F1C36F8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1628800"/>
            <a:ext cx="6848917" cy="4797937"/>
          </a:xfrm>
          <a:prstGeom prst="rect">
            <a:avLst/>
          </a:prstGeom>
        </p:spPr>
      </p:pic>
    </p:spTree>
    <p:extLst>
      <p:ext uri="{BB962C8B-B14F-4D97-AF65-F5344CB8AC3E}">
        <p14:creationId xmlns:p14="http://schemas.microsoft.com/office/powerpoint/2010/main" val="20188345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704850" y="1050412"/>
            <a:ext cx="5895206" cy="292205"/>
          </a:xfrm>
        </p:spPr>
        <p:txBody>
          <a:bodyPr/>
          <a:lstStyle/>
          <a:p>
            <a:r>
              <a:rPr lang="zh-CN" altLang="en-US" dirty="0"/>
              <a:t>圆润的弯曲线条，代表律动感，曲面用凹面展墙，圆形的做圆柱形展台</a:t>
            </a:r>
          </a:p>
        </p:txBody>
      </p:sp>
      <p:sp>
        <p:nvSpPr>
          <p:cNvPr id="3" name="文本占位符 2"/>
          <p:cNvSpPr>
            <a:spLocks noGrp="1"/>
          </p:cNvSpPr>
          <p:nvPr>
            <p:ph type="body" sz="quarter" idx="11"/>
          </p:nvPr>
        </p:nvSpPr>
        <p:spPr>
          <a:xfrm>
            <a:off x="704850" y="450726"/>
            <a:ext cx="2438821" cy="432048"/>
          </a:xfrm>
        </p:spPr>
        <p:txBody>
          <a:bodyPr/>
          <a:lstStyle/>
          <a:p>
            <a:r>
              <a:rPr lang="zh-CN" altLang="en-US" b="1" dirty="0"/>
              <a:t>展示区</a:t>
            </a:r>
          </a:p>
        </p:txBody>
      </p:sp>
      <p:pic>
        <p:nvPicPr>
          <p:cNvPr id="78" name="图片 77">
            <a:extLst>
              <a:ext uri="{FF2B5EF4-FFF2-40B4-BE49-F238E27FC236}">
                <a16:creationId xmlns:a16="http://schemas.microsoft.com/office/drawing/2014/main" id="{B6872448-5DC2-47A3-8B5B-4D03B8CDB6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2132856"/>
            <a:ext cx="4786800" cy="3382526"/>
          </a:xfrm>
          <a:prstGeom prst="rect">
            <a:avLst/>
          </a:prstGeom>
        </p:spPr>
      </p:pic>
      <p:pic>
        <p:nvPicPr>
          <p:cNvPr id="5" name="图片 4">
            <a:extLst>
              <a:ext uri="{FF2B5EF4-FFF2-40B4-BE49-F238E27FC236}">
                <a16:creationId xmlns:a16="http://schemas.microsoft.com/office/drawing/2014/main" id="{A4A358CA-6C16-40E0-9645-85CFD4AC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7968" y="1571293"/>
            <a:ext cx="5687068" cy="4265301"/>
          </a:xfrm>
          <a:prstGeom prst="rect">
            <a:avLst/>
          </a:prstGeom>
        </p:spPr>
      </p:pic>
    </p:spTree>
    <p:extLst>
      <p:ext uri="{BB962C8B-B14F-4D97-AF65-F5344CB8AC3E}">
        <p14:creationId xmlns:p14="http://schemas.microsoft.com/office/powerpoint/2010/main" val="34903658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heme/theme1.xml><?xml version="1.0" encoding="utf-8"?>
<a:theme xmlns:a="http://schemas.openxmlformats.org/drawingml/2006/main" name="Office 主题">
  <a:themeElements>
    <a:clrScheme name="自定义 140">
      <a:dk1>
        <a:srgbClr val="000000"/>
      </a:dk1>
      <a:lt1>
        <a:srgbClr val="FFFFFF"/>
      </a:lt1>
      <a:dk2>
        <a:srgbClr val="000000"/>
      </a:dk2>
      <a:lt2>
        <a:srgbClr val="FFFDFD"/>
      </a:lt2>
      <a:accent1>
        <a:srgbClr val="FD4F69"/>
      </a:accent1>
      <a:accent2>
        <a:srgbClr val="FFE644"/>
      </a:accent2>
      <a:accent3>
        <a:srgbClr val="00D582"/>
      </a:accent3>
      <a:accent4>
        <a:srgbClr val="515151"/>
      </a:accent4>
      <a:accent5>
        <a:srgbClr val="919191"/>
      </a:accent5>
      <a:accent6>
        <a:srgbClr val="CACACA"/>
      </a:accent6>
      <a:hlink>
        <a:srgbClr val="0563C1"/>
      </a:hlink>
      <a:folHlink>
        <a:srgbClr val="954F72"/>
      </a:folHlink>
    </a:clrScheme>
    <a:fontScheme name="自定义 4">
      <a:majorFont>
        <a:latin typeface="Segoe UI Light"/>
        <a:ea typeface="微软雅黑"/>
        <a:cs typeface=""/>
      </a:majorFont>
      <a:minorFont>
        <a:latin typeface="Segoe UI Light"/>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815</TotalTime>
  <Words>643</Words>
  <Application>Microsoft Office PowerPoint</Application>
  <PresentationFormat>宽屏</PresentationFormat>
  <Paragraphs>56</Paragraphs>
  <Slides>33</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33</vt:i4>
      </vt:variant>
    </vt:vector>
  </HeadingPairs>
  <TitlesOfParts>
    <vt:vector size="38" baseType="lpstr">
      <vt:lpstr>微软雅黑</vt:lpstr>
      <vt:lpstr>Arial</vt:lpstr>
      <vt:lpstr>Levenim MT</vt:lpstr>
      <vt:lpstr>Segoe UI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Lenovo</cp:lastModifiedBy>
  <cp:revision>67</cp:revision>
  <dcterms:created xsi:type="dcterms:W3CDTF">2015-10-09T06:29:32Z</dcterms:created>
  <dcterms:modified xsi:type="dcterms:W3CDTF">2018-07-05T18:10:58Z</dcterms:modified>
</cp:coreProperties>
</file>