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dp" ContentType="image/vnd.ms-photo"/>
  <Default Extension="png" ContentType="image/png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4" r:id="rId3"/>
    <p:sldId id="363" r:id="rId5"/>
    <p:sldId id="411" r:id="rId6"/>
    <p:sldId id="398" r:id="rId7"/>
    <p:sldId id="401" r:id="rId8"/>
    <p:sldId id="406" r:id="rId9"/>
    <p:sldId id="407" r:id="rId10"/>
    <p:sldId id="408" r:id="rId11"/>
    <p:sldId id="409" r:id="rId12"/>
    <p:sldId id="410" r:id="rId13"/>
    <p:sldId id="471" r:id="rId14"/>
    <p:sldId id="419" r:id="rId15"/>
    <p:sldId id="413" r:id="rId16"/>
    <p:sldId id="414" r:id="rId17"/>
    <p:sldId id="415" r:id="rId18"/>
    <p:sldId id="420" r:id="rId19"/>
    <p:sldId id="416" r:id="rId20"/>
    <p:sldId id="417" r:id="rId21"/>
    <p:sldId id="421" r:id="rId22"/>
    <p:sldId id="423" r:id="rId23"/>
    <p:sldId id="424" r:id="rId24"/>
    <p:sldId id="425" r:id="rId25"/>
    <p:sldId id="426" r:id="rId26"/>
    <p:sldId id="437" r:id="rId27"/>
    <p:sldId id="438" r:id="rId28"/>
    <p:sldId id="439" r:id="rId29"/>
    <p:sldId id="440" r:id="rId30"/>
    <p:sldId id="441" r:id="rId31"/>
    <p:sldId id="427" r:id="rId32"/>
    <p:sldId id="442" r:id="rId33"/>
    <p:sldId id="443" r:id="rId34"/>
    <p:sldId id="444" r:id="rId35"/>
    <p:sldId id="452" r:id="rId36"/>
    <p:sldId id="445" r:id="rId37"/>
    <p:sldId id="446" r:id="rId38"/>
    <p:sldId id="447" r:id="rId39"/>
    <p:sldId id="448" r:id="rId40"/>
    <p:sldId id="449" r:id="rId41"/>
    <p:sldId id="450" r:id="rId42"/>
    <p:sldId id="451" r:id="rId43"/>
    <p:sldId id="453" r:id="rId44"/>
    <p:sldId id="454" r:id="rId45"/>
    <p:sldId id="455" r:id="rId46"/>
    <p:sldId id="456" r:id="rId47"/>
    <p:sldId id="457" r:id="rId48"/>
    <p:sldId id="458" r:id="rId49"/>
    <p:sldId id="459" r:id="rId50"/>
    <p:sldId id="460" r:id="rId51"/>
    <p:sldId id="461" r:id="rId52"/>
    <p:sldId id="350" r:id="rId5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04B43"/>
    <a:srgbClr val="CEEBE9"/>
    <a:srgbClr val="FAD0BE"/>
    <a:srgbClr val="1A92A2"/>
    <a:srgbClr val="0070C0"/>
    <a:srgbClr val="F69230"/>
    <a:srgbClr val="21AB82"/>
    <a:srgbClr val="05BAC8"/>
    <a:srgbClr val="152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3895" autoAdjust="0"/>
  </p:normalViewPr>
  <p:slideViewPr>
    <p:cSldViewPr snapToGrid="0">
      <p:cViewPr>
        <p:scale>
          <a:sx n="50" d="100"/>
          <a:sy n="50" d="100"/>
        </p:scale>
        <p:origin x="-2988" y="-1404"/>
      </p:cViewPr>
      <p:guideLst>
        <p:guide orient="horz" pos="1079"/>
        <p:guide pos="3825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0" d="100"/>
        <a:sy n="60" d="100"/>
      </p:scale>
      <p:origin x="0" y="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3007C-0BBF-4CAD-B02F-7664B8046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绪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组合 9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绪论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直角三角形 17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9" name="五边形 18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研究方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2060848"/>
            <a:ext cx="1691680" cy="788186"/>
            <a:chOff x="0" y="1272662"/>
            <a:chExt cx="1691680" cy="788186"/>
          </a:xfrm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研究方法与思路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直角三角形 11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五边形 17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键技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2854273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关键技术与难点</a:t>
              </a:r>
              <a:endParaRPr lang="zh-CN" altLang="en-US" sz="1600" kern="1200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直角三角形 9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五边形 10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成果与应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/>
        </p:nvGrpSpPr>
        <p:grpSpPr>
          <a:xfrm>
            <a:off x="0" y="3648260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成果与应用</a:t>
              </a:r>
              <a:endParaRPr lang="zh-CN" altLang="en-US" sz="1600" kern="1200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直角三角形 13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5" name="五边形 14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关建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4439981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相关建议</a:t>
              </a:r>
              <a:endParaRPr lang="zh-CN" altLang="en-US" sz="1600" kern="1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直角三角形 9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五边形 10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论文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5231615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论文总结</a:t>
              </a:r>
              <a:endParaRPr lang="zh-CN" altLang="en-US" sz="1600" kern="1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直角三角形 9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五边形 10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wmf"/><Relationship Id="rId1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010" y="3122930"/>
            <a:ext cx="78212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kern="0" noProof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模块四 常用</a:t>
            </a:r>
            <a:r>
              <a:rPr lang="zh-CN" altLang="en-US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组件</a:t>
            </a:r>
            <a:endParaRPr lang="zh-CN" altLang="en-US" sz="8000" b="1" kern="0" noProof="0" dirty="0" smtClean="0">
              <a:ln>
                <a:noFill/>
              </a:ln>
              <a:solidFill>
                <a:srgbClr val="1A92A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2" name="等腰三角形 201"/>
          <p:cNvSpPr/>
          <p:nvPr/>
        </p:nvSpPr>
        <p:spPr>
          <a:xfrm>
            <a:off x="949559" y="6136930"/>
            <a:ext cx="834952" cy="71978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等腰三角形 202"/>
          <p:cNvSpPr/>
          <p:nvPr/>
        </p:nvSpPr>
        <p:spPr>
          <a:xfrm>
            <a:off x="9903177" y="6247952"/>
            <a:ext cx="706166" cy="6087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等腰三角形 203"/>
          <p:cNvSpPr/>
          <p:nvPr/>
        </p:nvSpPr>
        <p:spPr>
          <a:xfrm>
            <a:off x="-2" y="5252870"/>
            <a:ext cx="995083" cy="16038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等腰三角形 204"/>
          <p:cNvSpPr/>
          <p:nvPr/>
        </p:nvSpPr>
        <p:spPr>
          <a:xfrm>
            <a:off x="1784511" y="6424769"/>
            <a:ext cx="417476" cy="43194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等腰三角形 205"/>
          <p:cNvSpPr/>
          <p:nvPr/>
        </p:nvSpPr>
        <p:spPr>
          <a:xfrm>
            <a:off x="10609343" y="6136930"/>
            <a:ext cx="834952" cy="7197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等腰三角形 206"/>
          <p:cNvSpPr/>
          <p:nvPr/>
        </p:nvSpPr>
        <p:spPr>
          <a:xfrm>
            <a:off x="11357048" y="5346999"/>
            <a:ext cx="834952" cy="15097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TextBox 25"/>
          <p:cNvSpPr txBox="1"/>
          <p:nvPr/>
        </p:nvSpPr>
        <p:spPr>
          <a:xfrm>
            <a:off x="3424057" y="5405075"/>
            <a:ext cx="531989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>
              <a:buSzPct val="80000"/>
              <a:buFont typeface="Wingdings" panose="05000000000000000000" pitchFamily="2" charset="2"/>
            </a:pPr>
            <a:r>
              <a:rPr lang="zh-CN" altLang="en-US" sz="5000" b="1" dirty="0" smtClean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主讲师：</a:t>
            </a:r>
            <a:r>
              <a:rPr lang="zh-CN" altLang="en-US" sz="5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徐丽新</a:t>
            </a:r>
            <a:endParaRPr lang="zh-CN" altLang="en-US" sz="5000" b="1" dirty="0"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4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93" y="933970"/>
            <a:ext cx="2051863" cy="20515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52" y="796768"/>
            <a:ext cx="2326480" cy="2326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ouri - Timel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4195" y="2071709"/>
            <a:ext cx="487363" cy="487363"/>
          </a:xfrm>
          <a:prstGeom prst="rect">
            <a:avLst/>
          </a:prstGeom>
        </p:spPr>
      </p:pic>
      <p:pic>
        <p:nvPicPr>
          <p:cNvPr id="4" name="图片 3" descr="G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1765" y="1124585"/>
            <a:ext cx="1673225" cy="167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845121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100"/>
            <a:ext cx="780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子任务四：工具条、状态条的设计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4339" name="内容占位符 2"/>
          <p:cNvSpPr>
            <a:spLocks noGrp="1"/>
          </p:cNvSpPr>
          <p:nvPr/>
        </p:nvSpPr>
        <p:spPr>
          <a:xfrm>
            <a:off x="1339850" y="1713230"/>
            <a:ext cx="8569325" cy="50720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状态条设计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实作任务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选中已经添加的状态条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StatusStrip1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，单击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40000"/>
              </a:lnSpc>
              <a:buNone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“添加”按钮或在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Items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属性中添加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ToolStripStatusLabel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，设置情况见表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0820" y="2554923"/>
            <a:ext cx="8286750" cy="360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845121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100"/>
            <a:ext cx="780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子任务四：工具条、状态条的设计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00125" y="1571625"/>
          <a:ext cx="9394190" cy="3857738"/>
        </p:xfrm>
        <a:graphic>
          <a:graphicData uri="http://schemas.openxmlformats.org/drawingml/2006/table">
            <a:tbl>
              <a:tblPr/>
              <a:tblGrid>
                <a:gridCol w="2239645"/>
                <a:gridCol w="1925320"/>
                <a:gridCol w="3303270"/>
                <a:gridCol w="1925955"/>
              </a:tblGrid>
              <a:tr h="551180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Name</a:t>
                      </a:r>
                      <a:endParaRPr lang="en-US" sz="28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Image</a:t>
                      </a:r>
                      <a:endParaRPr lang="en-US" sz="28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Text</a:t>
                      </a:r>
                      <a:endParaRPr lang="en-US" sz="28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00" dirty="0" err="1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BorderSides</a:t>
                      </a:r>
                      <a:endParaRPr lang="en-US" sz="2800" b="1" kern="100" dirty="0" err="1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</a:tr>
              <a:tr h="551093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statusLabel1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有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C#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程序设计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Right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Bottom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</a:tr>
              <a:tr h="551093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statusLabel2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Windows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控件应用实例程序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Right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Bottom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</a:tr>
              <a:tr h="551093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statusLabel3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有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正在编辑我的简历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Right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Bottom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</a:tr>
              <a:tr h="551093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statusLabelFileName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NoName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Right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Bottom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</a:tr>
              <a:tr h="551093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statusLabelColor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None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</a:tr>
              <a:tr h="551093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statusLabelMsg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endParaRPr lang="en-US" sz="2000" b="1" kern="10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Bottom</a:t>
                      </a:r>
                      <a:endParaRPr lang="en-US" sz="2000" b="1" kern="100" dirty="0">
                        <a:solidFill>
                          <a:schemeClr val="bg1"/>
                        </a:solidFill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120" y="3200400"/>
            <a:ext cx="86912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4.2RichTextBox</a:t>
            </a:r>
            <a:endParaRPr lang="en-US" altLang="zh-CN" sz="8000" b="1" kern="0" noProof="0" dirty="0" smtClean="0">
              <a:ln>
                <a:noFill/>
              </a:ln>
              <a:solidFill>
                <a:srgbClr val="1A92A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02" name="等腰三角形 201"/>
          <p:cNvSpPr/>
          <p:nvPr/>
        </p:nvSpPr>
        <p:spPr>
          <a:xfrm>
            <a:off x="949559" y="6136930"/>
            <a:ext cx="834952" cy="71978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等腰三角形 202"/>
          <p:cNvSpPr/>
          <p:nvPr/>
        </p:nvSpPr>
        <p:spPr>
          <a:xfrm>
            <a:off x="9903177" y="6247952"/>
            <a:ext cx="706166" cy="6087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等腰三角形 203"/>
          <p:cNvSpPr/>
          <p:nvPr/>
        </p:nvSpPr>
        <p:spPr>
          <a:xfrm>
            <a:off x="-2" y="5252870"/>
            <a:ext cx="995083" cy="16038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等腰三角形 204"/>
          <p:cNvSpPr/>
          <p:nvPr/>
        </p:nvSpPr>
        <p:spPr>
          <a:xfrm>
            <a:off x="1784511" y="6424769"/>
            <a:ext cx="417476" cy="43194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等腰三角形 205"/>
          <p:cNvSpPr/>
          <p:nvPr/>
        </p:nvSpPr>
        <p:spPr>
          <a:xfrm>
            <a:off x="10609343" y="6136930"/>
            <a:ext cx="834952" cy="7197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等腰三角形 206"/>
          <p:cNvSpPr/>
          <p:nvPr/>
        </p:nvSpPr>
        <p:spPr>
          <a:xfrm>
            <a:off x="11357048" y="5346999"/>
            <a:ext cx="834952" cy="15097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TextBox 25"/>
          <p:cNvSpPr txBox="1"/>
          <p:nvPr/>
        </p:nvSpPr>
        <p:spPr>
          <a:xfrm>
            <a:off x="3516132" y="5078685"/>
            <a:ext cx="531989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>
              <a:buSzPct val="80000"/>
              <a:buFont typeface="Wingdings" panose="05000000000000000000" pitchFamily="2" charset="2"/>
            </a:pPr>
            <a:r>
              <a:rPr lang="zh-CN" altLang="en-US" sz="5000" b="1" dirty="0" smtClean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主讲师：</a:t>
            </a:r>
            <a:r>
              <a:rPr lang="zh-CN" altLang="en-US" sz="5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徐丽新</a:t>
            </a:r>
            <a:endParaRPr lang="zh-CN" altLang="en-US" sz="5000" b="1" dirty="0"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4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93" y="933970"/>
            <a:ext cx="2051863" cy="20515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52" y="796768"/>
            <a:ext cx="2326480" cy="2326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ouri - Timel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4195" y="2071709"/>
            <a:ext cx="487363" cy="487363"/>
          </a:xfrm>
          <a:prstGeom prst="rect">
            <a:avLst/>
          </a:prstGeom>
        </p:spPr>
      </p:pic>
      <p:pic>
        <p:nvPicPr>
          <p:cNvPr id="4" name="图片 3" descr="G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1765" y="1124585"/>
            <a:ext cx="1673225" cy="167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99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02" grpId="0" bldLvl="0" animBg="1"/>
      <p:bldP spid="203" grpId="0" bldLvl="0" animBg="1"/>
      <p:bldP spid="204" grpId="0" bldLvl="0" animBg="1"/>
      <p:bldP spid="205" grpId="0" bldLvl="0" animBg="1"/>
      <p:bldP spid="206" grpId="0" bldLvl="0" animBg="1"/>
      <p:bldP spid="207" grpId="0" bldLvl="0" animBg="1"/>
      <p:bldP spid="2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752221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100"/>
            <a:ext cx="693356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4000" b="1" kern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RichTextBox</a:t>
            </a:r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常用方法与属性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98625" y="1575435"/>
          <a:ext cx="9036050" cy="5181600"/>
        </p:xfrm>
        <a:graphic>
          <a:graphicData uri="http://schemas.openxmlformats.org/drawingml/2006/table">
            <a:tbl>
              <a:tblPr/>
              <a:tblGrid>
                <a:gridCol w="645795"/>
                <a:gridCol w="2566035"/>
                <a:gridCol w="5824220"/>
              </a:tblGrid>
              <a:tr h="2536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7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成员</a:t>
                      </a:r>
                      <a:endParaRPr lang="zh-CN" sz="17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17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536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Text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当前文本</a:t>
                      </a:r>
                      <a:endParaRPr lang="zh-CN" sz="17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Rtf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RichTextBox</a:t>
                      </a: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控件的文本</a:t>
                      </a: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,</a:t>
                      </a: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包括所有</a:t>
                      </a: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RTF</a:t>
                      </a: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格式代码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36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TextLength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获取控件中文本的长度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36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SelectedRtf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控件中当前选择的</a:t>
                      </a: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RTF </a:t>
                      </a: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格式的格式化文本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36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SelectedText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RichTextBox </a:t>
                      </a: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内的选定文本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721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SelectionAlignment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应用到当前选定内容或插入点的对齐方式，值为</a:t>
                      </a: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HorizontalAlignment</a:t>
                      </a: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枚举，包括</a:t>
                      </a: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(Left,Right,Center)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36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SelectionBackColor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RichTextBox </a:t>
                      </a: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控件中的文本在选中时的颜色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36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SelectionCharOffset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控件中的文本是显示为上标还是下标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36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SelectionColor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当前选定文本或插入点的文本颜色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36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SelectionFont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当前选定文本或插入点的字体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36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SelectionLength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控件中选定的字符数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36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SelectionStart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文本框中选定的文本起始点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36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SelectionTabs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RichTextBox </a:t>
                      </a: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控件中的绝对制表位位置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36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CanRedo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获取一个值，指示是否可重做最新的撤消操作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36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CanUndo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获取一个值，指示用户能否撤消前一操作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36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UndoLimit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存储在撤消队列中的操作的数目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36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ContextMenu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上下文菜单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360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属性</a:t>
                      </a:r>
                      <a:endParaRPr lang="zh-CN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ReadOnly</a:t>
                      </a:r>
                      <a:endParaRPr lang="en-US" sz="17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文本框中的文本是否为只读</a:t>
                      </a:r>
                      <a:endParaRPr lang="zh-CN" sz="17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5" marR="57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6245"/>
            <a:ext cx="751268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693356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4000" b="1" kern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RichTextBox</a:t>
            </a:r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常用方法与属性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99870" y="1557655"/>
          <a:ext cx="9329420" cy="4918710"/>
        </p:xfrm>
        <a:graphic>
          <a:graphicData uri="http://schemas.openxmlformats.org/drawingml/2006/table">
            <a:tbl>
              <a:tblPr/>
              <a:tblGrid>
                <a:gridCol w="720725"/>
                <a:gridCol w="2111375"/>
                <a:gridCol w="6497320"/>
              </a:tblGrid>
              <a:tr h="34163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zh-CN" sz="22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成员</a:t>
                      </a:r>
                      <a:endParaRPr lang="zh-CN" sz="22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3" marR="5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说明</a:t>
                      </a:r>
                      <a:endParaRPr lang="zh-CN" sz="22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57363" marR="57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179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22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AppendText</a:t>
                      </a:r>
                      <a:endParaRPr lang="en-US" sz="2200" b="1" kern="10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向文本框的当前文本追加文本</a:t>
                      </a:r>
                      <a:endParaRPr lang="zh-CN" sz="22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08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Clear</a:t>
                      </a:r>
                      <a:endParaRPr lang="en-US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从文本框控件中清除所有文本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08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DeselectAll</a:t>
                      </a:r>
                      <a:endParaRPr lang="en-US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取消所有选取，将</a:t>
                      </a: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SelectionLength </a:t>
                      </a: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的值指定为零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08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Find</a:t>
                      </a:r>
                      <a:endParaRPr lang="en-US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在</a:t>
                      </a: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RichTextBox </a:t>
                      </a: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的内容内搜索文本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08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Copy</a:t>
                      </a:r>
                      <a:endParaRPr lang="en-US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将选定内容复制到</a:t>
                      </a: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剪贴板</a:t>
                      </a: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”Clipboard</a:t>
                      </a: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08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Cut</a:t>
                      </a:r>
                      <a:endParaRPr lang="en-US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将选定内容移动到</a:t>
                      </a: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剪贴板</a:t>
                      </a: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”Clipboard</a:t>
                      </a: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08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Paste</a:t>
                      </a:r>
                      <a:endParaRPr lang="en-US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将剪贴板的内容粘贴到当前选定内容</a:t>
                      </a: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(</a:t>
                      </a: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位置</a:t>
                      </a: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)</a:t>
                      </a: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08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LoadFile</a:t>
                      </a:r>
                      <a:endParaRPr lang="en-US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将文件的内容加载到</a:t>
                      </a: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RichTextBox </a:t>
                      </a: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控件中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08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SaveFile</a:t>
                      </a:r>
                      <a:endParaRPr lang="en-US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将</a:t>
                      </a: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RichTextBox </a:t>
                      </a: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的内容保存到文件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08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Redo</a:t>
                      </a:r>
                      <a:endParaRPr lang="en-US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重新应用控件中上次撤消的操作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08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Undo</a:t>
                      </a:r>
                      <a:endParaRPr lang="en-US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撤消文本框中的上一个编辑操作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08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SelectAll</a:t>
                      </a:r>
                      <a:endParaRPr lang="en-US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选定文本框中的所有文本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208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方法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ResetFont</a:t>
                      </a:r>
                      <a:endParaRPr lang="en-US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将</a:t>
                      </a:r>
                      <a:r>
                        <a:rPr lang="en-US" sz="2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Font </a:t>
                      </a:r>
                      <a:r>
                        <a:rPr lang="zh-CN" sz="2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属性重置为其默认值</a:t>
                      </a:r>
                      <a:endParaRPr lang="zh-CN" sz="22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939165" y="435610"/>
            <a:ext cx="831532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757999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子任务四：设置 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RichText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的属性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98625" y="1575435"/>
            <a:ext cx="847598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实作任务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给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RichTextBox1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ContextMenu 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添加快捷菜单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ContextMenuStrip1.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0790" y="3200400"/>
            <a:ext cx="86912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4.3</a:t>
            </a:r>
            <a:r>
              <a:rPr lang="zh-CN" altLang="en-US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标准对话框</a:t>
            </a:r>
            <a:endParaRPr lang="zh-CN" altLang="en-US" sz="8000" b="1" kern="0" noProof="0" dirty="0" smtClean="0">
              <a:ln>
                <a:noFill/>
              </a:ln>
              <a:solidFill>
                <a:srgbClr val="1A92A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2" name="等腰三角形 201"/>
          <p:cNvSpPr/>
          <p:nvPr/>
        </p:nvSpPr>
        <p:spPr>
          <a:xfrm>
            <a:off x="949559" y="6136930"/>
            <a:ext cx="834952" cy="71978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等腰三角形 202"/>
          <p:cNvSpPr/>
          <p:nvPr/>
        </p:nvSpPr>
        <p:spPr>
          <a:xfrm>
            <a:off x="9903177" y="6247952"/>
            <a:ext cx="706166" cy="6087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等腰三角形 203"/>
          <p:cNvSpPr/>
          <p:nvPr/>
        </p:nvSpPr>
        <p:spPr>
          <a:xfrm>
            <a:off x="-2" y="5252870"/>
            <a:ext cx="995083" cy="16038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等腰三角形 204"/>
          <p:cNvSpPr/>
          <p:nvPr/>
        </p:nvSpPr>
        <p:spPr>
          <a:xfrm>
            <a:off x="1784511" y="6424769"/>
            <a:ext cx="417476" cy="43194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等腰三角形 205"/>
          <p:cNvSpPr/>
          <p:nvPr/>
        </p:nvSpPr>
        <p:spPr>
          <a:xfrm>
            <a:off x="10609343" y="6136930"/>
            <a:ext cx="834952" cy="7197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等腰三角形 206"/>
          <p:cNvSpPr/>
          <p:nvPr/>
        </p:nvSpPr>
        <p:spPr>
          <a:xfrm>
            <a:off x="11357048" y="5346999"/>
            <a:ext cx="834952" cy="15097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TextBox 25"/>
          <p:cNvSpPr txBox="1"/>
          <p:nvPr/>
        </p:nvSpPr>
        <p:spPr>
          <a:xfrm>
            <a:off x="3516132" y="5078685"/>
            <a:ext cx="531989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>
              <a:buSzPct val="80000"/>
              <a:buFont typeface="Wingdings" panose="05000000000000000000" pitchFamily="2" charset="2"/>
            </a:pPr>
            <a:r>
              <a:rPr lang="zh-CN" altLang="en-US" sz="5000" b="1" dirty="0" smtClean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主讲师：</a:t>
            </a:r>
            <a:r>
              <a:rPr lang="zh-CN" altLang="en-US" sz="5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徐丽新</a:t>
            </a:r>
            <a:endParaRPr lang="zh-CN" altLang="en-US" sz="5000" b="1" dirty="0"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4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93" y="933970"/>
            <a:ext cx="2051863" cy="20515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52" y="796768"/>
            <a:ext cx="2326480" cy="2326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ouri - Timel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4195" y="2071709"/>
            <a:ext cx="487363" cy="487363"/>
          </a:xfrm>
          <a:prstGeom prst="rect">
            <a:avLst/>
          </a:prstGeom>
        </p:spPr>
      </p:pic>
      <p:pic>
        <p:nvPicPr>
          <p:cNvPr id="4" name="图片 3" descr="G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1765" y="1124585"/>
            <a:ext cx="1673225" cy="167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02" grpId="0" bldLvl="0" animBg="1"/>
      <p:bldP spid="203" grpId="0" bldLvl="0" animBg="1"/>
      <p:bldP spid="204" grpId="0" bldLvl="0" animBg="1"/>
      <p:bldP spid="205" grpId="0" bldLvl="0" animBg="1"/>
      <p:bldP spid="206" grpId="0" bldLvl="0" animBg="1"/>
      <p:bldP spid="207" grpId="0" bldLvl="0" animBg="1"/>
      <p:bldP spid="2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25818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100"/>
            <a:ext cx="272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标准对话框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03275" y="1676400"/>
          <a:ext cx="10962640" cy="3935730"/>
        </p:xfrm>
        <a:graphic>
          <a:graphicData uri="http://schemas.openxmlformats.org/drawingml/2006/table">
            <a:tbl>
              <a:tblPr/>
              <a:tblGrid>
                <a:gridCol w="3317875"/>
                <a:gridCol w="2452370"/>
                <a:gridCol w="5192395"/>
              </a:tblGrid>
              <a:tr h="358186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对  话  框</a:t>
                      </a:r>
                      <a:endParaRPr lang="zh-CN" sz="2200" b="1" kern="105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名</a:t>
                      </a:r>
                      <a:r>
                        <a:rPr lang="en-US" sz="2200" b="1" kern="105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</a:t>
                      </a:r>
                      <a:r>
                        <a:rPr lang="zh-CN" sz="2200" b="1" kern="105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称</a:t>
                      </a:r>
                      <a:endParaRPr lang="zh-CN" sz="2200" b="1" kern="105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说</a:t>
                      </a:r>
                      <a:r>
                        <a:rPr lang="en-US" sz="2200" b="1" kern="105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</a:t>
                      </a:r>
                      <a:r>
                        <a:rPr lang="zh-CN" sz="2200" b="1" kern="105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明</a:t>
                      </a:r>
                      <a:endParaRPr lang="zh-CN" sz="2200" b="1" kern="105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528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5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OpenFileDialog</a:t>
                      </a:r>
                      <a:endParaRPr lang="en-US" sz="2200" b="1" kern="105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打开文件对话框</a:t>
                      </a:r>
                      <a:endParaRPr lang="zh-CN" sz="2200" b="1" kern="105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选择要打开的文件和该文件的保存位置</a:t>
                      </a:r>
                      <a:endParaRPr lang="zh-CN" sz="2200" b="1" kern="105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8186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5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SaveFileDialog</a:t>
                      </a:r>
                      <a:endParaRPr lang="en-US" sz="2200" b="1" kern="105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保存文件对话框</a:t>
                      </a:r>
                      <a:endParaRPr lang="zh-CN" sz="2200" b="1" kern="105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选择要保存的文件和该文件的保存位置</a:t>
                      </a:r>
                      <a:endParaRPr lang="zh-CN" sz="2200" b="1" kern="105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4573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5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FolderBrowserDialog</a:t>
                      </a:r>
                      <a:endParaRPr lang="en-US" sz="2200" b="1" kern="105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文件夹对话框</a:t>
                      </a:r>
                      <a:endParaRPr lang="zh-CN" sz="2200" b="1" kern="105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使用户可以浏览和选择文件夹</a:t>
                      </a:r>
                      <a:endParaRPr lang="zh-CN" sz="2200" b="1" kern="105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8186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5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FontDialog</a:t>
                      </a:r>
                      <a:endParaRPr lang="en-US" sz="2200" b="1" kern="105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字体对话框</a:t>
                      </a:r>
                      <a:endParaRPr lang="zh-CN" sz="2200" b="1" kern="105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公开系统上当前安装的字体</a:t>
                      </a:r>
                      <a:endParaRPr lang="zh-CN" sz="2200" b="1" kern="105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5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ColorDialog</a:t>
                      </a:r>
                      <a:endParaRPr lang="en-US" sz="2200" b="1" kern="105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颜色对话框</a:t>
                      </a:r>
                      <a:endParaRPr lang="zh-CN" sz="2200" b="1" kern="105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从调色板选择颜色或将自定义颜色添加到该调色板中</a:t>
                      </a:r>
                      <a:endParaRPr lang="zh-CN" sz="2200" b="1" kern="105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5518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5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PageSetupDialog</a:t>
                      </a:r>
                      <a:endParaRPr lang="en-US" sz="2200" b="1" kern="105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打印设置对话框</a:t>
                      </a:r>
                      <a:endParaRPr lang="zh-CN" sz="2200" b="1" kern="105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通过对话框设置供打印的页的详细信息</a:t>
                      </a:r>
                      <a:endParaRPr lang="zh-CN" sz="2200" b="1" kern="105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87773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5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PrintDialog</a:t>
                      </a:r>
                      <a:endParaRPr lang="en-US" sz="2200" b="1" kern="105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打印对话框</a:t>
                      </a:r>
                      <a:endParaRPr lang="zh-CN" sz="2200" b="1" kern="105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选择打印机，选择要打印的页，并确定其它与打印相关的设置</a:t>
                      </a:r>
                      <a:endParaRPr lang="zh-CN" sz="2200" b="1" kern="105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4573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5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PrintPreviewDialog</a:t>
                      </a:r>
                      <a:endParaRPr lang="en-US" sz="2200" b="1" kern="105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打印预览对话框</a:t>
                      </a:r>
                      <a:endParaRPr lang="zh-CN" sz="2200" b="1" kern="105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05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按文档打印时的样式显示文档</a:t>
                      </a:r>
                      <a:endParaRPr lang="zh-CN" sz="2200" b="1" kern="105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7634" marR="576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6245"/>
            <a:ext cx="752157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7370"/>
            <a:ext cx="6786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子任务五：实现打开文件功能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1" name="Rectangle 3"/>
          <p:cNvSpPr>
            <a:spLocks noGrp="1"/>
          </p:cNvSpPr>
          <p:nvPr/>
        </p:nvSpPr>
        <p:spPr>
          <a:xfrm>
            <a:off x="1403350" y="1508125"/>
            <a:ext cx="8569325" cy="50720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实作任务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FolderBrowserDialog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对话框以外的其余系统对话框拖到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TextForm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窗体上。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打开文件功能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）编写一个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openFile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）完善菜单栏和工具条中打开功能的事件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1"/>
          <a:srcRect b="49677"/>
          <a:stretch>
            <a:fillRect/>
          </a:stretch>
        </p:blipFill>
        <p:spPr>
          <a:xfrm>
            <a:off x="7313295" y="3295015"/>
            <a:ext cx="2456815" cy="1497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2"/>
          <a:srcRect b="-9131"/>
          <a:stretch>
            <a:fillRect/>
          </a:stretch>
        </p:blipFill>
        <p:spPr>
          <a:xfrm>
            <a:off x="4392295" y="3258820"/>
            <a:ext cx="2287905" cy="1571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490156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735"/>
            <a:ext cx="420306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 </a:t>
            </a:r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打开文件对话框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5640" y="1364615"/>
            <a:ext cx="8041640" cy="5490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26490" y="435610"/>
            <a:ext cx="6652260" cy="928370"/>
          </a:xfrm>
          <a:prstGeom prst="roundRect">
            <a:avLst/>
          </a:prstGeom>
          <a:noFill/>
          <a:ln w="76200">
            <a:solidFill>
              <a:srgbClr val="F692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48590" y="224155"/>
            <a:ext cx="1351280" cy="1351280"/>
          </a:xfrm>
          <a:prstGeom prst="ellipse">
            <a:avLst/>
          </a:prstGeom>
          <a:solidFill>
            <a:srgbClr val="F69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3600000">
            <a:off x="1448907" y="5993400"/>
            <a:ext cx="710484" cy="612486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>
            <a:off x="11323320" y="6186805"/>
            <a:ext cx="802005" cy="69151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>
            <a:off x="1727593" y="6271405"/>
            <a:ext cx="710484" cy="61248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18000000" flipV="1">
            <a:off x="232194" y="5788372"/>
            <a:ext cx="1689284" cy="145627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 flipV="1">
            <a:off x="10228723" y="5183912"/>
            <a:ext cx="1965030" cy="1693991"/>
          </a:xfrm>
          <a:prstGeom prst="triangle">
            <a:avLst/>
          </a:prstGeom>
          <a:solidFill>
            <a:srgbClr val="F69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>
            <a:off x="10384474" y="6271022"/>
            <a:ext cx="710484" cy="61248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476"/>
          <p:cNvSpPr>
            <a:spLocks noEditPoints="1"/>
          </p:cNvSpPr>
          <p:nvPr/>
        </p:nvSpPr>
        <p:spPr bwMode="auto">
          <a:xfrm>
            <a:off x="303818" y="522901"/>
            <a:ext cx="1041341" cy="754547"/>
          </a:xfrm>
          <a:custGeom>
            <a:avLst/>
            <a:gdLst>
              <a:gd name="T0" fmla="*/ 125 w 125"/>
              <a:gd name="T1" fmla="*/ 71 h 73"/>
              <a:gd name="T2" fmla="*/ 124 w 125"/>
              <a:gd name="T3" fmla="*/ 73 h 73"/>
              <a:gd name="T4" fmla="*/ 2 w 125"/>
              <a:gd name="T5" fmla="*/ 73 h 73"/>
              <a:gd name="T6" fmla="*/ 0 w 125"/>
              <a:gd name="T7" fmla="*/ 71 h 73"/>
              <a:gd name="T8" fmla="*/ 0 w 125"/>
              <a:gd name="T9" fmla="*/ 68 h 73"/>
              <a:gd name="T10" fmla="*/ 2 w 125"/>
              <a:gd name="T11" fmla="*/ 66 h 73"/>
              <a:gd name="T12" fmla="*/ 124 w 125"/>
              <a:gd name="T13" fmla="*/ 66 h 73"/>
              <a:gd name="T14" fmla="*/ 125 w 125"/>
              <a:gd name="T15" fmla="*/ 68 h 73"/>
              <a:gd name="T16" fmla="*/ 125 w 125"/>
              <a:gd name="T17" fmla="*/ 71 h 73"/>
              <a:gd name="T18" fmla="*/ 118 w 125"/>
              <a:gd name="T19" fmla="*/ 5 h 73"/>
              <a:gd name="T20" fmla="*/ 118 w 125"/>
              <a:gd name="T21" fmla="*/ 58 h 73"/>
              <a:gd name="T22" fmla="*/ 113 w 125"/>
              <a:gd name="T23" fmla="*/ 63 h 73"/>
              <a:gd name="T24" fmla="*/ 12 w 125"/>
              <a:gd name="T25" fmla="*/ 63 h 73"/>
              <a:gd name="T26" fmla="*/ 7 w 125"/>
              <a:gd name="T27" fmla="*/ 58 h 73"/>
              <a:gd name="T28" fmla="*/ 7 w 125"/>
              <a:gd name="T29" fmla="*/ 5 h 73"/>
              <a:gd name="T30" fmla="*/ 12 w 125"/>
              <a:gd name="T31" fmla="*/ 0 h 73"/>
              <a:gd name="T32" fmla="*/ 113 w 125"/>
              <a:gd name="T33" fmla="*/ 0 h 73"/>
              <a:gd name="T34" fmla="*/ 118 w 125"/>
              <a:gd name="T35" fmla="*/ 5 h 73"/>
              <a:gd name="T36" fmla="*/ 113 w 125"/>
              <a:gd name="T37" fmla="*/ 6 h 73"/>
              <a:gd name="T38" fmla="*/ 12 w 125"/>
              <a:gd name="T39" fmla="*/ 6 h 73"/>
              <a:gd name="T40" fmla="*/ 12 w 125"/>
              <a:gd name="T41" fmla="*/ 59 h 73"/>
              <a:gd name="T42" fmla="*/ 113 w 125"/>
              <a:gd name="T43" fmla="*/ 59 h 73"/>
              <a:gd name="T44" fmla="*/ 113 w 125"/>
              <a:gd name="T45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" h="73">
                <a:moveTo>
                  <a:pt x="125" y="71"/>
                </a:moveTo>
                <a:cubicBezTo>
                  <a:pt x="125" y="72"/>
                  <a:pt x="124" y="73"/>
                  <a:pt x="124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6"/>
                  <a:pt x="125" y="67"/>
                  <a:pt x="125" y="68"/>
                </a:cubicBezTo>
                <a:lnTo>
                  <a:pt x="125" y="71"/>
                </a:lnTo>
                <a:close/>
                <a:moveTo>
                  <a:pt x="118" y="5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61"/>
                  <a:pt x="116" y="63"/>
                  <a:pt x="1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9" y="63"/>
                  <a:pt x="7" y="61"/>
                  <a:pt x="7" y="58"/>
                </a:cubicBezTo>
                <a:cubicBezTo>
                  <a:pt x="7" y="5"/>
                  <a:pt x="7" y="5"/>
                  <a:pt x="7" y="5"/>
                </a:cubicBezTo>
                <a:cubicBezTo>
                  <a:pt x="7" y="2"/>
                  <a:pt x="9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lose/>
                <a:moveTo>
                  <a:pt x="1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3" y="59"/>
                  <a:pt x="113" y="59"/>
                  <a:pt x="113" y="59"/>
                </a:cubicBezTo>
                <a:lnTo>
                  <a:pt x="113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99553" y="546100"/>
            <a:ext cx="627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案例分析：个人简历（续）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7171" name="内容占位符 2"/>
          <p:cNvSpPr>
            <a:spLocks noGrp="1"/>
          </p:cNvSpPr>
          <p:nvPr/>
        </p:nvSpPr>
        <p:spPr>
          <a:xfrm>
            <a:off x="1499870" y="1454785"/>
            <a:ext cx="8569325" cy="50720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编辑、排版、打印个人简历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运行程序并分析其功能及技术点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2420" y="2735580"/>
            <a:ext cx="6962775" cy="4024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30" grpId="0" bldLvl="0" animBg="1"/>
      <p:bldP spid="34" grpId="0" bldLvl="0" animBg="1"/>
      <p:bldP spid="37" grpId="0" bldLvl="0" animBg="1"/>
      <p:bldP spid="36" grpId="0" bldLvl="0" animBg="1"/>
      <p:bldP spid="2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52" name="Rectangle 3"/>
          <p:cNvSpPr>
            <a:spLocks noGrp="1"/>
          </p:cNvSpPr>
          <p:nvPr/>
        </p:nvSpPr>
        <p:spPr>
          <a:xfrm>
            <a:off x="1698625" y="295910"/>
            <a:ext cx="9632315" cy="50723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实作任务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en-US" altLang="zh-CN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双击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文件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菜单的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选项，在生成的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MenuItemNew_Click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（）方法内添加如下代码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openFile();</a:t>
            </a:r>
            <a:endParaRPr lang="en-US" altLang="zh-CN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设置工具栏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打开文件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按钮的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Click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属性为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MenuItemNew_Click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（），如下图所示。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endParaRPr lang="en-US" altLang="zh-CN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816860" y="4147820"/>
          <a:ext cx="5083175" cy="251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4667250" imgH="1438275" progId="Paint.Picture">
                  <p:embed/>
                </p:oleObj>
              </mc:Choice>
              <mc:Fallback>
                <p:oleObj name="" r:id="rId1" imgW="4667250" imgH="143827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16860" y="4147820"/>
                        <a:ext cx="5083175" cy="2510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488251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735"/>
            <a:ext cx="420306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 </a:t>
            </a:r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打开文件对话框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4579" name="内容占位符 2"/>
          <p:cNvSpPr>
            <a:spLocks noGrp="1"/>
          </p:cNvSpPr>
          <p:nvPr/>
        </p:nvSpPr>
        <p:spPr>
          <a:xfrm>
            <a:off x="852170" y="1450340"/>
            <a:ext cx="8569325" cy="50720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多学一点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 DialogResult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枚举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16635" y="2290445"/>
          <a:ext cx="10288270" cy="3691890"/>
        </p:xfrm>
        <a:graphic>
          <a:graphicData uri="http://schemas.openxmlformats.org/drawingml/2006/table">
            <a:tbl>
              <a:tblPr/>
              <a:tblGrid>
                <a:gridCol w="1710055"/>
                <a:gridCol w="8578215"/>
              </a:tblGrid>
              <a:tr h="410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成员名称</a:t>
                      </a:r>
                      <a:endParaRPr lang="zh-CN" sz="25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lang="zh-CN" sz="25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None</a:t>
                      </a:r>
                      <a:endParaRPr lang="en-US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从对话框返回了 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Nothing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。这表明有模式对话框继续运行</a:t>
                      </a:r>
                      <a:endParaRPr lang="zh-CN" sz="25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OK</a:t>
                      </a:r>
                      <a:endParaRPr lang="en-US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返回值是 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OK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（通常从标签为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确定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的按钮发送）</a:t>
                      </a:r>
                      <a:endParaRPr lang="zh-CN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Cancel</a:t>
                      </a:r>
                      <a:endParaRPr lang="en-US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返回值是 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Cancel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（通常从标签为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取消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的按钮发送）</a:t>
                      </a:r>
                      <a:endParaRPr lang="zh-CN" sz="25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Abort</a:t>
                      </a:r>
                      <a:endParaRPr lang="en-US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返回值是 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Abort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（通常从标签为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中止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的按钮发送）</a:t>
                      </a:r>
                      <a:endParaRPr lang="zh-CN" sz="25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Retry</a:t>
                      </a:r>
                      <a:endParaRPr lang="en-US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返回值是 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Retry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（通常从标签为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重试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的按钮发送）</a:t>
                      </a:r>
                      <a:endParaRPr lang="zh-CN" sz="25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Ignore</a:t>
                      </a:r>
                      <a:endParaRPr lang="en-US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返回值是 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Ignore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（通常从标签为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忽略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的按钮发送）</a:t>
                      </a:r>
                      <a:endParaRPr lang="zh-CN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Yes</a:t>
                      </a:r>
                      <a:endParaRPr lang="en-US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返回值是 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Yes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（通常从标签为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的按钮发送）</a:t>
                      </a:r>
                      <a:endParaRPr lang="zh-CN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</a:t>
                      </a:r>
                      <a:endParaRPr lang="en-US" sz="25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返回值是 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No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（通常从标签为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的按钮发送）</a:t>
                      </a:r>
                      <a:endParaRPr lang="zh-CN" sz="25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8658" marR="98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490220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735"/>
            <a:ext cx="420306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 </a:t>
            </a:r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打开文件对话框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5603" name="内容占位符 2"/>
          <p:cNvSpPr>
            <a:spLocks noGrp="1"/>
          </p:cNvSpPr>
          <p:nvPr/>
        </p:nvSpPr>
        <p:spPr>
          <a:xfrm>
            <a:off x="1563370" y="1783080"/>
            <a:ext cx="8569325" cy="50720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多学一点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 MessageBoxButtons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枚举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98625" y="2689860"/>
          <a:ext cx="9875520" cy="3048000"/>
        </p:xfrm>
        <a:graphic>
          <a:graphicData uri="http://schemas.openxmlformats.org/drawingml/2006/table">
            <a:tbl>
              <a:tblPr/>
              <a:tblGrid>
                <a:gridCol w="3284855"/>
                <a:gridCol w="6590665"/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成员名称</a:t>
                      </a:r>
                      <a:endParaRPr lang="zh-CN" sz="25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lang="zh-CN" sz="25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OK</a:t>
                      </a:r>
                      <a:endParaRPr lang="en-US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消息框包含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确定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按钮（默认）</a:t>
                      </a:r>
                      <a:endParaRPr lang="zh-CN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OKCancel</a:t>
                      </a:r>
                      <a:endParaRPr lang="en-US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消息框包含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确定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和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取消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按钮</a:t>
                      </a:r>
                      <a:endParaRPr lang="zh-CN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AbortRetryIgnore</a:t>
                      </a:r>
                      <a:endParaRPr lang="en-US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消息框包含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中止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重试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和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忽略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endParaRPr lang="en-US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按钮</a:t>
                      </a:r>
                      <a:endParaRPr lang="zh-CN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YesNoCancel</a:t>
                      </a:r>
                      <a:endParaRPr lang="en-US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消息框包含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和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取消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按钮</a:t>
                      </a:r>
                      <a:endParaRPr lang="zh-CN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YesNo</a:t>
                      </a:r>
                      <a:endParaRPr lang="en-US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消息框包含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和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否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按钮</a:t>
                      </a:r>
                      <a:endParaRPr lang="zh-CN" sz="25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RetryCancel</a:t>
                      </a:r>
                      <a:endParaRPr lang="en-US" sz="2500" b="1" kern="10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消息框包含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重试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和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取消</a:t>
                      </a:r>
                      <a:r>
                        <a:rPr lang="en-US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按钮</a:t>
                      </a:r>
                      <a:endParaRPr lang="zh-CN" sz="25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647700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59220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子任务六： 实现文件保存</a:t>
            </a:r>
            <a:endParaRPr lang="zh-CN" altLang="en-US" sz="4000" b="1" kern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0820" y="1488440"/>
            <a:ext cx="10010775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仿宋_GB2312" pitchFamily="49" charset="-122"/>
                <a:sym typeface="+mn-ea"/>
              </a:rPr>
              <a:t>【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实作任务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 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public partial class TextForm : Form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中添加全局布尔变量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private bool textChange = false; 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选中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RichTextBox1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控件，编写其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TextChanged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事件，代码如下：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private void richTextBox1_TextChanged(object sender, EventArgs e)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{textChange = true;}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 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public partial class TextForm : Form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中添加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saveAs()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方法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双击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文件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菜单的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另存为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选项，在生成的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MenuItemSave_Click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（）事件内添加如下代码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saveAs();</a:t>
            </a:r>
            <a:endParaRPr lang="zh-CN" altLang="en-US" sz="25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657415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100"/>
            <a:ext cx="59220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子任务六： 实现文件保存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765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9820" y="1448435"/>
            <a:ext cx="7076440" cy="5320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059180" y="436245"/>
            <a:ext cx="640016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100"/>
            <a:ext cx="577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子任务七：实现字体设置</a:t>
            </a:r>
            <a:endParaRPr lang="zh-CN" altLang="en-US" sz="4000" b="1" kern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8675" name="内容占位符 2"/>
          <p:cNvSpPr>
            <a:spLocks noGrp="1"/>
          </p:cNvSpPr>
          <p:nvPr/>
        </p:nvSpPr>
        <p:spPr>
          <a:xfrm>
            <a:off x="1499870" y="1575435"/>
            <a:ext cx="8569325" cy="50720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字体设置对话框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FontDialog 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组件常用属性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24611" name="Group 35"/>
          <p:cNvGraphicFramePr>
            <a:graphicFrameLocks noGrp="1"/>
          </p:cNvGraphicFramePr>
          <p:nvPr/>
        </p:nvGraphicFramePr>
        <p:xfrm>
          <a:off x="1563370" y="2427605"/>
          <a:ext cx="9263380" cy="3496945"/>
        </p:xfrm>
        <a:graphic>
          <a:graphicData uri="http://schemas.openxmlformats.org/drawingml/2006/table">
            <a:tbl>
              <a:tblPr/>
              <a:tblGrid>
                <a:gridCol w="2014855"/>
                <a:gridCol w="7248525"/>
              </a:tblGrid>
              <a:tr h="387985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defRPr>
                      </a:lvl1pPr>
                      <a:lvl2pPr marL="742950" indent="-28575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仿宋_GB2312" pitchFamily="49" charset="-122"/>
                          <a:ea typeface="仿宋_GB2312" pitchFamily="49" charset="-122"/>
                        </a:defRPr>
                      </a:lvl2pPr>
                      <a:lvl3pPr marL="11430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属性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676" marR="956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defRPr>
                      </a:lvl1pPr>
                      <a:lvl2pPr marL="742950" indent="-28575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仿宋_GB2312" pitchFamily="49" charset="-122"/>
                          <a:ea typeface="仿宋_GB2312" pitchFamily="49" charset="-122"/>
                        </a:defRPr>
                      </a:lvl2pPr>
                      <a:lvl3pPr marL="11430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676" marR="956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87350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defRPr>
                      </a:lvl1pPr>
                      <a:lvl2pPr marL="742950" indent="-28575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仿宋_GB2312" pitchFamily="49" charset="-122"/>
                          <a:ea typeface="仿宋_GB2312" pitchFamily="49" charset="-122"/>
                        </a:defRPr>
                      </a:lvl2pPr>
                      <a:lvl3pPr marL="11430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Color 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676" marR="956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defRPr>
                      </a:lvl1pPr>
                      <a:lvl2pPr marL="742950" indent="-28575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仿宋_GB2312" pitchFamily="49" charset="-122"/>
                          <a:ea typeface="仿宋_GB2312" pitchFamily="49" charset="-122"/>
                        </a:defRPr>
                      </a:lvl2pPr>
                      <a:lvl3pPr marL="11430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选定字体的颜色。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676" marR="956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4330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defRPr>
                      </a:lvl1pPr>
                      <a:lvl2pPr marL="742950" indent="-28575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仿宋_GB2312" pitchFamily="49" charset="-122"/>
                          <a:ea typeface="仿宋_GB2312" pitchFamily="49" charset="-122"/>
                        </a:defRPr>
                      </a:lvl2pPr>
                      <a:lvl3pPr marL="11430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Font 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676" marR="956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defRPr>
                      </a:lvl1pPr>
                      <a:lvl2pPr marL="742950" indent="-28575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仿宋_GB2312" pitchFamily="49" charset="-122"/>
                          <a:ea typeface="仿宋_GB2312" pitchFamily="49" charset="-122"/>
                        </a:defRPr>
                      </a:lvl2pPr>
                      <a:lvl3pPr marL="11430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选定的字体。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676" marR="956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7985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defRPr>
                      </a:lvl1pPr>
                      <a:lvl2pPr marL="742950" indent="-28575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仿宋_GB2312" pitchFamily="49" charset="-122"/>
                          <a:ea typeface="仿宋_GB2312" pitchFamily="49" charset="-122"/>
                        </a:defRPr>
                      </a:lvl2pPr>
                      <a:lvl3pPr marL="11430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MaxSize 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676" marR="956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defRPr>
                      </a:lvl1pPr>
                      <a:lvl2pPr marL="742950" indent="-28575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仿宋_GB2312" pitchFamily="49" charset="-122"/>
                          <a:ea typeface="仿宋_GB2312" pitchFamily="49" charset="-122"/>
                        </a:defRPr>
                      </a:lvl2pPr>
                      <a:lvl3pPr marL="11430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用户可选择的最大磅值。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676" marR="956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29895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defRPr>
                      </a:lvl1pPr>
                      <a:lvl2pPr marL="742950" indent="-28575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仿宋_GB2312" pitchFamily="49" charset="-122"/>
                          <a:ea typeface="仿宋_GB2312" pitchFamily="49" charset="-122"/>
                        </a:defRPr>
                      </a:lvl2pPr>
                      <a:lvl3pPr marL="11430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MinSize 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676" marR="956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defRPr>
                      </a:lvl1pPr>
                      <a:lvl2pPr marL="742950" indent="-28575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仿宋_GB2312" pitchFamily="49" charset="-122"/>
                          <a:ea typeface="仿宋_GB2312" pitchFamily="49" charset="-122"/>
                        </a:defRPr>
                      </a:lvl2pPr>
                      <a:lvl3pPr marL="11430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用户可选择的最小磅值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676" marR="956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defRPr>
                      </a:lvl1pPr>
                      <a:lvl2pPr marL="742950" indent="-28575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仿宋_GB2312" pitchFamily="49" charset="-122"/>
                          <a:ea typeface="仿宋_GB2312" pitchFamily="49" charset="-122"/>
                        </a:defRPr>
                      </a:lvl2pPr>
                      <a:lvl3pPr marL="11430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ShowApply 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676" marR="956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defRPr>
                      </a:lvl1pPr>
                      <a:lvl2pPr marL="742950" indent="-28575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仿宋_GB2312" pitchFamily="49" charset="-122"/>
                          <a:ea typeface="仿宋_GB2312" pitchFamily="49" charset="-122"/>
                        </a:defRPr>
                      </a:lvl2pPr>
                      <a:lvl3pPr marL="11430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是否包含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应用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按钮。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676" marR="956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defRPr>
                      </a:lvl1pPr>
                      <a:lvl2pPr marL="742950" indent="-28575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仿宋_GB2312" pitchFamily="49" charset="-122"/>
                          <a:ea typeface="仿宋_GB2312" pitchFamily="49" charset="-122"/>
                        </a:defRPr>
                      </a:lvl2pPr>
                      <a:lvl3pPr marL="11430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ShowColor 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676" marR="956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defRPr>
                      </a:lvl1pPr>
                      <a:lvl2pPr marL="742950" indent="-28575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仿宋_GB2312" pitchFamily="49" charset="-122"/>
                          <a:ea typeface="仿宋_GB2312" pitchFamily="49" charset="-122"/>
                        </a:defRPr>
                      </a:lvl2pPr>
                      <a:lvl3pPr marL="11430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是否显示颜色选择。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676" marR="956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74700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defRPr>
                      </a:lvl1pPr>
                      <a:lvl2pPr marL="742950" indent="-28575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仿宋_GB2312" pitchFamily="49" charset="-122"/>
                          <a:ea typeface="仿宋_GB2312" pitchFamily="49" charset="-122"/>
                        </a:defRPr>
                      </a:lvl2pPr>
                      <a:lvl3pPr marL="11430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ShowEffects 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676" marR="956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仿宋_GB2312" pitchFamily="49" charset="-122"/>
                        </a:defRPr>
                      </a:lvl1pPr>
                      <a:lvl2pPr marL="742950" indent="-28575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仿宋_GB2312" pitchFamily="49" charset="-122"/>
                          <a:ea typeface="仿宋_GB2312" pitchFamily="49" charset="-122"/>
                        </a:defRPr>
                      </a:lvl2pPr>
                      <a:lvl3pPr marL="11430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defRPr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是否包含允许用户指定删除线、下划线和文本颜色选项的控件。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676" marR="956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629412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100"/>
            <a:ext cx="577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子任务七：实现字体设置</a:t>
            </a:r>
            <a:endParaRPr lang="zh-CN" altLang="en-US" sz="4000" b="1" kern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98625" y="1509395"/>
            <a:ext cx="9022080" cy="5000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  <a:buNone/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实作任务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 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public partial class TextForm : Form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中添加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setFontDialog() 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方法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private void setFontDialog()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{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fontDialog1.ShowEffects = true;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fontDialog1.Font = richTextBox1.SelectionFont;  //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设置初始状态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if (fontDialog1.ShowDialog() == DialogResult.OK)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richTextBox1.SelectionFont = fontDialog1.Font;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}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双击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格式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菜单的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字体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选项，在生成的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MenuItemFont_Click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（）事件内添加如下代码     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setFontDialog();</a:t>
            </a:r>
            <a:endParaRPr lang="zh-CN" altLang="en-US" sz="25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636333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735"/>
            <a:ext cx="577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子任务七：实现字体设置</a:t>
            </a:r>
            <a:endParaRPr lang="zh-CN" altLang="en-US" sz="4000" b="1" kern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30723" name="内容占位符 2"/>
          <p:cNvSpPr>
            <a:spLocks noGrp="1"/>
          </p:cNvSpPr>
          <p:nvPr/>
        </p:nvSpPr>
        <p:spPr>
          <a:xfrm>
            <a:off x="1197610" y="1403985"/>
            <a:ext cx="8569325" cy="50720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多学一点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】Font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类常用属性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80820" y="2011045"/>
          <a:ext cx="9617710" cy="4757733"/>
        </p:xfrm>
        <a:graphic>
          <a:graphicData uri="http://schemas.openxmlformats.org/drawingml/2006/table">
            <a:tbl>
              <a:tblPr/>
              <a:tblGrid>
                <a:gridCol w="2508885"/>
                <a:gridCol w="7108825"/>
              </a:tblGrid>
              <a:tr h="31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属性</a:t>
                      </a:r>
                      <a:endParaRPr lang="zh-CN" sz="20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lang="zh-CN" sz="20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Name 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获取此 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Font 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的字体名称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34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FontFamily 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获取关联的 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FontFamily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，它表示字形类似但大小和样式可能不同的一组字体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Size 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获取此 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Font 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的全身大小（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Unit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设置的单位）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SizeInPoints 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获取此 </a:t>
                      </a:r>
                      <a:r>
                        <a:rPr lang="en-US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Font </a:t>
                      </a:r>
                      <a:r>
                        <a:rPr lang="zh-CN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的全身大小（以点为单位）</a:t>
                      </a:r>
                      <a:endParaRPr lang="zh-CN" sz="20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Height 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获取此字体的行距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Bold 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获取此 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Font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是否为粗体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Italic 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获取此 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Font 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是否为斜体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Underline 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获取此 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Font 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是否有下划线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Strikeout 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获取此 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Font 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是否指定贯穿字体的横线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Style 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获取此 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Font 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的样式信息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IsSystemFont 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获取此字体是否是 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SystemFonts 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的一个成员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SystemFontName 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如果 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IsSystemFont 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返回 </a:t>
                      </a: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true</a:t>
                      </a: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，则获取系统字体的名称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u="none" strike="noStrike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Unit</a:t>
                      </a:r>
                      <a:r>
                        <a:rPr lang="en-US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sz="20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获取此 </a:t>
                      </a:r>
                      <a:r>
                        <a:rPr lang="en-US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Font </a:t>
                      </a:r>
                      <a:r>
                        <a:rPr lang="zh-CN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的度量单位</a:t>
                      </a:r>
                      <a:endParaRPr lang="zh-CN" sz="20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651637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735"/>
            <a:ext cx="577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子任务七：实现字体设置</a:t>
            </a:r>
            <a:endParaRPr lang="zh-CN" altLang="en-US" sz="4000" b="1" kern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3370" y="1575435"/>
            <a:ext cx="767842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60000"/>
              </a:lnSpc>
            </a:pP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多学一点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 FontStyle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枚举包含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60000"/>
              </a:lnSpc>
              <a:buFont typeface="Wingdings" panose="05000000000000000000" charset="0"/>
              <a:buChar char="Ø"/>
            </a:pP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Regular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（普通文本）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60000"/>
              </a:lnSpc>
              <a:buFont typeface="Wingdings" panose="05000000000000000000" charset="0"/>
              <a:buChar char="Ø"/>
            </a:pP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Bold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（加粗文本）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60000"/>
              </a:lnSpc>
              <a:buFont typeface="Wingdings" panose="05000000000000000000" charset="0"/>
              <a:buChar char="Ø"/>
            </a:pP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Italic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（倾斜文本）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60000"/>
              </a:lnSpc>
              <a:buFont typeface="Wingdings" panose="05000000000000000000" charset="0"/>
              <a:buChar char="Ø"/>
            </a:pP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Underline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（带下划线的文本）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60000"/>
              </a:lnSpc>
              <a:buFont typeface="Wingdings" panose="05000000000000000000" charset="0"/>
              <a:buChar char="Ø"/>
            </a:pP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Strikeout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（带删除线的文本）</a:t>
            </a:r>
            <a:endParaRPr lang="zh-CN" altLang="en-US" sz="3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708787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735"/>
            <a:ext cx="642429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子任务八</a:t>
            </a:r>
            <a:r>
              <a:rPr lang="en-US" altLang="zh-CN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</a:t>
            </a:r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实现字体颜色设置</a:t>
            </a:r>
            <a:endParaRPr lang="zh-CN" altLang="en-US" sz="4000" b="1" kern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5050" y="1653540"/>
            <a:ext cx="10762615" cy="5515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None/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实作任务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 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public partial class TextForm : Form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中添加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setFontDialog() 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方法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private void setFontColor()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{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colorDialog1.SolidColorOnly = true; //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只选择纯色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colorDialog1.Color=richTextBox1.SelectionColor;//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设置初始值为当前颜色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if (colorDialog1.ShowDialog() == DialogResult.OK)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{ richTextBox1.SelectionColor = colorDialog1.Color;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statusLabelColor.BackColor = colorDialog1.Color; }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}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endParaRPr lang="zh-CN" altLang="en-US" sz="25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895" y="3122930"/>
            <a:ext cx="82848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4.1</a:t>
            </a:r>
            <a:r>
              <a:rPr lang="zh-CN" altLang="en-US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菜单与工具条</a:t>
            </a:r>
            <a:endParaRPr lang="zh-CN" altLang="en-US" sz="8000" b="1" kern="0" noProof="0" dirty="0" smtClean="0">
              <a:ln>
                <a:noFill/>
              </a:ln>
              <a:solidFill>
                <a:srgbClr val="1A92A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2" name="等腰三角形 201"/>
          <p:cNvSpPr/>
          <p:nvPr/>
        </p:nvSpPr>
        <p:spPr>
          <a:xfrm>
            <a:off x="949559" y="6136930"/>
            <a:ext cx="834952" cy="71978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等腰三角形 202"/>
          <p:cNvSpPr/>
          <p:nvPr/>
        </p:nvSpPr>
        <p:spPr>
          <a:xfrm>
            <a:off x="9903177" y="6247952"/>
            <a:ext cx="706166" cy="6087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等腰三角形 203"/>
          <p:cNvSpPr/>
          <p:nvPr/>
        </p:nvSpPr>
        <p:spPr>
          <a:xfrm>
            <a:off x="-2" y="5252870"/>
            <a:ext cx="995083" cy="16038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等腰三角形 204"/>
          <p:cNvSpPr/>
          <p:nvPr/>
        </p:nvSpPr>
        <p:spPr>
          <a:xfrm>
            <a:off x="1784511" y="6424769"/>
            <a:ext cx="417476" cy="43194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等腰三角形 205"/>
          <p:cNvSpPr/>
          <p:nvPr/>
        </p:nvSpPr>
        <p:spPr>
          <a:xfrm>
            <a:off x="10609343" y="6136930"/>
            <a:ext cx="834952" cy="7197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等腰三角形 206"/>
          <p:cNvSpPr/>
          <p:nvPr/>
        </p:nvSpPr>
        <p:spPr>
          <a:xfrm>
            <a:off x="11357048" y="5346999"/>
            <a:ext cx="834952" cy="15097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TextBox 25"/>
          <p:cNvSpPr txBox="1"/>
          <p:nvPr/>
        </p:nvSpPr>
        <p:spPr>
          <a:xfrm>
            <a:off x="3408182" y="4780870"/>
            <a:ext cx="531989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>
              <a:buSzPct val="80000"/>
              <a:buFont typeface="Wingdings" panose="05000000000000000000" pitchFamily="2" charset="2"/>
            </a:pPr>
            <a:r>
              <a:rPr lang="zh-CN" altLang="en-US" sz="5000" b="1" dirty="0" smtClean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主讲师：</a:t>
            </a:r>
            <a:r>
              <a:rPr lang="zh-CN" altLang="en-US" sz="5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徐丽新</a:t>
            </a:r>
            <a:endParaRPr lang="zh-CN" altLang="en-US" sz="5000" b="1" dirty="0"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4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93" y="933970"/>
            <a:ext cx="2051863" cy="20515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52" y="796768"/>
            <a:ext cx="2326480" cy="2326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ouri - Timel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4195" y="2071709"/>
            <a:ext cx="487363" cy="487363"/>
          </a:xfrm>
          <a:prstGeom prst="rect">
            <a:avLst/>
          </a:prstGeom>
        </p:spPr>
      </p:pic>
      <p:pic>
        <p:nvPicPr>
          <p:cNvPr id="4" name="图片 3" descr="G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1765" y="1124585"/>
            <a:ext cx="1673225" cy="167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99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02" grpId="0" bldLvl="0" animBg="1"/>
      <p:bldP spid="203" grpId="0" bldLvl="0" animBg="1"/>
      <p:bldP spid="204" grpId="0" bldLvl="0" animBg="1"/>
      <p:bldP spid="205" grpId="0" bldLvl="0" animBg="1"/>
      <p:bldP spid="206" grpId="0" bldLvl="0" animBg="1"/>
      <p:bldP spid="207" grpId="0" bldLvl="0" animBg="1"/>
      <p:bldP spid="2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076" name="Rectangle 3"/>
          <p:cNvSpPr>
            <a:spLocks noGrp="1"/>
          </p:cNvSpPr>
          <p:nvPr/>
        </p:nvSpPr>
        <p:spPr>
          <a:xfrm>
            <a:off x="1766570" y="521335"/>
            <a:ext cx="10412730" cy="50723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双击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格式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菜单的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颜色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选项，在生成的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MenuItemFontColor_Click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（）事件内添加如下代码：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setFontColor();</a:t>
            </a:r>
            <a:endParaRPr lang="en-US" altLang="zh-CN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设置工具栏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字体颜色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按钮的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Click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事件为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menuItemColor_Click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，如下图所示。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230880" y="3694430"/>
          <a:ext cx="4398010" cy="297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3895725" imgH="1543050" progId="Paint.Picture">
                  <p:embed/>
                </p:oleObj>
              </mc:Choice>
              <mc:Fallback>
                <p:oleObj name="" r:id="rId1" imgW="3895725" imgH="1543050" progId="Paint.Picture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30880" y="3694430"/>
                        <a:ext cx="4398010" cy="29768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734822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6786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子任务九：实现自动保存功能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8890" y="1570355"/>
            <a:ext cx="10015220" cy="4419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计时器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Timer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组件实现按用户定义的时间间隔引发事件的计时器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时间间隔的长度由</a:t>
            </a:r>
            <a:r>
              <a:rPr lang="en-US" altLang="zh-CN" sz="2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Interval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属性定义，其值以毫秒为单位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若启用了该组件，则每个时间间隔引发一个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Tick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事件。这是添加要执行的代码的位置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Timer 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组件的主要方法包括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Start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Stop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，可打开和关闭计时器</a:t>
            </a:r>
            <a:endParaRPr lang="zh-CN" altLang="en-US" sz="25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731964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6786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子任务九：实现自动保存功能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9870" y="1447800"/>
            <a:ext cx="9784715" cy="5092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33400" indent="-533400">
              <a:lnSpc>
                <a:spcPct val="130000"/>
              </a:lnSpc>
              <a:buNone/>
            </a:pP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实作任务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3400" indent="-533400">
              <a:lnSpc>
                <a:spcPct val="130000"/>
              </a:lnSpc>
              <a:buNone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Timer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组件添加到窗体，设置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Interval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属性为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60000</a:t>
            </a:r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533400" indent="-533400">
              <a:lnSpc>
                <a:spcPct val="130000"/>
              </a:lnSpc>
              <a:buNone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毫秒，编写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Tick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事件：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3400" indent="-533400">
              <a:lnSpc>
                <a:spcPct val="13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private void timer1_Tick(object sender,EventArgs e)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3400" indent="-533400">
              <a:lnSpc>
                <a:spcPct val="13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{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533400" indent="-533400">
              <a:lnSpc>
                <a:spcPct val="13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if (!textChange)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533400" indent="-533400">
              <a:lnSpc>
                <a:spcPct val="13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return;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3400" indent="-533400">
              <a:lnSpc>
                <a:spcPct val="13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timer1.Stop();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533400" indent="-533400">
              <a:lnSpc>
                <a:spcPct val="13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saveAs();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3400" indent="-533400">
              <a:lnSpc>
                <a:spcPct val="13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timer1.Start();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533400" indent="-533400">
              <a:lnSpc>
                <a:spcPct val="13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}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9090" y="3200400"/>
            <a:ext cx="64198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4.4</a:t>
            </a:r>
            <a:r>
              <a:rPr lang="zh-CN" altLang="en-US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完善案例</a:t>
            </a:r>
            <a:endParaRPr lang="zh-CN" altLang="en-US" sz="8000" b="1" kern="0" noProof="0" dirty="0" smtClean="0">
              <a:ln>
                <a:noFill/>
              </a:ln>
              <a:solidFill>
                <a:srgbClr val="1A92A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2" name="等腰三角形 201"/>
          <p:cNvSpPr/>
          <p:nvPr/>
        </p:nvSpPr>
        <p:spPr>
          <a:xfrm>
            <a:off x="949559" y="6136930"/>
            <a:ext cx="834952" cy="71978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等腰三角形 202"/>
          <p:cNvSpPr/>
          <p:nvPr/>
        </p:nvSpPr>
        <p:spPr>
          <a:xfrm>
            <a:off x="9903177" y="6247952"/>
            <a:ext cx="706166" cy="6087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等腰三角形 203"/>
          <p:cNvSpPr/>
          <p:nvPr/>
        </p:nvSpPr>
        <p:spPr>
          <a:xfrm>
            <a:off x="-2" y="5252870"/>
            <a:ext cx="995083" cy="16038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等腰三角形 204"/>
          <p:cNvSpPr/>
          <p:nvPr/>
        </p:nvSpPr>
        <p:spPr>
          <a:xfrm>
            <a:off x="1784511" y="6424769"/>
            <a:ext cx="417476" cy="43194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等腰三角形 205"/>
          <p:cNvSpPr/>
          <p:nvPr/>
        </p:nvSpPr>
        <p:spPr>
          <a:xfrm>
            <a:off x="10609343" y="6136930"/>
            <a:ext cx="834952" cy="7197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等腰三角形 206"/>
          <p:cNvSpPr/>
          <p:nvPr/>
        </p:nvSpPr>
        <p:spPr>
          <a:xfrm>
            <a:off x="11357048" y="5346999"/>
            <a:ext cx="834952" cy="15097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TextBox 25"/>
          <p:cNvSpPr txBox="1"/>
          <p:nvPr/>
        </p:nvSpPr>
        <p:spPr>
          <a:xfrm>
            <a:off x="3516132" y="5078685"/>
            <a:ext cx="531989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>
              <a:buSzPct val="80000"/>
              <a:buFont typeface="Wingdings" panose="05000000000000000000" pitchFamily="2" charset="2"/>
            </a:pPr>
            <a:r>
              <a:rPr lang="zh-CN" altLang="en-US" sz="5000" b="1" dirty="0" smtClean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主讲师：</a:t>
            </a:r>
            <a:r>
              <a:rPr lang="zh-CN" altLang="en-US" sz="5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徐丽新</a:t>
            </a:r>
            <a:endParaRPr lang="zh-CN" altLang="en-US" sz="5000" b="1" dirty="0"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4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93" y="933970"/>
            <a:ext cx="2051863" cy="20515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52" y="796768"/>
            <a:ext cx="2326480" cy="2326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ouri - Timel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4195" y="2071709"/>
            <a:ext cx="487363" cy="487363"/>
          </a:xfrm>
          <a:prstGeom prst="rect">
            <a:avLst/>
          </a:prstGeom>
        </p:spPr>
      </p:pic>
      <p:pic>
        <p:nvPicPr>
          <p:cNvPr id="4" name="图片 3" descr="G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1765" y="1124585"/>
            <a:ext cx="1673225" cy="167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02" grpId="0" bldLvl="0" animBg="1"/>
      <p:bldP spid="203" grpId="0" bldLvl="0" animBg="1"/>
      <p:bldP spid="204" grpId="0" bldLvl="0" animBg="1"/>
      <p:bldP spid="205" grpId="0" bldLvl="0" animBg="1"/>
      <p:bldP spid="206" grpId="0" bldLvl="0" animBg="1"/>
      <p:bldP spid="207" grpId="0" bldLvl="0" animBg="1"/>
      <p:bldP spid="20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686498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735"/>
            <a:ext cx="621665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完善菜单系统</a:t>
            </a:r>
            <a:r>
              <a:rPr lang="en-US" altLang="zh-CN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menuStrip1</a:t>
            </a:r>
            <a:endParaRPr lang="en-US" altLang="zh-CN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31235" y="1934210"/>
            <a:ext cx="6271895" cy="3599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90000"/>
              </a:lnSpc>
              <a:buNone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、文件菜单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90000"/>
              </a:lnSpc>
              <a:buNone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、编辑菜单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90000"/>
              </a:lnSpc>
              <a:buNone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、格式菜单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7891" name="内容占位符 3"/>
          <p:cNvPicPr>
            <a:picLocks noGrp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51990" y="337185"/>
            <a:ext cx="8893175" cy="6430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871855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30860"/>
            <a:ext cx="81788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完善快捷菜单</a:t>
            </a:r>
            <a:r>
              <a:rPr lang="en-US" altLang="zh-CN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contextMenuStrip1</a:t>
            </a:r>
            <a:endParaRPr lang="en-US" altLang="zh-CN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8915" name="内容占位符 2"/>
          <p:cNvSpPr>
            <a:spLocks noGrp="1"/>
          </p:cNvSpPr>
          <p:nvPr/>
        </p:nvSpPr>
        <p:spPr>
          <a:xfrm>
            <a:off x="1499870" y="1787525"/>
            <a:ext cx="8569325" cy="50720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快捷菜单项对应事件代码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63370" y="2738755"/>
          <a:ext cx="9930765" cy="3086100"/>
        </p:xfrm>
        <a:graphic>
          <a:graphicData uri="http://schemas.openxmlformats.org/drawingml/2006/table">
            <a:tbl>
              <a:tblPr/>
              <a:tblGrid>
                <a:gridCol w="4778375"/>
                <a:gridCol w="5152390"/>
              </a:tblGrid>
              <a:tr h="6172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快捷菜单项</a:t>
                      </a:r>
                      <a:endParaRPr lang="zh-CN" sz="25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对应</a:t>
                      </a: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menuStrip1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事件</a:t>
                      </a:r>
                      <a:endParaRPr lang="zh-CN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contextMenuCut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（剪切）</a:t>
                      </a:r>
                      <a:endParaRPr lang="zh-CN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menuItemCut_Click</a:t>
                      </a:r>
                      <a:endParaRPr lang="en-US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contextMenuCopy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（复制）</a:t>
                      </a:r>
                      <a:endParaRPr lang="zh-CN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menuItemCopy_Click</a:t>
                      </a:r>
                      <a:endParaRPr lang="en-US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contextMenuPaste</a:t>
                      </a:r>
                      <a:r>
                        <a:rPr lang="zh-CN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（粘贴）</a:t>
                      </a:r>
                      <a:endParaRPr lang="zh-CN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menuItemPaste_Click</a:t>
                      </a:r>
                      <a:endParaRPr lang="en-US" sz="2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contextMenuSave</a:t>
                      </a:r>
                      <a:r>
                        <a:rPr lang="zh-CN" sz="2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（保存）</a:t>
                      </a:r>
                      <a:endParaRPr lang="zh-CN" sz="25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5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menuItemSave_Click</a:t>
                      </a:r>
                      <a:endParaRPr lang="en-US" sz="2500" b="1" kern="10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6245"/>
            <a:ext cx="333502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100"/>
            <a:ext cx="272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完善工具条</a:t>
            </a:r>
            <a:endParaRPr lang="zh-CN" altLang="en-US" sz="4000" b="1" kern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39939" name="内容占位符 2"/>
          <p:cNvSpPr>
            <a:spLocks noGrp="1"/>
          </p:cNvSpPr>
          <p:nvPr/>
        </p:nvSpPr>
        <p:spPr>
          <a:xfrm>
            <a:off x="1480820" y="1403985"/>
            <a:ext cx="8569325" cy="50720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常用工具条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toolStrip1</a:t>
            </a:r>
            <a:endParaRPr lang="en-US" altLang="zh-CN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常用工具项对应事件代码</a:t>
            </a:r>
            <a:endParaRPr lang="en-US" altLang="zh-CN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86255" y="2693670"/>
          <a:ext cx="8205470" cy="3810000"/>
        </p:xfrm>
        <a:graphic>
          <a:graphicData uri="http://schemas.openxmlformats.org/drawingml/2006/table">
            <a:tbl>
              <a:tblPr/>
              <a:tblGrid>
                <a:gridCol w="4362450"/>
                <a:gridCol w="3843020"/>
              </a:tblGrid>
              <a:tr h="4089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500" b="1" kern="10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快捷菜单项</a:t>
                      </a:r>
                      <a:endParaRPr lang="zh-CN" sz="2500" b="1" kern="1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500" b="1" kern="10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对应</a:t>
                      </a:r>
                      <a:r>
                        <a:rPr lang="en-US" sz="2500" b="1" kern="10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menuStrip1</a:t>
                      </a:r>
                      <a:r>
                        <a:rPr lang="zh-CN" sz="2500" b="1" kern="10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事件</a:t>
                      </a:r>
                      <a:endParaRPr lang="zh-CN" sz="2500" b="1" kern="1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00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toolStripBtnOpen</a:t>
                      </a:r>
                      <a:r>
                        <a:rPr lang="zh-CN" sz="2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（打开）</a:t>
                      </a:r>
                      <a:endParaRPr lang="zh-CN" sz="22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menuItemCut_Click</a:t>
                      </a:r>
                      <a:endParaRPr lang="en-US" sz="2200" b="1" kern="10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0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toolStripBtnSave</a:t>
                      </a:r>
                      <a:r>
                        <a:rPr lang="zh-CN" sz="2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（保存）</a:t>
                      </a:r>
                      <a:endParaRPr lang="zh-CN" sz="22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menuItemSave_Click</a:t>
                      </a:r>
                      <a:endParaRPr lang="en-US" sz="2200" b="1" kern="10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0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toolStripBtnPrint</a:t>
                      </a:r>
                      <a:r>
                        <a:rPr lang="zh-CN" sz="2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（打印）</a:t>
                      </a:r>
                      <a:endParaRPr lang="zh-CN" sz="22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menuItemPaste_Click</a:t>
                      </a:r>
                      <a:endParaRPr lang="en-US" sz="2200" b="1" kern="10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0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toolStripBtnPreview</a:t>
                      </a:r>
                      <a:r>
                        <a:rPr lang="zh-CN" sz="2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（预览）</a:t>
                      </a:r>
                      <a:endParaRPr lang="zh-CN" sz="22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menuItemCopy_Click</a:t>
                      </a:r>
                      <a:endParaRPr lang="en-US" sz="2200" b="1" kern="10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0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toolStripBtnCut</a:t>
                      </a: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（剪切）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menuItemCut_Click</a:t>
                      </a:r>
                      <a:endParaRPr lang="en-US" sz="2200" b="1" kern="10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0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toolStripBtnCopy</a:t>
                      </a: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（复制）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menuItemCopy_Click</a:t>
                      </a:r>
                      <a:endParaRPr lang="en-US" sz="2200" b="1" kern="10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0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toolStripBtnPaste</a:t>
                      </a:r>
                      <a:r>
                        <a:rPr lang="zh-CN" sz="2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（粘贴）</a:t>
                      </a:r>
                      <a:endParaRPr lang="zh-CN" sz="22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menuItemPaste_Click</a:t>
                      </a:r>
                      <a:endParaRPr lang="en-US" sz="2200" b="1" kern="10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toolStripBtnUndo</a:t>
                      </a:r>
                      <a:r>
                        <a:rPr lang="zh-CN" sz="22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（撤消）</a:t>
                      </a:r>
                      <a:endParaRPr lang="zh-CN" sz="22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menuItemUndo_Click</a:t>
                      </a:r>
                      <a:endParaRPr lang="en-US" sz="2200" b="1" kern="10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0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toolStripBtnExit</a:t>
                      </a:r>
                      <a:r>
                        <a:rPr lang="zh-CN" sz="22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（退出）</a:t>
                      </a:r>
                      <a:endParaRPr lang="zh-CN" sz="22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menuItemExit_Click</a:t>
                      </a:r>
                      <a:endParaRPr lang="en-US" sz="2200" b="1" kern="10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74574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61770" y="54038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查找功能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pic>
        <p:nvPicPr>
          <p:cNvPr id="40963" name="内容占位符 3"/>
          <p:cNvPicPr>
            <a:picLocks noGrp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17370" y="1459230"/>
            <a:ext cx="8634095" cy="53581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22897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05585" y="546735"/>
            <a:ext cx="272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完善工具条</a:t>
            </a:r>
            <a:endParaRPr lang="zh-CN" altLang="en-US" sz="4000" b="1" kern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1987" name="内容占位符 2"/>
          <p:cNvSpPr>
            <a:spLocks noGrp="1"/>
          </p:cNvSpPr>
          <p:nvPr/>
        </p:nvSpPr>
        <p:spPr>
          <a:xfrm>
            <a:off x="1642110" y="1450340"/>
            <a:ext cx="8569325" cy="50720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格式工具条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toolStrip2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格式工具项对应事件代码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642110" y="2725420"/>
          <a:ext cx="9377045" cy="3797300"/>
        </p:xfrm>
        <a:graphic>
          <a:graphicData uri="http://schemas.openxmlformats.org/drawingml/2006/table">
            <a:tbl>
              <a:tblPr/>
              <a:tblGrid>
                <a:gridCol w="2625725"/>
                <a:gridCol w="3376295"/>
                <a:gridCol w="3375025"/>
              </a:tblGrid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控件</a:t>
                      </a:r>
                      <a:endParaRPr lang="zh-CN" sz="2000" b="1" kern="1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事件及代码</a:t>
                      </a:r>
                      <a:endParaRPr lang="zh-CN" sz="2000" b="1" kern="1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  <a:endParaRPr lang="zh-CN" sz="2000" b="1" kern="1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comBoxFontName</a:t>
                      </a:r>
                      <a:endParaRPr lang="en-US" sz="2000" b="1" kern="10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SelectedIndexChanged</a:t>
                      </a:r>
                      <a:endParaRPr lang="en-US" sz="2000" b="1" kern="10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字体选择下拉框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comBoxFontSize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SelectedIndexChanged</a:t>
                      </a:r>
                      <a:endParaRPr lang="en-US" sz="2000" b="1" kern="10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字号选择下拉框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toolStripBtnB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Click(</a:t>
                      </a:r>
                      <a:r>
                        <a:rPr lang="en-US" sz="20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StyleChanges</a:t>
                      </a:r>
                      <a:r>
                        <a:rPr lang="en-US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sz="20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字型，对应同一个方法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toolStripBtnI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Click(</a:t>
                      </a:r>
                      <a:r>
                        <a:rPr lang="en-US" sz="20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StyleChanges</a:t>
                      </a:r>
                      <a:r>
                        <a:rPr lang="en-US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sz="20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toolStripBtnU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Click(</a:t>
                      </a:r>
                      <a:r>
                        <a:rPr lang="en-US" sz="20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StyleChanges</a:t>
                      </a:r>
                      <a:r>
                        <a:rPr lang="en-US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sz="20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toolStripBtnS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Click(</a:t>
                      </a:r>
                      <a:r>
                        <a:rPr lang="en-US" sz="20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StyleChanges</a:t>
                      </a:r>
                      <a:r>
                        <a:rPr lang="en-US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sz="20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toolStripBtnLeft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Click</a:t>
                      </a:r>
                      <a:endParaRPr lang="en-US" sz="20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对齐设置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toolStripBtnCenter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Click</a:t>
                      </a:r>
                      <a:endParaRPr lang="en-US" sz="20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toolStripBtnRight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Click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845947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Freeform 497"/>
          <p:cNvSpPr>
            <a:spLocks noEditPoints="1"/>
          </p:cNvSpPr>
          <p:nvPr/>
        </p:nvSpPr>
        <p:spPr bwMode="auto">
          <a:xfrm>
            <a:off x="1071880" y="1652905"/>
            <a:ext cx="320040" cy="442595"/>
          </a:xfrm>
          <a:custGeom>
            <a:avLst/>
            <a:gdLst>
              <a:gd name="T0" fmla="*/ 125 w 128"/>
              <a:gd name="T1" fmla="*/ 83 h 177"/>
              <a:gd name="T2" fmla="*/ 64 w 128"/>
              <a:gd name="T3" fmla="*/ 177 h 177"/>
              <a:gd name="T4" fmla="*/ 0 w 128"/>
              <a:gd name="T5" fmla="*/ 71 h 177"/>
              <a:gd name="T6" fmla="*/ 0 w 128"/>
              <a:gd name="T7" fmla="*/ 70 h 177"/>
              <a:gd name="T8" fmla="*/ 0 w 128"/>
              <a:gd name="T9" fmla="*/ 64 h 177"/>
              <a:gd name="T10" fmla="*/ 64 w 128"/>
              <a:gd name="T11" fmla="*/ 0 h 177"/>
              <a:gd name="T12" fmla="*/ 128 w 128"/>
              <a:gd name="T13" fmla="*/ 64 h 177"/>
              <a:gd name="T14" fmla="*/ 127 w 128"/>
              <a:gd name="T15" fmla="*/ 68 h 177"/>
              <a:gd name="T16" fmla="*/ 125 w 128"/>
              <a:gd name="T17" fmla="*/ 83 h 177"/>
              <a:gd name="T18" fmla="*/ 64 w 128"/>
              <a:gd name="T19" fmla="*/ 20 h 177"/>
              <a:gd name="T20" fmla="*/ 22 w 128"/>
              <a:gd name="T21" fmla="*/ 62 h 177"/>
              <a:gd name="T22" fmla="*/ 64 w 128"/>
              <a:gd name="T23" fmla="*/ 104 h 177"/>
              <a:gd name="T24" fmla="*/ 106 w 128"/>
              <a:gd name="T25" fmla="*/ 62 h 177"/>
              <a:gd name="T26" fmla="*/ 64 w 128"/>
              <a:gd name="T27" fmla="*/ 20 h 177"/>
              <a:gd name="T28" fmla="*/ 64 w 128"/>
              <a:gd name="T29" fmla="*/ 40 h 177"/>
              <a:gd name="T30" fmla="*/ 44 w 128"/>
              <a:gd name="T31" fmla="*/ 60 h 177"/>
              <a:gd name="T32" fmla="*/ 64 w 128"/>
              <a:gd name="T33" fmla="*/ 80 h 177"/>
              <a:gd name="T34" fmla="*/ 84 w 128"/>
              <a:gd name="T35" fmla="*/ 60 h 177"/>
              <a:gd name="T36" fmla="*/ 64 w 128"/>
              <a:gd name="T37" fmla="*/ 4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" h="177">
                <a:moveTo>
                  <a:pt x="125" y="83"/>
                </a:moveTo>
                <a:cubicBezTo>
                  <a:pt x="120" y="104"/>
                  <a:pt x="105" y="138"/>
                  <a:pt x="64" y="177"/>
                </a:cubicBezTo>
                <a:cubicBezTo>
                  <a:pt x="64" y="177"/>
                  <a:pt x="5" y="122"/>
                  <a:pt x="0" y="71"/>
                </a:cubicBezTo>
                <a:cubicBezTo>
                  <a:pt x="0" y="71"/>
                  <a:pt x="0" y="70"/>
                  <a:pt x="0" y="70"/>
                </a:cubicBezTo>
                <a:cubicBezTo>
                  <a:pt x="0" y="68"/>
                  <a:pt x="0" y="66"/>
                  <a:pt x="0" y="64"/>
                </a:cubicBezTo>
                <a:cubicBezTo>
                  <a:pt x="0" y="29"/>
                  <a:pt x="28" y="0"/>
                  <a:pt x="64" y="0"/>
                </a:cubicBezTo>
                <a:cubicBezTo>
                  <a:pt x="99" y="0"/>
                  <a:pt x="128" y="29"/>
                  <a:pt x="128" y="64"/>
                </a:cubicBezTo>
                <a:cubicBezTo>
                  <a:pt x="128" y="64"/>
                  <a:pt x="128" y="65"/>
                  <a:pt x="127" y="68"/>
                </a:cubicBezTo>
                <a:cubicBezTo>
                  <a:pt x="127" y="73"/>
                  <a:pt x="126" y="78"/>
                  <a:pt x="125" y="83"/>
                </a:cubicBezTo>
                <a:close/>
                <a:moveTo>
                  <a:pt x="64" y="20"/>
                </a:moveTo>
                <a:cubicBezTo>
                  <a:pt x="40" y="20"/>
                  <a:pt x="22" y="39"/>
                  <a:pt x="22" y="62"/>
                </a:cubicBezTo>
                <a:cubicBezTo>
                  <a:pt x="22" y="85"/>
                  <a:pt x="40" y="104"/>
                  <a:pt x="64" y="104"/>
                </a:cubicBezTo>
                <a:cubicBezTo>
                  <a:pt x="87" y="104"/>
                  <a:pt x="106" y="85"/>
                  <a:pt x="106" y="62"/>
                </a:cubicBezTo>
                <a:cubicBezTo>
                  <a:pt x="106" y="39"/>
                  <a:pt x="87" y="20"/>
                  <a:pt x="64" y="20"/>
                </a:cubicBezTo>
                <a:close/>
                <a:moveTo>
                  <a:pt x="64" y="40"/>
                </a:moveTo>
                <a:cubicBezTo>
                  <a:pt x="53" y="40"/>
                  <a:pt x="44" y="49"/>
                  <a:pt x="44" y="60"/>
                </a:cubicBezTo>
                <a:cubicBezTo>
                  <a:pt x="44" y="71"/>
                  <a:pt x="53" y="80"/>
                  <a:pt x="64" y="80"/>
                </a:cubicBezTo>
                <a:cubicBezTo>
                  <a:pt x="75" y="80"/>
                  <a:pt x="84" y="71"/>
                  <a:pt x="84" y="60"/>
                </a:cubicBezTo>
                <a:cubicBezTo>
                  <a:pt x="84" y="49"/>
                  <a:pt x="75" y="40"/>
                  <a:pt x="64" y="40"/>
                </a:cubicBezTo>
                <a:close/>
              </a:path>
            </a:pathLst>
          </a:custGeom>
          <a:solidFill>
            <a:srgbClr val="1A92A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63370" y="546735"/>
            <a:ext cx="780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子任务一：个人简历编辑页面布局</a:t>
            </a:r>
            <a:endParaRPr lang="zh-CN" altLang="en-US" sz="4000" b="1" kern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028" name="内容占位符 4"/>
          <p:cNvSpPr>
            <a:spLocks noGrp="1"/>
          </p:cNvSpPr>
          <p:nvPr/>
        </p:nvSpPr>
        <p:spPr>
          <a:xfrm>
            <a:off x="1268095" y="1575435"/>
            <a:ext cx="10540365" cy="50723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）选中模块三的解决方案，添加名称为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【TextForm.cs】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Windows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窗体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）设置窗体为启动窗体修改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Program.cs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文件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将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Application.Run(new MyForm1());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修改为：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Application.Run(new TextForm());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）设置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TextForm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的大小为（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700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560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ShowInTaskBar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False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）依次从工具栏拖动以下组件到窗体上：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）添加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Panel1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到窗体中，设置其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Dock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属性为右端对齐，调整位置和大小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）添加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RichTextBox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到窗体中，设置其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Dock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属性为</a:t>
            </a:r>
            <a:r>
              <a:rPr lang="en-US" altLang="zh-CN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Fill.</a:t>
            </a:r>
            <a:r>
              <a:rPr lang="zh-CN" altLang="en-US" sz="2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563370" y="4691380"/>
          <a:ext cx="8634095" cy="62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953125" imgH="447675" progId="Paint.Picture">
                  <p:embed/>
                </p:oleObj>
              </mc:Choice>
              <mc:Fallback>
                <p:oleObj name="" r:id="rId1" imgW="5953125" imgH="44767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63370" y="4691380"/>
                        <a:ext cx="8634095" cy="6299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585914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100"/>
            <a:ext cx="526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设置当前选择文本字体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pic>
        <p:nvPicPr>
          <p:cNvPr id="43011" name="内容占位符 3"/>
          <p:cNvPicPr>
            <a:picLocks noGrp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36420" y="1491615"/>
            <a:ext cx="8713788" cy="5151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579183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526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设置当前选择文本字号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pic>
        <p:nvPicPr>
          <p:cNvPr id="44035" name="内容占位符 3"/>
          <p:cNvPicPr>
            <a:picLocks noGrp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10715" y="1420813"/>
            <a:ext cx="8281988" cy="5419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584009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100"/>
            <a:ext cx="526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设置当前选择文本字型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pic>
        <p:nvPicPr>
          <p:cNvPr id="45059" name="内容占位符 3"/>
          <p:cNvPicPr>
            <a:picLocks noGrp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81175" y="1533843"/>
            <a:ext cx="9036050" cy="5326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79984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46083" name="内容占位符 3"/>
          <p:cNvPicPr>
            <a:picLocks noGrp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92935" y="1531938"/>
            <a:ext cx="8135938" cy="532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499870" y="546735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设置对齐方式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668083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60909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丰富文本框</a:t>
            </a:r>
            <a:r>
              <a:rPr lang="en-US" altLang="zh-CN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richTextBox1</a:t>
            </a:r>
            <a:endParaRPr lang="en-US" altLang="zh-CN" sz="4000" b="1" kern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3510" y="1732280"/>
            <a:ext cx="10429240" cy="405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richTextBox1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内的文本的操作分解到各菜单、工具栏的相应项中去了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71500" indent="-5715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重点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028700" lvl="1" indent="-5715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SelectionChanged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事件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028700" lvl="1" indent="-5715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TextChanged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事件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48131" name="内容占位符 3"/>
          <p:cNvPicPr>
            <a:picLocks noGrp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41880" y="227330"/>
            <a:ext cx="7856855" cy="6617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6245"/>
            <a:ext cx="380936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窗体构造</a:t>
            </a:r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函数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9870" y="1575435"/>
            <a:ext cx="8990330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public TextForm(string info)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{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InitializeComponent();                this.richTextBox1.Text = info; 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}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525907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100"/>
            <a:ext cx="475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生成简历按钮的事件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50179" name="Rectangle 3"/>
          <p:cNvSpPr>
            <a:spLocks noGrp="1"/>
          </p:cNvSpPr>
          <p:nvPr/>
        </p:nvSpPr>
        <p:spPr>
          <a:xfrm>
            <a:off x="1197610" y="1575435"/>
            <a:ext cx="8569325" cy="50720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zh-CN" sz="2000" dirty="0"/>
              <a:t>private void buttonCreate_Click(object sender, EventArgs e)</a:t>
            </a:r>
            <a:endParaRPr lang="en-US" altLang="zh-CN" sz="2000" dirty="0"/>
          </a:p>
          <a:p>
            <a:pPr>
              <a:lnSpc>
                <a:spcPct val="100000"/>
              </a:lnSpc>
              <a:buNone/>
            </a:pPr>
            <a:r>
              <a:rPr lang="en-US" altLang="zh-CN" sz="2000" dirty="0"/>
              <a:t>        {</a:t>
            </a:r>
            <a:endParaRPr lang="en-US" altLang="zh-CN" sz="2000" dirty="0"/>
          </a:p>
          <a:p>
            <a:pPr>
              <a:lnSpc>
                <a:spcPct val="100000"/>
              </a:lnSpc>
              <a:buNone/>
            </a:pPr>
            <a:r>
              <a:rPr lang="en-US" altLang="zh-CN" sz="2000" dirty="0"/>
              <a:t>            string infoText="";</a:t>
            </a:r>
            <a:endParaRPr lang="en-US" altLang="zh-CN" sz="2000" dirty="0"/>
          </a:p>
          <a:p>
            <a:pPr>
              <a:lnSpc>
                <a:spcPct val="100000"/>
              </a:lnSpc>
              <a:buNone/>
            </a:pPr>
            <a:r>
              <a:rPr lang="en-US" altLang="zh-CN" sz="2000" dirty="0"/>
              <a:t>            if (textName.Text != "")</a:t>
            </a:r>
            <a:endParaRPr lang="en-US" altLang="zh-CN" sz="2000" dirty="0"/>
          </a:p>
          <a:p>
            <a:pPr>
              <a:lnSpc>
                <a:spcPct val="100000"/>
              </a:lnSpc>
              <a:buNone/>
            </a:pPr>
            <a:r>
              <a:rPr lang="en-US" altLang="zh-CN" sz="2000" dirty="0"/>
              <a:t>            {</a:t>
            </a:r>
            <a:endParaRPr lang="en-US" altLang="zh-CN" sz="2000" dirty="0"/>
          </a:p>
          <a:p>
            <a:pPr>
              <a:lnSpc>
                <a:spcPct val="100000"/>
              </a:lnSpc>
              <a:buNone/>
            </a:pPr>
            <a:r>
              <a:rPr lang="en-US" altLang="zh-CN" sz="2000" dirty="0"/>
              <a:t>                infoText = createNewFile();</a:t>
            </a:r>
            <a:endParaRPr lang="en-US" altLang="zh-CN" sz="2000" dirty="0"/>
          </a:p>
          <a:p>
            <a:pPr>
              <a:lnSpc>
                <a:spcPct val="100000"/>
              </a:lnSpc>
              <a:buNone/>
            </a:pPr>
            <a:r>
              <a:rPr lang="en-US" altLang="zh-CN" sz="2000" dirty="0"/>
              <a:t>                if (infoText == "")</a:t>
            </a:r>
            <a:endParaRPr lang="en-US" altLang="zh-CN" sz="2000" dirty="0"/>
          </a:p>
          <a:p>
            <a:pPr>
              <a:lnSpc>
                <a:spcPct val="100000"/>
              </a:lnSpc>
              <a:buNone/>
            </a:pPr>
            <a:r>
              <a:rPr lang="en-US" altLang="zh-CN" sz="2000" dirty="0"/>
              <a:t>                    return;</a:t>
            </a:r>
            <a:endParaRPr lang="en-US" altLang="zh-CN" sz="2000" dirty="0"/>
          </a:p>
          <a:p>
            <a:pPr>
              <a:lnSpc>
                <a:spcPct val="100000"/>
              </a:lnSpc>
              <a:buNone/>
            </a:pPr>
            <a:r>
              <a:rPr lang="en-US" altLang="zh-CN" sz="2000" dirty="0"/>
              <a:t>            }</a:t>
            </a:r>
            <a:endParaRPr lang="en-US" altLang="zh-CN" sz="2000" dirty="0"/>
          </a:p>
          <a:p>
            <a:pPr>
              <a:lnSpc>
                <a:spcPct val="100000"/>
              </a:lnSpc>
              <a:buNone/>
            </a:pPr>
            <a:r>
              <a:rPr lang="en-US" altLang="zh-CN" sz="2000" dirty="0"/>
              <a:t>            // </a:t>
            </a:r>
            <a:r>
              <a:rPr lang="en-US" altLang="en-US" sz="2000" dirty="0"/>
              <a:t>创建窗体 </a:t>
            </a:r>
            <a:r>
              <a:rPr lang="en-US" altLang="zh-CN" sz="2000" dirty="0"/>
              <a:t>TextForm </a:t>
            </a:r>
            <a:r>
              <a:rPr lang="en-US" altLang="en-US" sz="2000" dirty="0"/>
              <a:t>的实例</a:t>
            </a:r>
            <a:r>
              <a:rPr lang="en-US" altLang="zh-CN" sz="2000" dirty="0"/>
              <a:t>txtForm</a:t>
            </a:r>
            <a:r>
              <a:rPr lang="en-US" altLang="en-US" sz="2000" dirty="0"/>
              <a:t>，并传入参数</a:t>
            </a:r>
            <a:endParaRPr lang="en-US" altLang="en-US" sz="2000" dirty="0"/>
          </a:p>
          <a:p>
            <a:pPr>
              <a:lnSpc>
                <a:spcPct val="100000"/>
              </a:lnSpc>
              <a:buNone/>
            </a:pPr>
            <a:r>
              <a:rPr lang="en-US" altLang="en-US" sz="2000" dirty="0"/>
              <a:t>            </a:t>
            </a:r>
            <a:r>
              <a:rPr lang="en-US" altLang="zh-CN" sz="2000" dirty="0"/>
              <a:t>TextForm txtForm = new TextForm(infoText); </a:t>
            </a:r>
            <a:endParaRPr lang="en-US" altLang="zh-CN" sz="2000" dirty="0"/>
          </a:p>
          <a:p>
            <a:pPr>
              <a:lnSpc>
                <a:spcPct val="100000"/>
              </a:lnSpc>
              <a:buNone/>
            </a:pPr>
            <a:r>
              <a:rPr lang="en-US" altLang="zh-CN" sz="2000" dirty="0"/>
              <a:t>            txtForm.Show();</a:t>
            </a:r>
            <a:endParaRPr lang="en-US" altLang="zh-CN" sz="2000" dirty="0"/>
          </a:p>
          <a:p>
            <a:pPr>
              <a:lnSpc>
                <a:spcPct val="100000"/>
              </a:lnSpc>
              <a:buNone/>
            </a:pPr>
            <a:r>
              <a:rPr lang="en-US" altLang="zh-CN" sz="2000" dirty="0"/>
              <a:t>        }</a:t>
            </a:r>
            <a:endParaRPr lang="en-US" altLang="zh-CN" sz="1800" dirty="0"/>
          </a:p>
          <a:p>
            <a:pPr>
              <a:lnSpc>
                <a:spcPct val="100000"/>
              </a:lnSpc>
            </a:pPr>
            <a:endParaRPr lang="zh-CN" alt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73189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  <a:p>
            <a:pPr algn="ctr"/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1499870" y="546100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窗体加载代码</a:t>
            </a:r>
            <a:endParaRPr lang="zh-CN" altLang="en-US" sz="4000"/>
          </a:p>
        </p:txBody>
      </p:sp>
      <p:pic>
        <p:nvPicPr>
          <p:cNvPr id="51203" name="内容占位符 3"/>
          <p:cNvPicPr>
            <a:picLocks noGrp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95145" y="1691640"/>
            <a:ext cx="8835390" cy="4657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831469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72135"/>
            <a:ext cx="780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提取本系统的字体并添加到列表框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pic>
        <p:nvPicPr>
          <p:cNvPr id="52227" name="内容占位符 3"/>
          <p:cNvPicPr>
            <a:picLocks noGrp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52575" y="1709420"/>
            <a:ext cx="9086215" cy="47669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828167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100"/>
            <a:ext cx="780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子任务二：菜单与快捷菜单的设计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9219" name="内容占位符 4"/>
          <p:cNvSpPr>
            <a:spLocks noGrp="1"/>
          </p:cNvSpPr>
          <p:nvPr/>
        </p:nvSpPr>
        <p:spPr>
          <a:xfrm>
            <a:off x="1250315" y="1345565"/>
            <a:ext cx="10076815" cy="50723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菜单系统设计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3400" indent="-533400"/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3400" indent="-53340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3400" indent="-53340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实作任务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3400" indent="-533400">
              <a:buNone/>
            </a:pPr>
            <a:r>
              <a:rPr lang="en-US" altLang="zh-CN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添加</a:t>
            </a:r>
            <a:r>
              <a:rPr lang="en-US" altLang="zh-CN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ToolTip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组件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3400" indent="-533400">
              <a:buNone/>
            </a:pPr>
            <a:r>
              <a:rPr lang="en-US" altLang="zh-CN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设计建立菜单系统如下图所示，其中名称对应</a:t>
            </a:r>
            <a:r>
              <a:rPr lang="en-US" altLang="zh-CN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Name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属性，快捷键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3400" indent="-533400">
              <a:buNone/>
            </a:pP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对应</a:t>
            </a:r>
            <a:r>
              <a:rPr lang="en-US" altLang="zh-CN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ShortcutKeys,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描述对应“新建”。其中“自动保存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3400" indent="-533400">
              <a:buNone/>
            </a:pP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menuItemAutoSave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）”是复选选项，设置其属性</a:t>
            </a:r>
            <a:r>
              <a:rPr lang="en-US" altLang="zh-CN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CheckOnClick</a:t>
            </a:r>
            <a:endParaRPr lang="en-US" altLang="zh-CN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33400" indent="-533400">
              <a:buNone/>
            </a:pP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</a:t>
            </a:r>
            <a:r>
              <a:rPr lang="en-US" altLang="zh-CN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True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Checked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</a:t>
            </a:r>
            <a:r>
              <a:rPr lang="en-US" altLang="zh-CN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True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CheckState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</a:t>
            </a:r>
            <a:r>
              <a:rPr lang="en-US" altLang="zh-CN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True</a:t>
            </a:r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8075" y="1575118"/>
            <a:ext cx="6000750" cy="2541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428365" y="961390"/>
            <a:ext cx="5335270" cy="1320800"/>
          </a:xfrm>
          <a:prstGeom prst="rect">
            <a:avLst/>
          </a:prstGeom>
        </p:spPr>
        <p:txBody>
          <a:bodyPr wrap="square" lIns="91432" tIns="45716" rIns="91432" bIns="45716" anchor="t">
            <a:spAutoFit/>
          </a:bodyPr>
          <a:lstStyle/>
          <a:p>
            <a:pPr algn="ctr" fontAlgn="ctr"/>
            <a:r>
              <a:rPr lang="zh-CN" altLang="en-US" sz="8000" b="1" spc="800" dirty="0" smtClean="0">
                <a:solidFill>
                  <a:srgbClr val="1A92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8000" b="1" spc="800" dirty="0">
              <a:solidFill>
                <a:srgbClr val="1A92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949560" y="6184600"/>
            <a:ext cx="834952" cy="71978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9903177" y="6295622"/>
            <a:ext cx="706166" cy="6087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-1" y="5300540"/>
            <a:ext cx="995083" cy="16038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1784512" y="6472439"/>
            <a:ext cx="417476" cy="43194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10609343" y="6184600"/>
            <a:ext cx="834952" cy="7197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11357048" y="5394669"/>
            <a:ext cx="834952" cy="15097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092200" y="3136900"/>
            <a:ext cx="9678035" cy="0"/>
          </a:xfrm>
          <a:prstGeom prst="line">
            <a:avLst/>
          </a:prstGeom>
          <a:ln w="76200">
            <a:solidFill>
              <a:srgbClr val="1A92A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616960" y="4321810"/>
            <a:ext cx="4627880" cy="8604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>
              <a:buSzPct val="80000"/>
              <a:buFont typeface="Wingdings" panose="05000000000000000000" pitchFamily="2" charset="2"/>
            </a:pPr>
            <a:r>
              <a:rPr lang="zh-CN" altLang="en-US" sz="5000" b="1" dirty="0" smtClean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主讲师：</a:t>
            </a:r>
            <a:r>
              <a:rPr lang="zh-CN" altLang="en-US" sz="5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徐丽新</a:t>
            </a:r>
            <a:endParaRPr lang="zh-CN" altLang="en-US" sz="5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836358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735"/>
            <a:ext cx="780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子任务二：菜单与快捷菜单的设计</a:t>
            </a:r>
            <a:endParaRPr lang="zh-CN" altLang="en-US" sz="4000" b="1" kern="0" noProof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03910" y="1575435"/>
          <a:ext cx="11118850" cy="5013960"/>
        </p:xfrm>
        <a:graphic>
          <a:graphicData uri="http://schemas.openxmlformats.org/drawingml/2006/table">
            <a:tbl>
              <a:tblPr/>
              <a:tblGrid>
                <a:gridCol w="1863090"/>
                <a:gridCol w="1863090"/>
                <a:gridCol w="2547620"/>
                <a:gridCol w="1863725"/>
                <a:gridCol w="2981325"/>
              </a:tblGrid>
              <a:tr h="54864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一级菜单（</a:t>
                      </a:r>
                      <a:r>
                        <a:rPr lang="en-US" sz="2000" b="1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Text</a:t>
                      </a:r>
                      <a:r>
                        <a:rPr lang="zh-CN" sz="2000" b="1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endParaRPr lang="zh-CN" sz="2000" b="1" kern="1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二级菜单</a:t>
                      </a:r>
                      <a:endParaRPr lang="zh-CN" sz="2000" b="1" kern="1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(Text)</a:t>
                      </a:r>
                      <a:endParaRPr lang="en-US" sz="2000" b="1" kern="1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名称</a:t>
                      </a:r>
                      <a:br>
                        <a:rPr lang="en-US" sz="20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</a:b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Name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快捷键</a:t>
                      </a:r>
                      <a:endParaRPr lang="zh-CN" sz="20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ShortCutKeys</a:t>
                      </a:r>
                      <a:endParaRPr lang="en-US" sz="20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描述</a:t>
                      </a:r>
                      <a:endParaRPr lang="zh-CN" sz="2000" b="1" kern="1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ToopTipText</a:t>
                      </a:r>
                      <a:endParaRPr lang="en-US" sz="2000" b="1" kern="100" dirty="0" err="1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</a:tr>
              <a:tr h="23309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文件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(&amp;F)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menuMItemFile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23309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新建（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&amp;N</a:t>
                      </a: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menuItemNewFile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Ctrl+N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23309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打开（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&amp;O</a:t>
                      </a: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menuItemOpenFile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Ctrl+O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保存（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&amp;S</a:t>
                      </a: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menuItemSaveFile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Ctrl+S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23309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另存为（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&amp;A</a:t>
                      </a: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menuItemSaveAs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23309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退出（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&amp;X</a:t>
                      </a: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menuItemExit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Ctrl+X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23309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编辑（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&amp;E</a:t>
                      </a: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menuMItemEdit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复制（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&amp;C</a:t>
                      </a: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menuItemCopy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Ctrl+C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剪切（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&amp;X</a:t>
                      </a: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menuItemCut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Ctrl+X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23309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粘贴（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&amp;P</a:t>
                      </a: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menuItemPaste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Ctrl+P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23309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删除（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&amp;D</a:t>
                      </a: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menuItemDelete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将选取文本删除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23309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撤销（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&amp;U</a:t>
                      </a: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menuItemUndo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Ctrl+U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撤销前面的操作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23309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重做（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&amp;R</a:t>
                      </a: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menuItemRedo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重做刚撤销的操作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自动保存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menuItemAutoSave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23309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格式（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&amp;G</a:t>
                      </a: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menuMItemFormat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23309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字体（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&amp;F</a:t>
                      </a: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menuItemFont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23309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颜色（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&amp;L</a:t>
                      </a: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menuItemFontColor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背景色（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&amp;K</a:t>
                      </a: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menuItemBColor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  <a:tr h="233092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打印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Times New Roman" panose="02020603050405020304"/>
                        </a:rPr>
                        <a:t>略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CEA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828738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100"/>
            <a:ext cx="780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子任务二：菜单与快捷菜单的设计</a:t>
            </a:r>
            <a:endParaRPr lang="zh-CN" altLang="en-US" sz="4000" b="1" kern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1267" name="内容占位符 2"/>
          <p:cNvSpPr>
            <a:spLocks noGrp="1"/>
          </p:cNvSpPr>
          <p:nvPr/>
        </p:nvSpPr>
        <p:spPr>
          <a:xfrm>
            <a:off x="1691005" y="1436370"/>
            <a:ext cx="9593580" cy="50723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快捷菜单设计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实作任务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ContextMenuStrip1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添加剪切，复制，粘贴，保存。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268" name="Group 2"/>
          <p:cNvGrpSpPr/>
          <p:nvPr/>
        </p:nvGrpSpPr>
        <p:grpSpPr>
          <a:xfrm>
            <a:off x="5578158" y="1913573"/>
            <a:ext cx="3071812" cy="3254375"/>
            <a:chOff x="6647" y="3119"/>
            <a:chExt cx="2355" cy="2496"/>
          </a:xfrm>
        </p:grpSpPr>
        <p:pic>
          <p:nvPicPr>
            <p:cNvPr id="11269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647" y="3119"/>
              <a:ext cx="2355" cy="21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0" name="Text Box 4"/>
            <p:cNvSpPr txBox="1"/>
            <p:nvPr/>
          </p:nvSpPr>
          <p:spPr>
            <a:xfrm>
              <a:off x="6647" y="5303"/>
              <a:ext cx="2340" cy="31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p>
              <a:pPr algn="ctr" eaLnBrk="1" hangingPunct="1"/>
              <a:r>
                <a:rPr lang="zh-CN" altLang="en-US" sz="1000" dirty="0">
                  <a:latin typeface="Calibri" panose="020F0502020204030204" charset="0"/>
                </a:rPr>
                <a:t>图</a:t>
              </a:r>
              <a:r>
                <a:rPr lang="en-US" altLang="zh-CN" sz="1000" dirty="0">
                  <a:latin typeface="Calibri" panose="020F0502020204030204" charset="0"/>
                </a:rPr>
                <a:t>6-3 </a:t>
              </a:r>
              <a:r>
                <a:rPr lang="zh-CN" altLang="en-US" sz="1000" dirty="0">
                  <a:latin typeface="Calibri" panose="020F0502020204030204" charset="0"/>
                </a:rPr>
                <a:t>快捷菜单</a:t>
              </a:r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839025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100"/>
            <a:ext cx="79540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子任务三：工具条、状态条的设计</a:t>
            </a:r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4000" b="1" kern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291" name="内容占位符 2"/>
          <p:cNvSpPr>
            <a:spLocks noGrp="1"/>
          </p:cNvSpPr>
          <p:nvPr/>
        </p:nvSpPr>
        <p:spPr>
          <a:xfrm>
            <a:off x="1563370" y="1575435"/>
            <a:ext cx="8569325" cy="50720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工具条设计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92" name="Group 2"/>
          <p:cNvGrpSpPr/>
          <p:nvPr/>
        </p:nvGrpSpPr>
        <p:grpSpPr>
          <a:xfrm>
            <a:off x="1457325" y="3473450"/>
            <a:ext cx="2931795" cy="3355975"/>
            <a:chOff x="7020" y="11736"/>
            <a:chExt cx="3000" cy="3432"/>
          </a:xfrm>
        </p:grpSpPr>
        <p:pic>
          <p:nvPicPr>
            <p:cNvPr id="12295" name="Picture 3"/>
            <p:cNvPicPr>
              <a:picLocks noChangeAspect="1"/>
            </p:cNvPicPr>
            <p:nvPr/>
          </p:nvPicPr>
          <p:blipFill>
            <a:blip r:embed="rId1"/>
            <a:srcRect t="9488" r="24535"/>
            <a:stretch>
              <a:fillRect/>
            </a:stretch>
          </p:blipFill>
          <p:spPr>
            <a:xfrm>
              <a:off x="7020" y="11736"/>
              <a:ext cx="3000" cy="31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6" name="Text Box 4"/>
            <p:cNvSpPr txBox="1"/>
            <p:nvPr/>
          </p:nvSpPr>
          <p:spPr>
            <a:xfrm>
              <a:off x="7380" y="14778"/>
              <a:ext cx="2520" cy="39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54000" tIns="10800" rIns="54000" bIns="10800"/>
            <a:p>
              <a:pPr algn="ctr" eaLnBrk="1" hangingPunct="1"/>
              <a:r>
                <a:rPr lang="zh-CN" altLang="en-US" sz="1000" dirty="0">
                  <a:latin typeface="Calibri" panose="020F0502020204030204" charset="0"/>
                </a:rPr>
                <a:t>图</a:t>
              </a:r>
              <a:r>
                <a:rPr lang="en-US" altLang="zh-CN" sz="1000" dirty="0">
                  <a:latin typeface="Calibri" panose="020F0502020204030204" charset="0"/>
                </a:rPr>
                <a:t>6-4 ToolStrip</a:t>
              </a:r>
              <a:endParaRPr lang="zh-CN" altLang="zh-CN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12293" name="Picture 5"/>
          <p:cNvPicPr>
            <a:picLocks noChangeAspect="1"/>
          </p:cNvPicPr>
          <p:nvPr/>
        </p:nvPicPr>
        <p:blipFill>
          <a:blip r:embed="rId2"/>
          <a:srcRect r="18311"/>
          <a:stretch>
            <a:fillRect/>
          </a:stretch>
        </p:blipFill>
        <p:spPr>
          <a:xfrm>
            <a:off x="1582103" y="2286318"/>
            <a:ext cx="8358187" cy="79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Text Box 9"/>
          <p:cNvSpPr txBox="1"/>
          <p:nvPr/>
        </p:nvSpPr>
        <p:spPr>
          <a:xfrm>
            <a:off x="4389120" y="3353435"/>
            <a:ext cx="7018020" cy="33610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分别设置工具条各控件名称（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Name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None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图像（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Image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None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文本（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Text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None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显示方式（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DisplayStyle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None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提示文本（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ToolTipText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spcBef>
                <a:spcPct val="50000"/>
              </a:spcBef>
              <a:buNone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输入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toolStripComFontSize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的数据集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Items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828675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780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子任务三：工具条、状态条的设计</a:t>
            </a:r>
            <a:endParaRPr lang="zh-CN" altLang="en-US" sz="4000" b="1" kern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698625" y="1510665"/>
          <a:ext cx="9175115" cy="5257800"/>
        </p:xfrm>
        <a:graphic>
          <a:graphicData uri="http://schemas.openxmlformats.org/drawingml/2006/table">
            <a:tbl>
              <a:tblPr/>
              <a:tblGrid>
                <a:gridCol w="2825115"/>
                <a:gridCol w="1731010"/>
                <a:gridCol w="1443355"/>
                <a:gridCol w="1587500"/>
                <a:gridCol w="1588135"/>
              </a:tblGrid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Name</a:t>
                      </a:r>
                      <a:endParaRPr lang="en-US" sz="15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控件类型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Text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Image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DisplayStyle</a:t>
                      </a:r>
                      <a:endParaRPr lang="en-US" sz="1500" b="1" kern="10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92A2"/>
                    </a:solidFill>
                  </a:tcPr>
                </a:tc>
              </a:tr>
              <a:tr h="22860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toolStripBtnNew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新建（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&amp;N</a:t>
                      </a: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toolStripBtnOpen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打开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toolStripBtnSave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保存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toolStripBtnPrint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按钮（可省略）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打印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toolStripBtnPreview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按钮（可省略）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预览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图像和文本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toolStripBtnCut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</a:t>
                      </a:r>
                      <a:endParaRPr lang="zh-CN" sz="15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剪切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toolStripBtnCopy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复制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8600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toolStripBtnPaste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粘贴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 err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toolStripBtnUndo</a:t>
                      </a:r>
                      <a:endParaRPr lang="en-US" sz="1500" b="1" kern="100" dirty="0" err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撤销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toolStripTextSearch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文本框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查找</a:t>
                      </a: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…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--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--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toolStripBtnSearch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查找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toolStripBtnExit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返回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图像和文本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toolStripBtnHelp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关于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toolStripBtnComFontName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组合框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字体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--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--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toolStripBtnComFontSize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组合框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字号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--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--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toolStripBtnB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B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文本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ToolStripBtnI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I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文本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ToolStripBtnu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U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文本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toolStripBtnLeft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左对齐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toolStripBtnCenter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居中对齐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toolStripBtnRight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右对齐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  <a:tr h="226738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toolStripBtnColor</a:t>
                      </a:r>
                      <a:endParaRPr lang="en-US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按钮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颜色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有</a:t>
                      </a:r>
                      <a:endParaRPr lang="zh-CN" sz="1500" b="1" kern="10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b="1" kern="1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图像和文本</a:t>
                      </a:r>
                      <a:endParaRPr lang="zh-CN" sz="1500" b="1" kern="1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AB8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8252</Words>
  <Application>WPS 演示</Application>
  <PresentationFormat>自定义</PresentationFormat>
  <Paragraphs>1184</Paragraphs>
  <Slides>50</Slides>
  <Notes>37</Notes>
  <HiddenSlides>0</HiddenSlides>
  <MMClips>1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50</vt:i4>
      </vt:variant>
    </vt:vector>
  </HeadingPairs>
  <TitlesOfParts>
    <vt:vector size="66" baseType="lpstr">
      <vt:lpstr>Arial</vt:lpstr>
      <vt:lpstr>宋体</vt:lpstr>
      <vt:lpstr>Wingdings</vt:lpstr>
      <vt:lpstr>微软雅黑</vt:lpstr>
      <vt:lpstr>Arial Unicode MS</vt:lpstr>
      <vt:lpstr>Calibri</vt:lpstr>
      <vt:lpstr>Times New Roman</vt:lpstr>
      <vt:lpstr>Calibri</vt:lpstr>
      <vt:lpstr>Times New Roman</vt:lpstr>
      <vt:lpstr>仿宋_GB2312</vt:lpstr>
      <vt:lpstr>Wingdings</vt:lpstr>
      <vt:lpstr>仿宋</vt:lpstr>
      <vt:lpstr>Office 主题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大侠素材铺</Company>
  <LinksUpToDate>false</LinksUpToDate>
  <SharedDoc>false</SharedDoc>
  <HyperlinksChanged>false</HyperlinksChanged>
  <AppVersion>14.0000</AppVersion>
  <Manager>大侠素材铺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大侠素材铺</dc:title>
  <dc:creator>大侠素材铺</dc:creator>
  <cp:keywords>https:/dxpu.taobao.com</cp:keywords>
  <dc:description>https://dxpu.taobao.com/</dc:description>
  <dc:subject>大侠素材铺</dc:subject>
  <cp:category>https://dxpu.taobao.com/</cp:category>
  <cp:lastModifiedBy>Administrator</cp:lastModifiedBy>
  <cp:revision>504</cp:revision>
  <dcterms:created xsi:type="dcterms:W3CDTF">2014-06-18T03:33:00Z</dcterms:created>
  <dcterms:modified xsi:type="dcterms:W3CDTF">2018-10-12T23:15:21Z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