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4" r:id="rId3"/>
    <p:sldId id="406" r:id="rId5"/>
    <p:sldId id="363" r:id="rId6"/>
    <p:sldId id="398" r:id="rId7"/>
    <p:sldId id="401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8" r:id="rId17"/>
    <p:sldId id="415" r:id="rId18"/>
    <p:sldId id="416" r:id="rId19"/>
    <p:sldId id="485" r:id="rId20"/>
    <p:sldId id="417" r:id="rId21"/>
    <p:sldId id="419" r:id="rId22"/>
    <p:sldId id="420" r:id="rId23"/>
    <p:sldId id="421" r:id="rId24"/>
    <p:sldId id="422" r:id="rId25"/>
    <p:sldId id="430" r:id="rId26"/>
    <p:sldId id="423" r:id="rId27"/>
    <p:sldId id="424" r:id="rId28"/>
    <p:sldId id="425" r:id="rId29"/>
    <p:sldId id="426" r:id="rId30"/>
    <p:sldId id="427" r:id="rId31"/>
    <p:sldId id="428" r:id="rId32"/>
    <p:sldId id="439" r:id="rId33"/>
    <p:sldId id="429" r:id="rId34"/>
    <p:sldId id="431" r:id="rId35"/>
    <p:sldId id="432" r:id="rId36"/>
    <p:sldId id="433" r:id="rId37"/>
    <p:sldId id="434" r:id="rId38"/>
    <p:sldId id="435" r:id="rId39"/>
    <p:sldId id="436" r:id="rId40"/>
    <p:sldId id="456" r:id="rId41"/>
    <p:sldId id="453" r:id="rId42"/>
    <p:sldId id="454" r:id="rId43"/>
    <p:sldId id="455" r:id="rId44"/>
    <p:sldId id="437" r:id="rId45"/>
    <p:sldId id="438" r:id="rId46"/>
    <p:sldId id="457" r:id="rId47"/>
    <p:sldId id="458" r:id="rId48"/>
    <p:sldId id="473" r:id="rId49"/>
    <p:sldId id="459" r:id="rId50"/>
    <p:sldId id="460" r:id="rId51"/>
    <p:sldId id="461" r:id="rId52"/>
    <p:sldId id="474" r:id="rId53"/>
    <p:sldId id="462" r:id="rId54"/>
    <p:sldId id="463" r:id="rId55"/>
    <p:sldId id="475" r:id="rId56"/>
    <p:sldId id="476" r:id="rId57"/>
    <p:sldId id="477" r:id="rId58"/>
    <p:sldId id="478" r:id="rId59"/>
    <p:sldId id="350" r:id="rId6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67C8"/>
    <a:srgbClr val="CCFFCC"/>
    <a:srgbClr val="1A92A2"/>
    <a:srgbClr val="5DCEAF"/>
    <a:srgbClr val="FFB37A"/>
    <a:srgbClr val="919ACA"/>
    <a:srgbClr val="F69230"/>
    <a:srgbClr val="21AB82"/>
    <a:srgbClr val="05BAC8"/>
    <a:srgbClr val="15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3895" autoAdjust="0"/>
  </p:normalViewPr>
  <p:slideViewPr>
    <p:cSldViewPr snapToGrid="0">
      <p:cViewPr>
        <p:scale>
          <a:sx n="50" d="100"/>
          <a:sy n="50" d="100"/>
        </p:scale>
        <p:origin x="-2988" y="-1404"/>
      </p:cViewPr>
      <p:guideLst>
        <p:guide orient="horz" pos="992"/>
        <p:guide pos="3894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0" d="100"/>
        <a:sy n="60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3007C-0BBF-4CAD-B02F-7664B80466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绪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 userDrawn="1"/>
        </p:nvGrpSpPr>
        <p:grpSpPr>
          <a:xfrm>
            <a:off x="0" y="1272662"/>
            <a:ext cx="1691680" cy="788186"/>
            <a:chOff x="0" y="1272662"/>
            <a:chExt cx="1691680" cy="788186"/>
          </a:xfrm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绪论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直角三角形 17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9" name="五边形 18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研究方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060848"/>
            <a:ext cx="1691680" cy="788186"/>
            <a:chOff x="0" y="1272662"/>
            <a:chExt cx="1691680" cy="788186"/>
          </a:xfrm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研究方法与思路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直角三角形 11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五边形 17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键技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2854273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关键技术与难点</a:t>
              </a:r>
              <a:endParaRPr lang="zh-CN" altLang="en-US" sz="1600" kern="12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成果与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>
            <a:off x="0" y="3648260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成果与应用</a:t>
              </a:r>
              <a:endParaRPr lang="zh-CN" altLang="en-US" sz="1600" kern="1200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等腰三角形 11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直角三角形 13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5" name="五边形 14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关建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4439981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相关建议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论文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691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0" y="1268760"/>
          <a:ext cx="1691680" cy="47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91680"/>
              </a:tblGrid>
              <a:tr h="79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绪论</a:t>
                      </a:r>
                      <a:endParaRPr lang="zh-CN" altLang="en-US" sz="18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研究方法与思路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关键技术与难点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研究成果与应用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相关建议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论文总结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连接符 12"/>
          <p:cNvCxnSpPr/>
          <p:nvPr userDrawn="1"/>
        </p:nvCxnSpPr>
        <p:spPr>
          <a:xfrm>
            <a:off x="2788985" y="1268760"/>
            <a:ext cx="831206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 userDrawn="1"/>
        </p:nvGrpSpPr>
        <p:grpSpPr>
          <a:xfrm>
            <a:off x="0" y="5231615"/>
            <a:ext cx="1691680" cy="788186"/>
            <a:chOff x="0" y="1272662"/>
            <a:chExt cx="1691680" cy="788186"/>
          </a:xfrm>
          <a:solidFill>
            <a:srgbClr val="1A92A2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1272662"/>
              <a:ext cx="1691680" cy="788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kern="1200" dirty="0" smtClean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论文总结</a:t>
              </a:r>
              <a:endParaRPr lang="zh-CN" altLang="en-US" sz="1600" kern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等腰三角形 16"/>
            <p:cNvSpPr/>
            <p:nvPr userDrawn="1"/>
          </p:nvSpPr>
          <p:spPr>
            <a:xfrm rot="16200000">
              <a:off x="1547664" y="1594748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直角三角形 9"/>
          <p:cNvSpPr/>
          <p:nvPr userDrawn="1"/>
        </p:nvSpPr>
        <p:spPr>
          <a:xfrm flipH="1">
            <a:off x="11277600" y="6019801"/>
            <a:ext cx="950294" cy="853427"/>
          </a:xfrm>
          <a:prstGeom prst="rtTriangle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1" name="五边形 10"/>
          <p:cNvSpPr/>
          <p:nvPr userDrawn="1"/>
        </p:nvSpPr>
        <p:spPr>
          <a:xfrm flipH="1">
            <a:off x="11382166" y="6369172"/>
            <a:ext cx="986607" cy="504056"/>
          </a:xfrm>
          <a:prstGeom prst="homePlat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0C0C04-E408-48A9-82A4-3716296300DE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750" y="3122930"/>
            <a:ext cx="81394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kern="0" noProof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模块五  类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与对象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424057" y="540507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93" y="9339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2" y="796768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65" y="1124585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99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25818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访问修饰符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340" name="Text Box 5"/>
          <p:cNvSpPr txBox="1"/>
          <p:nvPr/>
        </p:nvSpPr>
        <p:spPr>
          <a:xfrm>
            <a:off x="1344295" y="2052955"/>
            <a:ext cx="2153920" cy="475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Techer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1" name="Text Box 6"/>
          <p:cNvSpPr txBox="1"/>
          <p:nvPr/>
        </p:nvSpPr>
        <p:spPr>
          <a:xfrm>
            <a:off x="939165" y="2745105"/>
            <a:ext cx="2931160" cy="5220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bg2">
                <a:alpha val="50000"/>
              </a:schemeClr>
            </a:outerShdw>
          </a:effectLst>
        </p:spPr>
        <p:txBody>
          <a:bodyPr wrap="square" anchor="t">
            <a:spAutoFit/>
          </a:bodyPr>
          <a:p>
            <a:pPr algn="ctr" defTabSz="914400"/>
            <a:r>
              <a:rPr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private </a:t>
            </a: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成员</a:t>
            </a:r>
            <a:endParaRPr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2" name="Text Box 7"/>
          <p:cNvSpPr txBox="1"/>
          <p:nvPr/>
        </p:nvSpPr>
        <p:spPr>
          <a:xfrm>
            <a:off x="939165" y="3536950"/>
            <a:ext cx="2931160" cy="5220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bg2">
                <a:alpha val="50000"/>
              </a:schemeClr>
            </a:outerShdw>
          </a:effectLst>
        </p:spPr>
        <p:txBody>
          <a:bodyPr wrap="square" anchor="t">
            <a:spAutoFit/>
          </a:bodyPr>
          <a:p>
            <a:pPr algn="ctr" defTabSz="914400"/>
            <a:r>
              <a:rPr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protected </a:t>
            </a: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成员</a:t>
            </a:r>
            <a:endParaRPr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3" name="Text Box 8"/>
          <p:cNvSpPr txBox="1"/>
          <p:nvPr/>
        </p:nvSpPr>
        <p:spPr>
          <a:xfrm>
            <a:off x="939165" y="4284980"/>
            <a:ext cx="2931160" cy="5220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bg2">
                <a:alpha val="50000"/>
              </a:schemeClr>
            </a:outerShdw>
          </a:effectLst>
        </p:spPr>
        <p:txBody>
          <a:bodyPr wrap="square" anchor="t">
            <a:spAutoFit/>
          </a:bodyPr>
          <a:p>
            <a:pPr algn="ctr" defTabSz="914400"/>
            <a:r>
              <a:rPr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public </a:t>
            </a: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成员</a:t>
            </a:r>
            <a:endParaRPr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4" name="Text Box 9"/>
          <p:cNvSpPr txBox="1"/>
          <p:nvPr/>
        </p:nvSpPr>
        <p:spPr>
          <a:xfrm>
            <a:off x="939165" y="5104130"/>
            <a:ext cx="2931160" cy="52204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bg2">
                <a:alpha val="50000"/>
              </a:schemeClr>
            </a:outerShdw>
          </a:effectLst>
        </p:spPr>
        <p:txBody>
          <a:bodyPr wrap="square" anchor="t">
            <a:spAutoFit/>
          </a:bodyPr>
          <a:p>
            <a:pPr algn="ctr" defTabSz="914400"/>
            <a:r>
              <a:rPr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internal </a:t>
            </a: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成员</a:t>
            </a:r>
            <a:endParaRPr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5" name="Text Box 10"/>
          <p:cNvSpPr txBox="1"/>
          <p:nvPr/>
        </p:nvSpPr>
        <p:spPr>
          <a:xfrm>
            <a:off x="6782435" y="2052955"/>
            <a:ext cx="2442210" cy="4756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Student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46" name="Line 11"/>
          <p:cNvSpPr/>
          <p:nvPr/>
        </p:nvSpPr>
        <p:spPr>
          <a:xfrm flipH="1">
            <a:off x="3751580" y="3025140"/>
            <a:ext cx="3174365" cy="63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347" name="Line 12"/>
          <p:cNvSpPr/>
          <p:nvPr/>
        </p:nvSpPr>
        <p:spPr>
          <a:xfrm flipH="1">
            <a:off x="3751580" y="3774440"/>
            <a:ext cx="3175635" cy="63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348" name="Line 13"/>
          <p:cNvSpPr/>
          <p:nvPr/>
        </p:nvSpPr>
        <p:spPr>
          <a:xfrm flipH="1">
            <a:off x="3765550" y="4609465"/>
            <a:ext cx="3176905" cy="63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349" name="Line 14"/>
          <p:cNvSpPr/>
          <p:nvPr/>
        </p:nvSpPr>
        <p:spPr>
          <a:xfrm flipH="1">
            <a:off x="3751580" y="5429885"/>
            <a:ext cx="3175635" cy="63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360" name="Text Box 25"/>
          <p:cNvSpPr txBox="1"/>
          <p:nvPr/>
        </p:nvSpPr>
        <p:spPr>
          <a:xfrm>
            <a:off x="5191125" y="5007610"/>
            <a:ext cx="6134100" cy="944429"/>
          </a:xfrm>
          <a:prstGeom prst="round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bg2">
                <a:alpha val="50000"/>
              </a:schemeClr>
            </a:outerShdw>
          </a:effectLst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只有 </a:t>
            </a:r>
            <a:r>
              <a:rPr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Student </a:t>
            </a: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类在 </a:t>
            </a:r>
            <a:r>
              <a:rPr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Teacher </a:t>
            </a: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类都在同一程序集中，才可访问</a:t>
            </a:r>
            <a:r>
              <a:rPr lang="en-US" altLang="zh-CN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internal</a:t>
            </a: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成员</a:t>
            </a:r>
            <a:endParaRPr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61" name="Text Box 26"/>
          <p:cNvSpPr txBox="1"/>
          <p:nvPr/>
        </p:nvSpPr>
        <p:spPr>
          <a:xfrm>
            <a:off x="5191125" y="2837815"/>
            <a:ext cx="5624195" cy="522049"/>
          </a:xfrm>
          <a:prstGeom prst="roundRect">
            <a:avLst/>
          </a:prstGeom>
          <a:solidFill>
            <a:schemeClr val="accent1"/>
          </a:solidFill>
          <a:ln w="9525" cap="flat" cmpd="sng">
            <a:solidFill>
              <a:srgbClr val="4E67C8"/>
            </a:solidFill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bg2">
                <a:alpha val="50000"/>
              </a:schemeClr>
            </a:outerShdw>
          </a:effectLst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不可访问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2" name="Text Box 27"/>
          <p:cNvSpPr txBox="1"/>
          <p:nvPr/>
        </p:nvSpPr>
        <p:spPr>
          <a:xfrm>
            <a:off x="5191125" y="3613785"/>
            <a:ext cx="5624195" cy="522049"/>
          </a:xfrm>
          <a:prstGeom prst="round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bg2">
                <a:alpha val="50000"/>
              </a:schemeClr>
            </a:outerShdw>
          </a:effectLst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不可访问</a:t>
            </a:r>
            <a:endParaRPr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63" name="Text Box 28"/>
          <p:cNvSpPr txBox="1"/>
          <p:nvPr/>
        </p:nvSpPr>
        <p:spPr>
          <a:xfrm>
            <a:off x="5191125" y="4377690"/>
            <a:ext cx="5624195" cy="522049"/>
          </a:xfrm>
          <a:prstGeom prst="roundRect">
            <a:avLst/>
          </a:prstGeom>
          <a:solidFill>
            <a:schemeClr val="accent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53882" dir="2699999" algn="ctr" rotWithShape="0">
              <a:schemeClr val="bg2">
                <a:alpha val="50000"/>
              </a:schemeClr>
            </a:outerShdw>
          </a:effectLst>
        </p:spPr>
        <p:txBody>
          <a:bodyPr wrap="square" anchor="t">
            <a:spAutoFit/>
          </a:bodyPr>
          <a:p>
            <a:pPr algn="ctr" defTabSz="914400">
              <a:spcBef>
                <a:spcPct val="50000"/>
              </a:spcBef>
            </a:pPr>
            <a:r>
              <a:rPr lang="zh-CN" altLang="en-US" sz="2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可以访问</a:t>
            </a:r>
            <a:endParaRPr lang="zh-CN" altLang="en-US" sz="25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1908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访问修饰符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/>
        </p:nvGraphicFramePr>
        <p:xfrm>
          <a:off x="1197610" y="1708785"/>
          <a:ext cx="9900920" cy="4373880"/>
        </p:xfrm>
        <a:graphic>
          <a:graphicData uri="http://schemas.openxmlformats.org/drawingml/2006/table">
            <a:tbl>
              <a:tblPr/>
              <a:tblGrid>
                <a:gridCol w="2141855"/>
                <a:gridCol w="7759065"/>
              </a:tblGrid>
              <a:tr h="552450">
                <a:tc>
                  <a:txBody>
                    <a:bodyPr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修饰符</a:t>
                      </a:r>
                      <a:endParaRPr kumimoji="0" lang="zh-CN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说明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2A2"/>
                    </a:solidFill>
                  </a:tcPr>
                </a:tc>
              </a:tr>
              <a:tr h="847725">
                <a:tc>
                  <a:txBody>
                    <a:bodyPr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public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所属类的成员以及非所属类的成员都可以访问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internal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当前程序集可以访问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private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只有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所属类的成员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才能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访问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protected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所属类或派生自所属类的类型可以访问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85927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627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类的定义及成员变量的访问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63370" y="1470660"/>
            <a:ext cx="6165850" cy="2219325"/>
            <a:chOff x="2329" y="2610"/>
            <a:chExt cx="9710" cy="3495"/>
          </a:xfrm>
        </p:grpSpPr>
        <p:sp>
          <p:nvSpPr>
            <p:cNvPr id="14340" name="Text Box 4"/>
            <p:cNvSpPr txBox="1"/>
            <p:nvPr/>
          </p:nvSpPr>
          <p:spPr>
            <a:xfrm>
              <a:off x="2669" y="3018"/>
              <a:ext cx="3817" cy="30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spcBef>
                  <a:spcPct val="50000"/>
                </a:spcBef>
              </a:pP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spcBef>
                  <a:spcPct val="50000"/>
                </a:spcBef>
              </a:pP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spcBef>
                  <a:spcPct val="50000"/>
                </a:spcBef>
              </a:pP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2" name="Text Box 6"/>
            <p:cNvSpPr txBox="1"/>
            <p:nvPr/>
          </p:nvSpPr>
          <p:spPr>
            <a:xfrm>
              <a:off x="2329" y="2638"/>
              <a:ext cx="2946" cy="677"/>
            </a:xfrm>
            <a:prstGeom prst="rect">
              <a:avLst/>
            </a:prstGeom>
            <a:noFill/>
            <a:ln w="28575" cmpd="sng">
              <a:solidFill>
                <a:srgbClr val="C00000"/>
              </a:solidFill>
              <a:prstDash val="solid"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[</a:t>
              </a:r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访问修饰符</a:t>
              </a: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]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343" name="Text Box 7"/>
            <p:cNvSpPr txBox="1"/>
            <p:nvPr/>
          </p:nvSpPr>
          <p:spPr>
            <a:xfrm>
              <a:off x="5732" y="2610"/>
              <a:ext cx="2380" cy="677"/>
            </a:xfrm>
            <a:prstGeom prst="rect">
              <a:avLst/>
            </a:prstGeom>
            <a:noFill/>
            <a:ln w="28575" cmpd="sng">
              <a:solidFill>
                <a:srgbClr val="B12725"/>
              </a:solidFill>
              <a:prstDash val="solid"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数据类型</a:t>
              </a:r>
              <a:endPara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4" name="Text Box 8"/>
            <p:cNvSpPr txBox="1"/>
            <p:nvPr/>
          </p:nvSpPr>
          <p:spPr>
            <a:xfrm>
              <a:off x="8569" y="2648"/>
              <a:ext cx="2370" cy="677"/>
            </a:xfrm>
            <a:prstGeom prst="rect">
              <a:avLst/>
            </a:prstGeom>
            <a:noFill/>
            <a:ln w="28575" cmpd="sng">
              <a:solidFill>
                <a:srgbClr val="B12725"/>
              </a:solidFill>
              <a:prstDash val="solid"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成员变量</a:t>
              </a: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;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4345" name="Text Box 9"/>
            <p:cNvSpPr txBox="1"/>
            <p:nvPr/>
          </p:nvSpPr>
          <p:spPr>
            <a:xfrm>
              <a:off x="2669" y="3488"/>
              <a:ext cx="2952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private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6" name="Text Box 10"/>
            <p:cNvSpPr txBox="1"/>
            <p:nvPr/>
          </p:nvSpPr>
          <p:spPr>
            <a:xfrm>
              <a:off x="2669" y="4130"/>
              <a:ext cx="3645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protected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7" name="Text Box 11"/>
            <p:cNvSpPr txBox="1"/>
            <p:nvPr/>
          </p:nvSpPr>
          <p:spPr>
            <a:xfrm>
              <a:off x="2669" y="4765"/>
              <a:ext cx="3301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internal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48" name="Text Box 12"/>
            <p:cNvSpPr txBox="1"/>
            <p:nvPr/>
          </p:nvSpPr>
          <p:spPr>
            <a:xfrm>
              <a:off x="2669" y="5415"/>
              <a:ext cx="2605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public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1" name="Text Box 15"/>
            <p:cNvSpPr txBox="1"/>
            <p:nvPr/>
          </p:nvSpPr>
          <p:spPr>
            <a:xfrm>
              <a:off x="8567" y="3500"/>
              <a:ext cx="2432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_name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2" name="Text Box 16"/>
            <p:cNvSpPr txBox="1"/>
            <p:nvPr/>
          </p:nvSpPr>
          <p:spPr>
            <a:xfrm>
              <a:off x="8567" y="4143"/>
              <a:ext cx="2952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status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3" name="Text Box 17"/>
            <p:cNvSpPr txBox="1"/>
            <p:nvPr/>
          </p:nvSpPr>
          <p:spPr>
            <a:xfrm rot="5400000">
              <a:off x="8774" y="4780"/>
              <a:ext cx="818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….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4" name="Text Box 18"/>
            <p:cNvSpPr txBox="1"/>
            <p:nvPr/>
          </p:nvSpPr>
          <p:spPr>
            <a:xfrm>
              <a:off x="8567" y="5428"/>
              <a:ext cx="3472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userName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5" name="Text Box 19"/>
            <p:cNvSpPr txBox="1"/>
            <p:nvPr/>
          </p:nvSpPr>
          <p:spPr>
            <a:xfrm>
              <a:off x="6184" y="3488"/>
              <a:ext cx="2432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int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6" name="Text Box 20"/>
            <p:cNvSpPr txBox="1"/>
            <p:nvPr/>
          </p:nvSpPr>
          <p:spPr>
            <a:xfrm>
              <a:off x="6184" y="4130"/>
              <a:ext cx="2952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char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7" name="Text Box 21"/>
            <p:cNvSpPr txBox="1"/>
            <p:nvPr/>
          </p:nvSpPr>
          <p:spPr>
            <a:xfrm rot="5400000">
              <a:off x="6262" y="4753"/>
              <a:ext cx="882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….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8" name="Text Box 22"/>
            <p:cNvSpPr txBox="1"/>
            <p:nvPr/>
          </p:nvSpPr>
          <p:spPr>
            <a:xfrm>
              <a:off x="6184" y="5415"/>
              <a:ext cx="2261" cy="6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bool</a:t>
              </a:r>
              <a:endPara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 Box 25"/>
          <p:cNvSpPr txBox="1"/>
          <p:nvPr/>
        </p:nvSpPr>
        <p:spPr>
          <a:xfrm>
            <a:off x="2181225" y="3836035"/>
            <a:ext cx="539623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访问成员变量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047240" y="4418965"/>
            <a:ext cx="9304655" cy="2349500"/>
            <a:chOff x="2332" y="6747"/>
            <a:chExt cx="14653" cy="3700"/>
          </a:xfrm>
        </p:grpSpPr>
        <p:sp>
          <p:nvSpPr>
            <p:cNvPr id="28" name="圆角矩形 27"/>
            <p:cNvSpPr/>
            <p:nvPr/>
          </p:nvSpPr>
          <p:spPr>
            <a:xfrm>
              <a:off x="2332" y="6747"/>
              <a:ext cx="9638" cy="3700"/>
            </a:xfrm>
            <a:prstGeom prst="roundRect">
              <a:avLst/>
            </a:prstGeom>
            <a:solidFill>
              <a:srgbClr val="1A92A2"/>
            </a:solidFill>
            <a:ln>
              <a:solidFill>
                <a:srgbClr val="1A92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ext Box 26"/>
            <p:cNvSpPr txBox="1"/>
            <p:nvPr/>
          </p:nvSpPr>
          <p:spPr>
            <a:xfrm>
              <a:off x="2587" y="6747"/>
              <a:ext cx="922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步骤 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：创建一个类的对象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Text Box 27"/>
            <p:cNvSpPr txBox="1"/>
            <p:nvPr/>
          </p:nvSpPr>
          <p:spPr>
            <a:xfrm>
              <a:off x="2600" y="7417"/>
              <a:ext cx="721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Bus b1 = new Bus();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28"/>
            <p:cNvSpPr txBox="1"/>
            <p:nvPr/>
          </p:nvSpPr>
          <p:spPr>
            <a:xfrm>
              <a:off x="2587" y="8092"/>
              <a:ext cx="14399" cy="8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步骤 </a:t>
              </a: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：使用点号访问成员变量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" name="Text Box 29"/>
            <p:cNvSpPr txBox="1"/>
            <p:nvPr/>
          </p:nvSpPr>
          <p:spPr>
            <a:xfrm>
              <a:off x="2587" y="9173"/>
              <a:ext cx="13183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b1.weight=10;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b1.wheels=4;</a:t>
              </a:r>
              <a:endPara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687006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100"/>
            <a:ext cx="627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类的定义及成员变量的访问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2" name="Rectangle 2"/>
          <p:cNvSpPr/>
          <p:nvPr/>
        </p:nvSpPr>
        <p:spPr>
          <a:xfrm>
            <a:off x="1410653" y="4733290"/>
            <a:ext cx="7056437" cy="1871663"/>
          </a:xfrm>
          <a:prstGeom prst="rect">
            <a:avLst/>
          </a:prstGeom>
          <a:gradFill rotWithShape="1">
            <a:gsLst>
              <a:gs pos="0">
                <a:srgbClr val="CCFFFF">
                  <a:alpha val="32999"/>
                </a:srgbClr>
              </a:gs>
              <a:gs pos="100000">
                <a:srgbClr val="FFFFFF"/>
              </a:gs>
            </a:gsLst>
            <a:lin ang="5400000" scaled="1"/>
            <a:tileRect/>
          </a:gradFill>
          <a:ln w="31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Rectangle 24"/>
          <p:cNvSpPr/>
          <p:nvPr/>
        </p:nvSpPr>
        <p:spPr>
          <a:xfrm>
            <a:off x="1367790" y="1653540"/>
            <a:ext cx="7056438" cy="2663825"/>
          </a:xfrm>
          <a:prstGeom prst="rect">
            <a:avLst/>
          </a:prstGeom>
          <a:solidFill>
            <a:srgbClr val="5DCEAF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r>
              <a:rPr lang="en-US" altLang="zh-CN" sz="1800" b="1" dirty="0">
                <a:latin typeface="Arial" panose="020B0604020202020204" pitchFamily="34" charset="0"/>
              </a:rPr>
              <a:t>class Bus  //</a:t>
            </a:r>
            <a:r>
              <a:rPr lang="zh-CN" altLang="en-US" sz="1800" b="1" dirty="0">
                <a:latin typeface="Arial" panose="020B0604020202020204" pitchFamily="34" charset="0"/>
              </a:rPr>
              <a:t>类名为</a:t>
            </a:r>
            <a:r>
              <a:rPr lang="en-US" altLang="zh-CN" sz="1800" b="1" dirty="0">
                <a:latin typeface="Arial" panose="020B0604020202020204" pitchFamily="34" charset="0"/>
              </a:rPr>
              <a:t>Bus(</a:t>
            </a:r>
            <a:r>
              <a:rPr lang="zh-CN" altLang="en-US" sz="1800" b="1" dirty="0">
                <a:latin typeface="Arial" panose="020B0604020202020204" pitchFamily="34" charset="0"/>
              </a:rPr>
              <a:t>客车</a:t>
            </a:r>
            <a:r>
              <a:rPr lang="en-US" altLang="zh-CN" sz="1800" b="1" dirty="0">
                <a:latin typeface="Arial" panose="020B0604020202020204" pitchFamily="34" charset="0"/>
              </a:rPr>
              <a:t>) </a:t>
            </a:r>
            <a:endParaRPr lang="en-US" altLang="zh-CN" sz="1800" b="1" dirty="0">
              <a:latin typeface="Arial" panose="020B0604020202020204" pitchFamily="34" charset="0"/>
            </a:endParaRPr>
          </a:p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1800" b="1" dirty="0">
                <a:latin typeface="Arial" panose="020B0604020202020204" pitchFamily="34" charset="0"/>
              </a:rPr>
              <a:t>{//</a:t>
            </a:r>
            <a:r>
              <a:rPr lang="zh-CN" altLang="en-US" sz="1800" b="1" dirty="0">
                <a:latin typeface="Arial" panose="020B0604020202020204" pitchFamily="34" charset="0"/>
              </a:rPr>
              <a:t>以下为成员字段</a:t>
            </a:r>
            <a:r>
              <a:rPr lang="en-US" altLang="zh-CN" sz="1800" b="1" dirty="0">
                <a:latin typeface="Arial" panose="020B0604020202020204" pitchFamily="34" charset="0"/>
              </a:rPr>
              <a:t>----------------------------------------</a:t>
            </a:r>
            <a:endParaRPr lang="en-US" altLang="zh-CN" sz="1800" b="1" dirty="0">
              <a:latin typeface="Arial" panose="020B0604020202020204" pitchFamily="34" charset="0"/>
            </a:endParaRPr>
          </a:p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1800" b="1" dirty="0">
                <a:latin typeface="Arial" panose="020B0604020202020204" pitchFamily="34" charset="0"/>
              </a:rPr>
              <a:t>//</a:t>
            </a:r>
            <a:r>
              <a:rPr lang="zh-CN" altLang="en-US" sz="1800" b="1" dirty="0">
                <a:latin typeface="Arial" panose="020B0604020202020204" pitchFamily="34" charset="0"/>
              </a:rPr>
              <a:t>以下为成员字段</a:t>
            </a:r>
            <a:r>
              <a:rPr lang="en-US" altLang="zh-CN" sz="1800" b="1" dirty="0">
                <a:latin typeface="Arial" panose="020B0604020202020204" pitchFamily="34" charset="0"/>
              </a:rPr>
              <a:t>----------------------------------------</a:t>
            </a:r>
            <a:endParaRPr lang="en-US" altLang="zh-CN" sz="1800" b="1" dirty="0">
              <a:latin typeface="Arial" panose="020B0604020202020204" pitchFamily="34" charset="0"/>
            </a:endParaRPr>
          </a:p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1800" b="1" dirty="0">
                <a:latin typeface="Arial" panose="020B0604020202020204" pitchFamily="34" charset="0"/>
              </a:rPr>
              <a:t>    int weight;            //</a:t>
            </a:r>
            <a:r>
              <a:rPr lang="zh-CN" altLang="en-US" sz="1800" b="1" dirty="0">
                <a:latin typeface="Arial" panose="020B0604020202020204" pitchFamily="34" charset="0"/>
              </a:rPr>
              <a:t>此车的重量，</a:t>
            </a:r>
            <a:endParaRPr lang="zh-CN" altLang="en-US" sz="1800" b="1" dirty="0">
              <a:latin typeface="Arial" panose="020B0604020202020204" pitchFamily="34" charset="0"/>
            </a:endParaRPr>
          </a:p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1800" b="1" dirty="0">
                <a:latin typeface="Arial" panose="020B0604020202020204" pitchFamily="34" charset="0"/>
              </a:rPr>
              <a:t>    </a:t>
            </a:r>
            <a:r>
              <a:rPr lang="en-US" altLang="zh-CN" sz="1800" b="1" dirty="0">
                <a:latin typeface="Arial" panose="020B0604020202020204" pitchFamily="34" charset="0"/>
              </a:rPr>
              <a:t>private int passengers; //</a:t>
            </a:r>
            <a:r>
              <a:rPr lang="zh-CN" altLang="en-US" sz="1800" b="1" dirty="0">
                <a:latin typeface="Arial" panose="020B0604020202020204" pitchFamily="34" charset="0"/>
              </a:rPr>
              <a:t>私有成员，标准容纳乘客数</a:t>
            </a:r>
            <a:endParaRPr lang="zh-CN" altLang="en-US" sz="1800" b="1" dirty="0">
              <a:latin typeface="Arial" panose="020B0604020202020204" pitchFamily="34" charset="0"/>
            </a:endParaRPr>
          </a:p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1800" b="1" dirty="0">
                <a:latin typeface="Arial" panose="020B0604020202020204" pitchFamily="34" charset="0"/>
              </a:rPr>
              <a:t>    </a:t>
            </a:r>
            <a:r>
              <a:rPr lang="en-US" altLang="zh-CN" sz="1800" b="1" dirty="0">
                <a:latin typeface="Arial" panose="020B0604020202020204" pitchFamily="34" charset="0"/>
              </a:rPr>
              <a:t>public int wheels;     //</a:t>
            </a:r>
            <a:r>
              <a:rPr lang="zh-CN" altLang="en-US" sz="1800" b="1" dirty="0">
                <a:latin typeface="Arial" panose="020B0604020202020204" pitchFamily="34" charset="0"/>
              </a:rPr>
              <a:t>公有成员，该客车的轮子数</a:t>
            </a:r>
            <a:endParaRPr lang="zh-CN" altLang="en-US" sz="1800" b="1" dirty="0">
              <a:latin typeface="Arial" panose="020B0604020202020204" pitchFamily="34" charset="0"/>
            </a:endParaRPr>
          </a:p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1800" b="1" dirty="0">
                <a:latin typeface="Arial" panose="020B0604020202020204" pitchFamily="34" charset="0"/>
              </a:rPr>
              <a:t>    </a:t>
            </a:r>
            <a:r>
              <a:rPr lang="en-US" altLang="zh-CN" sz="1800" b="1" dirty="0">
                <a:latin typeface="Arial" panose="020B0604020202020204" pitchFamily="34" charset="0"/>
              </a:rPr>
              <a:t>public string plate;   //</a:t>
            </a:r>
            <a:r>
              <a:rPr lang="zh-CN" altLang="en-US" sz="1800" b="1" dirty="0">
                <a:latin typeface="Arial" panose="020B0604020202020204" pitchFamily="34" charset="0"/>
              </a:rPr>
              <a:t>公有成员，车牌号</a:t>
            </a:r>
            <a:r>
              <a:rPr lang="en-US" altLang="zh-CN" sz="1800" b="1" dirty="0">
                <a:latin typeface="Arial" panose="020B0604020202020204" pitchFamily="34" charset="0"/>
              </a:rPr>
              <a:t>}</a:t>
            </a:r>
            <a:endParaRPr lang="en-US" altLang="zh-CN" sz="1800" b="1" dirty="0">
              <a:latin typeface="Arial" panose="020B0604020202020204" pitchFamily="34" charset="0"/>
            </a:endParaRPr>
          </a:p>
        </p:txBody>
      </p:sp>
      <p:sp>
        <p:nvSpPr>
          <p:cNvPr id="15365" name="Text Box 25"/>
          <p:cNvSpPr txBox="1"/>
          <p:nvPr/>
        </p:nvSpPr>
        <p:spPr>
          <a:xfrm>
            <a:off x="1340803" y="4325303"/>
            <a:ext cx="35274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访问成员变量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5366" name="Text Box 26"/>
          <p:cNvSpPr txBox="1"/>
          <p:nvPr/>
        </p:nvSpPr>
        <p:spPr>
          <a:xfrm>
            <a:off x="1412240" y="4757103"/>
            <a:ext cx="43211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charset="-122"/>
              </a:rPr>
              <a:t>步骤 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1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charset="-122"/>
              </a:rPr>
              <a:t>：创建一个类的对象</a:t>
            </a:r>
            <a:endParaRPr lang="zh-CN" altLang="en-US" sz="1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5367" name="Text Box 27"/>
          <p:cNvSpPr txBox="1"/>
          <p:nvPr/>
        </p:nvSpPr>
        <p:spPr>
          <a:xfrm>
            <a:off x="1556703" y="5182553"/>
            <a:ext cx="547211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Bus b1 = new Bus();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5368" name="Text Box 28"/>
          <p:cNvSpPr txBox="1"/>
          <p:nvPr/>
        </p:nvSpPr>
        <p:spPr>
          <a:xfrm>
            <a:off x="1410653" y="5525453"/>
            <a:ext cx="59769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1800" b="1" dirty="0">
                <a:latin typeface="Arial" panose="020B0604020202020204" pitchFamily="34" charset="0"/>
                <a:ea typeface="黑体" panose="02010609060101010101" charset="-122"/>
              </a:rPr>
              <a:t>步骤 </a:t>
            </a:r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2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charset="-122"/>
              </a:rPr>
              <a:t>：使用点号访问成员变量</a:t>
            </a:r>
            <a:endParaRPr lang="zh-CN" altLang="en-US" sz="1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5369" name="Text Box 29"/>
          <p:cNvSpPr txBox="1"/>
          <p:nvPr/>
        </p:nvSpPr>
        <p:spPr>
          <a:xfrm>
            <a:off x="1556703" y="6046153"/>
            <a:ext cx="547211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b1.weight=10;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b1.wheels=4;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760" y="2559685"/>
            <a:ext cx="685038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5.2</a:t>
            </a:r>
            <a:r>
              <a:rPr lang="zh-CN" altLang="en-US" sz="7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构造函数的</a:t>
            </a:r>
            <a:endParaRPr lang="zh-CN" altLang="en-US" sz="7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7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定义及调用</a:t>
            </a:r>
            <a:endParaRPr lang="zh-CN" altLang="en-US" sz="7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424057" y="540507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18" y="3624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92" y="215743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705" y="543560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23515" y="5194935"/>
            <a:ext cx="1514475" cy="52387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8893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无参构造函数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Rectangle 3"/>
          <p:cNvSpPr>
            <a:spLocks noGrp="1"/>
          </p:cNvSpPr>
          <p:nvPr/>
        </p:nvSpPr>
        <p:spPr>
          <a:xfrm>
            <a:off x="1399540" y="1575435"/>
            <a:ext cx="9870440" cy="7918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构造函数是类的一种特殊方法，每次创建类的实例都会调用它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2" name="Rectangle 4"/>
          <p:cNvSpPr/>
          <p:nvPr/>
        </p:nvSpPr>
        <p:spPr>
          <a:xfrm>
            <a:off x="1857375" y="2938780"/>
            <a:ext cx="2879725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访问修饰符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1857375" y="3542665"/>
            <a:ext cx="4319588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{//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构造函数的主体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}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1480503" y="2287588"/>
            <a:ext cx="1081087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语法：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Rectangle 8"/>
          <p:cNvSpPr/>
          <p:nvPr/>
        </p:nvSpPr>
        <p:spPr>
          <a:xfrm>
            <a:off x="2932748" y="4454208"/>
            <a:ext cx="7056437" cy="1871662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>
              <a:lnSpc>
                <a:spcPct val="13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//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默认构造函数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Bus()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{weight = 6;}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1637348" y="4250373"/>
            <a:ext cx="1295400" cy="475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示例：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Rectangle 5"/>
          <p:cNvSpPr/>
          <p:nvPr/>
        </p:nvSpPr>
        <p:spPr>
          <a:xfrm>
            <a:off x="3955098" y="2938780"/>
            <a:ext cx="2447925" cy="214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类名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&gt;()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80365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无参构造函数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8" name="Rectangle 4"/>
          <p:cNvSpPr>
            <a:spLocks noGrp="1"/>
          </p:cNvSpPr>
          <p:nvPr/>
        </p:nvSpPr>
        <p:spPr>
          <a:xfrm>
            <a:off x="1381125" y="1575118"/>
            <a:ext cx="8569325" cy="50720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实作任务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1812608" y="2323465"/>
            <a:ext cx="7705725" cy="390779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	 </a:t>
            </a:r>
            <a:r>
              <a:rPr lang="en-US" altLang="zh-CN" sz="2000" b="1" dirty="0">
                <a:latin typeface="Times New Roman" panose="02020603050405020304" pitchFamily="18" charset="0"/>
              </a:rPr>
              <a:t>//</a:t>
            </a:r>
            <a:r>
              <a:rPr lang="zh-CN" altLang="en-US" sz="2000" b="1" dirty="0">
                <a:latin typeface="Times New Roman" panose="02020603050405020304" pitchFamily="18" charset="0"/>
              </a:rPr>
              <a:t>声明一个不含参数的构造方法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</a:rPr>
              <a:t>public Bus( )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{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  	weight = 100;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 	passengers = 20;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 	wheels = 4;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         plate = "000000";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	Console.WriteLine("</a:t>
            </a:r>
            <a:r>
              <a:rPr lang="zh-CN" altLang="en-US" sz="2000" b="1" dirty="0">
                <a:latin typeface="Times New Roman" panose="02020603050405020304" pitchFamily="18" charset="0"/>
              </a:rPr>
              <a:t>客车类的无参构造函数被调用</a:t>
            </a:r>
            <a:r>
              <a:rPr lang="en-US" altLang="zh-CN" sz="2000" b="1" dirty="0">
                <a:latin typeface="Times New Roman" panose="02020603050405020304" pitchFamily="18" charset="0"/>
              </a:rPr>
              <a:t>");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}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80365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29540" y="15303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无参构造函数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1698308" y="1504315"/>
            <a:ext cx="7991475" cy="641350"/>
          </a:xfrm>
          <a:prstGeom prst="rect">
            <a:avLst/>
          </a:prstGeom>
          <a:solidFill>
            <a:srgbClr val="5DCEAF"/>
          </a:solidFill>
          <a:ln w="9525">
            <a:solidFill>
              <a:srgbClr val="1A92A2"/>
            </a:solidFill>
          </a:ln>
        </p:spPr>
        <p:txBody>
          <a:bodyPr/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class Bus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hi-IN" altLang="zh-CN" sz="1800" b="0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698943" y="1839278"/>
            <a:ext cx="7993062" cy="1190625"/>
          </a:xfrm>
          <a:prstGeom prst="rect">
            <a:avLst/>
          </a:prstGeom>
          <a:solidFill>
            <a:srgbClr val="5DCEAF"/>
          </a:solidFill>
          <a:ln w="9525">
            <a:solidFill>
              <a:srgbClr val="5DCEAF"/>
            </a:solidFill>
          </a:ln>
        </p:spPr>
        <p:txBody>
          <a:bodyPr/>
          <a:p>
            <a:pPr eaLnBrk="1" fontAlgn="t" hangingPunct="1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1600" b="0" dirty="0">
                <a:latin typeface="Times New Roman" panose="02020603050405020304" pitchFamily="18" charset="0"/>
              </a:rPr>
              <a:t> {  int weight;            //</a:t>
            </a:r>
            <a:r>
              <a:rPr lang="zh-CN" altLang="en-US" sz="1600" b="0" dirty="0">
                <a:latin typeface="Times New Roman" panose="02020603050405020304" pitchFamily="18" charset="0"/>
              </a:rPr>
              <a:t>此车的重量，</a:t>
            </a:r>
            <a:endParaRPr lang="zh-CN" altLang="en-US" sz="1600" b="0" dirty="0">
              <a:latin typeface="Times New Roman" panose="02020603050405020304" pitchFamily="18" charset="0"/>
            </a:endParaRPr>
          </a:p>
          <a:p>
            <a:pPr eaLnBrk="1" fontAlgn="t" hangingPunct="1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1600" b="0" dirty="0">
                <a:latin typeface="Times New Roman" panose="02020603050405020304" pitchFamily="18" charset="0"/>
              </a:rPr>
              <a:t>     </a:t>
            </a:r>
            <a:r>
              <a:rPr lang="en-US" altLang="zh-CN" sz="1600" b="0" dirty="0">
                <a:latin typeface="Times New Roman" panose="02020603050405020304" pitchFamily="18" charset="0"/>
              </a:rPr>
              <a:t>private int passengers; //</a:t>
            </a:r>
            <a:r>
              <a:rPr lang="zh-CN" altLang="en-US" sz="1600" b="0" dirty="0">
                <a:latin typeface="Times New Roman" panose="02020603050405020304" pitchFamily="18" charset="0"/>
              </a:rPr>
              <a:t>私有成员，标准容纳乘客数</a:t>
            </a:r>
            <a:endParaRPr lang="zh-CN" altLang="en-US" sz="1600" b="0" dirty="0">
              <a:latin typeface="Times New Roman" panose="02020603050405020304" pitchFamily="18" charset="0"/>
            </a:endParaRPr>
          </a:p>
          <a:p>
            <a:pPr eaLnBrk="1" fontAlgn="t" hangingPunct="1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1600" b="0" dirty="0">
                <a:latin typeface="Times New Roman" panose="02020603050405020304" pitchFamily="18" charset="0"/>
              </a:rPr>
              <a:t>     </a:t>
            </a:r>
            <a:r>
              <a:rPr lang="en-US" altLang="zh-CN" sz="1600" b="0" dirty="0">
                <a:latin typeface="Times New Roman" panose="02020603050405020304" pitchFamily="18" charset="0"/>
              </a:rPr>
              <a:t>public int wheels;     //</a:t>
            </a:r>
            <a:r>
              <a:rPr lang="zh-CN" altLang="en-US" sz="1600" b="0" dirty="0">
                <a:latin typeface="Times New Roman" panose="02020603050405020304" pitchFamily="18" charset="0"/>
              </a:rPr>
              <a:t>公有成员，该客车的轮子数</a:t>
            </a:r>
            <a:endParaRPr lang="zh-CN" altLang="en-US" sz="1600" b="0" dirty="0">
              <a:latin typeface="Times New Roman" panose="02020603050405020304" pitchFamily="18" charset="0"/>
            </a:endParaRPr>
          </a:p>
          <a:p>
            <a:pPr eaLnBrk="1" fontAlgn="t" hangingPunct="1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1600" b="0" dirty="0">
                <a:latin typeface="Times New Roman" panose="02020603050405020304" pitchFamily="18" charset="0"/>
              </a:rPr>
              <a:t>     public string plate;   //</a:t>
            </a:r>
            <a:r>
              <a:rPr lang="zh-CN" altLang="en-US" sz="1600" b="0" dirty="0">
                <a:latin typeface="Times New Roman" panose="02020603050405020304" pitchFamily="18" charset="0"/>
              </a:rPr>
              <a:t>公有成员，车牌号</a:t>
            </a:r>
            <a:endParaRPr lang="zh-CN" altLang="en-US" sz="1600" b="0" dirty="0">
              <a:latin typeface="Times New Roman" panose="02020603050405020304" pitchFamily="18" charset="0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1698308" y="3004503"/>
            <a:ext cx="7993062" cy="1465262"/>
          </a:xfrm>
          <a:prstGeom prst="rect">
            <a:avLst/>
          </a:prstGeom>
          <a:solidFill>
            <a:srgbClr val="5DCEAF"/>
          </a:solidFill>
          <a:ln w="9525">
            <a:noFill/>
          </a:ln>
        </p:spPr>
        <p:txBody>
          <a:bodyPr/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// 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默认构造函数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public Bus()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hi-IN" altLang="zh-CN" sz="1800" b="0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   wheels = 4;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hi-IN" altLang="zh-CN" sz="1800" b="0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1698625" y="4444365"/>
            <a:ext cx="7993380" cy="1675130"/>
          </a:xfrm>
          <a:prstGeom prst="rect">
            <a:avLst/>
          </a:prstGeom>
          <a:solidFill>
            <a:srgbClr val="5DCEAF"/>
          </a:solidFill>
          <a:ln w="9525">
            <a:noFill/>
          </a:ln>
        </p:spPr>
        <p:txBody>
          <a:bodyPr/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static void Main(string[] args)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hi-IN" altLang="zh-CN" sz="1800" b="0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	 // 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调用默认构造函数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        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Bus b1 = new Bus();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    Console.WriteLine(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轮子的个数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:”  + b1.wheels);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hi-IN" altLang="zh-CN" sz="1800" b="0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5" name="Rectangle 8"/>
          <p:cNvSpPr/>
          <p:nvPr/>
        </p:nvSpPr>
        <p:spPr>
          <a:xfrm>
            <a:off x="3679508" y="5011103"/>
            <a:ext cx="1943100" cy="28892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1841183" y="3029903"/>
            <a:ext cx="4464050" cy="1439862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17" name="AutoShape 10"/>
          <p:cNvCxnSpPr>
            <a:stCxn id="15" idx="3"/>
            <a:endCxn id="16" idx="3"/>
          </p:cNvCxnSpPr>
          <p:nvPr/>
        </p:nvCxnSpPr>
        <p:spPr>
          <a:xfrm flipV="1">
            <a:off x="5622925" y="3750310"/>
            <a:ext cx="682625" cy="1405890"/>
          </a:xfrm>
          <a:prstGeom prst="bentConnector3">
            <a:avLst>
              <a:gd name="adj1" fmla="val 134884"/>
            </a:avLst>
          </a:prstGeom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28942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参数化构造函数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483" name="Rectangle 3"/>
          <p:cNvSpPr/>
          <p:nvPr/>
        </p:nvSpPr>
        <p:spPr>
          <a:xfrm>
            <a:off x="1197610" y="2200593"/>
            <a:ext cx="2879725" cy="2889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1800" b="0" dirty="0">
                <a:latin typeface="Courier New" panose="02070309020205020404" pitchFamily="49" charset="0"/>
              </a:rPr>
              <a:t>[</a:t>
            </a:r>
            <a:r>
              <a:rPr lang="zh-CN" altLang="en-US" sz="2000" b="1" dirty="0">
                <a:latin typeface="Courier New" panose="02070309020205020404" pitchFamily="49" charset="0"/>
              </a:rPr>
              <a:t>访问修饰符</a:t>
            </a:r>
            <a:r>
              <a:rPr lang="en-US" altLang="zh-CN" sz="2000" b="1" dirty="0">
                <a:latin typeface="Courier New" panose="02070309020205020404" pitchFamily="49" charset="0"/>
              </a:rPr>
              <a:t>]</a:t>
            </a:r>
            <a:endParaRPr lang="en-US" altLang="zh-CN" sz="2000" b="1" dirty="0">
              <a:latin typeface="Courier New" panose="02070309020205020404" pitchFamily="49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2793048" y="2200593"/>
            <a:ext cx="1439862" cy="2555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Courier New" panose="02070309020205020404" pitchFamily="49" charset="0"/>
              </a:rPr>
              <a:t>&lt;</a:t>
            </a:r>
            <a:r>
              <a:rPr lang="zh-CN" altLang="en-US" sz="2000" b="1" dirty="0">
                <a:latin typeface="Courier New" panose="02070309020205020404" pitchFamily="49" charset="0"/>
              </a:rPr>
              <a:t>类名</a:t>
            </a:r>
            <a:r>
              <a:rPr lang="en-US" altLang="zh-CN" sz="2000" b="1" dirty="0">
                <a:latin typeface="Courier New" panose="02070309020205020404" pitchFamily="49" charset="0"/>
              </a:rPr>
              <a:t>&gt;</a:t>
            </a:r>
            <a:endParaRPr lang="en-US" altLang="zh-CN" sz="2000" b="1" dirty="0">
              <a:latin typeface="Courier New" panose="02070309020205020404" pitchFamily="49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1197610" y="2632710"/>
            <a:ext cx="4319588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   // 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charset="-122"/>
              </a:rPr>
              <a:t>构造函数的主体</a:t>
            </a:r>
            <a:endParaRPr lang="zh-CN" altLang="en-US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1197293" y="1575435"/>
            <a:ext cx="10810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语法：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Rectangle 7"/>
          <p:cNvSpPr/>
          <p:nvPr/>
        </p:nvSpPr>
        <p:spPr>
          <a:xfrm>
            <a:off x="3687128" y="2234248"/>
            <a:ext cx="1728787" cy="25558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0" dirty="0">
                <a:latin typeface="Courier New" panose="02070309020205020404" pitchFamily="49" charset="0"/>
              </a:rPr>
              <a:t>(</a:t>
            </a:r>
            <a:r>
              <a:rPr lang="en-US" altLang="zh-CN" sz="2000" b="1" dirty="0">
                <a:latin typeface="Courier New" panose="02070309020205020404" pitchFamily="49" charset="0"/>
              </a:rPr>
              <a:t>[</a:t>
            </a:r>
            <a:r>
              <a:rPr lang="zh-CN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参数列表</a:t>
            </a:r>
            <a:r>
              <a:rPr lang="en-US" altLang="zh-CN" sz="2000" b="1" dirty="0">
                <a:latin typeface="Courier New" panose="02070309020205020404" pitchFamily="49" charset="0"/>
              </a:rPr>
              <a:t>])</a:t>
            </a:r>
            <a:endParaRPr lang="en-US" altLang="zh-CN" sz="2000" b="1" dirty="0">
              <a:latin typeface="Courier New" panose="02070309020205020404" pitchFamily="49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1197293" y="4551680"/>
            <a:ext cx="7559675" cy="1871663"/>
          </a:xfrm>
          <a:prstGeom prst="rect">
            <a:avLst/>
          </a:prstGeom>
          <a:solidFill>
            <a:srgbClr val="5DCEA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…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// </a:t>
            </a:r>
            <a:r>
              <a:rPr lang="zh-CN" altLang="en-US" sz="1800" b="1" dirty="0">
                <a:latin typeface="Arial" panose="020B0604020202020204" pitchFamily="34" charset="0"/>
                <a:ea typeface="黑体" panose="02010609060101010101" charset="-122"/>
              </a:rPr>
              <a:t>参数化构造函数</a:t>
            </a:r>
            <a:endParaRPr lang="zh-CN" altLang="en-US" sz="1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Bus(int  wh)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    wheels = wh;	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1" dirty="0">
                <a:latin typeface="Arial" panose="020B0604020202020204" pitchFamily="34" charset="0"/>
                <a:ea typeface="黑体" panose="02010609060101010101" charset="-122"/>
              </a:rPr>
              <a:t>…</a:t>
            </a:r>
            <a:endParaRPr lang="en-US" altLang="zh-CN" sz="18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310323" y="3993198"/>
            <a:ext cx="1295400" cy="39878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  <a:ea typeface="黑体" panose="02010609060101010101" charset="-122"/>
              </a:rPr>
              <a:t>示例：</a:t>
            </a:r>
            <a:endParaRPr lang="zh-CN" altLang="en-US" sz="20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22275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参数化构造函数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Rectangle 4"/>
          <p:cNvSpPr/>
          <p:nvPr/>
        </p:nvSpPr>
        <p:spPr>
          <a:xfrm>
            <a:off x="1124268" y="4583113"/>
            <a:ext cx="8064500" cy="229870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// 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参数化构造函数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public </a:t>
            </a:r>
            <a:r>
              <a:rPr lang="en-US" altLang="zh-CN" sz="1800" dirty="0">
                <a:latin typeface="Times New Roman" panose="02020603050405020304" pitchFamily="18" charset="0"/>
              </a:rPr>
              <a:t>Bus(int we ,int p,int wh, string sp</a:t>
            </a:r>
            <a:r>
              <a:rPr lang="zh-CN" altLang="en-US" sz="1800" dirty="0">
                <a:latin typeface="Times New Roman" panose="02020603050405020304" pitchFamily="18" charset="0"/>
              </a:rPr>
              <a:t>）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weight =  we;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passengers = p;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wheels = wh;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plate = sp;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} 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1508" name="Rectangle 5"/>
          <p:cNvSpPr/>
          <p:nvPr/>
        </p:nvSpPr>
        <p:spPr>
          <a:xfrm>
            <a:off x="1197293" y="1452563"/>
            <a:ext cx="8064500" cy="3122612"/>
          </a:xfrm>
          <a:prstGeom prst="rect">
            <a:avLst/>
          </a:prstGeom>
          <a:solidFill>
            <a:srgbClr val="5DCEAF"/>
          </a:solidFill>
          <a:ln w="9525" cap="flat" cmpd="sng">
            <a:solidFill>
              <a:srgbClr val="CC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public static void Main(string[] args)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// 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调用默认构造函数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Bus b1 = new Bus();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// 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调用参数化构造函数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Bus b2 = new  Bus(40, 8, 6, “00001”); 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Console.WriteLine(“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默认构造函数输出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: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        \n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轮子的个数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=“ + b1.wheels);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Console.WriteLine(“\n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参数化构造函数输出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: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           \n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轮子的个数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= " +b2._wheels);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21509" name="Rectangle 6"/>
          <p:cNvSpPr/>
          <p:nvPr/>
        </p:nvSpPr>
        <p:spPr>
          <a:xfrm>
            <a:off x="2997518" y="2892425"/>
            <a:ext cx="4430712" cy="288925"/>
          </a:xfrm>
          <a:prstGeom prst="rect">
            <a:avLst/>
          </a:prstGeom>
          <a:noFill/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1510" name="Rectangle 7"/>
          <p:cNvSpPr/>
          <p:nvPr/>
        </p:nvSpPr>
        <p:spPr>
          <a:xfrm>
            <a:off x="1197610" y="4574858"/>
            <a:ext cx="8064500" cy="216058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cxnSp>
        <p:nvCxnSpPr>
          <p:cNvPr id="21511" name="AutoShape 8"/>
          <p:cNvCxnSpPr>
            <a:stCxn id="21509" idx="2"/>
            <a:endCxn id="21510" idx="3"/>
          </p:cNvCxnSpPr>
          <p:nvPr/>
        </p:nvCxnSpPr>
        <p:spPr>
          <a:xfrm rot="5400000" flipV="1">
            <a:off x="6000750" y="2393950"/>
            <a:ext cx="2473960" cy="4048760"/>
          </a:xfrm>
          <a:prstGeom prst="curvedConnector4">
            <a:avLst>
              <a:gd name="adj1" fmla="val 28183"/>
              <a:gd name="adj2" fmla="val 105881"/>
            </a:avLst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370" y="3122930"/>
            <a:ext cx="81394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5.1   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类的声明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424057" y="540507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93" y="9339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52" y="796768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765" y="1124585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9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28942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参数化构造函数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0" name="Rectangle 2"/>
          <p:cNvSpPr>
            <a:spLocks noGrp="1"/>
          </p:cNvSpPr>
          <p:nvPr/>
        </p:nvSpPr>
        <p:spPr>
          <a:xfrm>
            <a:off x="1563370" y="1445260"/>
            <a:ext cx="8569325" cy="1152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实作任务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 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8173" y="2175510"/>
            <a:ext cx="7920037" cy="406146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	   </a:t>
            </a:r>
            <a:r>
              <a:rPr lang="en-US" altLang="zh-CN" sz="2000" b="1" dirty="0">
                <a:latin typeface="Times New Roman" panose="02020603050405020304" pitchFamily="18" charset="0"/>
              </a:rPr>
              <a:t>//</a:t>
            </a:r>
            <a:r>
              <a:rPr lang="zh-CN" altLang="en-US" sz="2000" b="1" dirty="0">
                <a:latin typeface="Times New Roman" panose="02020603050405020304" pitchFamily="18" charset="0"/>
              </a:rPr>
              <a:t>声明公有含参数的构造方法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	   </a:t>
            </a:r>
            <a:r>
              <a:rPr lang="en-US" altLang="zh-CN" sz="2000" b="1" dirty="0">
                <a:latin typeface="Times New Roman" panose="02020603050405020304" pitchFamily="18" charset="0"/>
              </a:rPr>
              <a:t>//</a:t>
            </a:r>
            <a:r>
              <a:rPr lang="zh-CN" altLang="en-US" sz="2000" b="1" dirty="0">
                <a:latin typeface="Times New Roman" panose="02020603050405020304" pitchFamily="18" charset="0"/>
              </a:rPr>
              <a:t>参数</a:t>
            </a:r>
            <a:r>
              <a:rPr lang="en-US" altLang="zh-CN" sz="2000" b="1" dirty="0">
                <a:latin typeface="Times New Roman" panose="02020603050405020304" pitchFamily="18" charset="0"/>
              </a:rPr>
              <a:t>we,p,wh,sp</a:t>
            </a:r>
            <a:r>
              <a:rPr lang="zh-CN" altLang="en-US" sz="2000" b="1" dirty="0">
                <a:latin typeface="Times New Roman" panose="02020603050405020304" pitchFamily="18" charset="0"/>
              </a:rPr>
              <a:t>分别传递车重，载客量，车轮，车牌号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Times New Roman" panose="02020603050405020304" pitchFamily="18" charset="0"/>
              </a:rPr>
              <a:t>	   </a:t>
            </a:r>
            <a:r>
              <a:rPr lang="en-US" altLang="zh-CN" sz="2000" b="1" dirty="0">
                <a:latin typeface="Times New Roman" panose="02020603050405020304" pitchFamily="18" charset="0"/>
              </a:rPr>
              <a:t>public Bus(int we ,int p,int wh, string sp)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   {	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    	   weight = we;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            wheels = wh;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	    passengers = p;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	    plate = sp; 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	    Console.WriteLine("</a:t>
            </a:r>
            <a:r>
              <a:rPr lang="zh-CN" altLang="en-US" sz="2000" b="1" dirty="0">
                <a:latin typeface="Times New Roman" panose="02020603050405020304" pitchFamily="18" charset="0"/>
              </a:rPr>
              <a:t>客车类的有参构造函数被调用</a:t>
            </a:r>
            <a:r>
              <a:rPr lang="en-US" altLang="zh-CN" sz="2000" b="1" dirty="0">
                <a:latin typeface="Times New Roman" panose="02020603050405020304" pitchFamily="18" charset="0"/>
              </a:rPr>
              <a:t>");</a:t>
            </a:r>
            <a:endParaRPr lang="en-US" altLang="zh-CN" sz="20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Times New Roman" panose="02020603050405020304" pitchFamily="18" charset="0"/>
              </a:rPr>
              <a:t>	   }</a:t>
            </a:r>
            <a:endParaRPr lang="en-US" altLang="zh-CN" sz="2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184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析构函数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Rectangle 3"/>
          <p:cNvSpPr>
            <a:spLocks noGrp="1"/>
          </p:cNvSpPr>
          <p:nvPr/>
        </p:nvSpPr>
        <p:spPr>
          <a:xfrm>
            <a:off x="1730693" y="1438593"/>
            <a:ext cx="8229600" cy="5762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是用于执行清除操作的特殊方法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1730693" y="3723958"/>
            <a:ext cx="43195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{//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析构函数的主体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}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559" name="Text Box 7"/>
          <p:cNvSpPr txBox="1"/>
          <p:nvPr/>
        </p:nvSpPr>
        <p:spPr>
          <a:xfrm>
            <a:off x="1838008" y="2152968"/>
            <a:ext cx="1081087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语法：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38325" y="4467860"/>
            <a:ext cx="9182100" cy="1728470"/>
            <a:chOff x="4165" y="6450"/>
            <a:chExt cx="14460" cy="2722"/>
          </a:xfrm>
          <a:noFill/>
        </p:grpSpPr>
        <p:sp>
          <p:nvSpPr>
            <p:cNvPr id="23560" name="Rectangle 8"/>
            <p:cNvSpPr/>
            <p:nvPr/>
          </p:nvSpPr>
          <p:spPr>
            <a:xfrm>
              <a:off x="6605" y="6450"/>
              <a:ext cx="12020" cy="2723"/>
            </a:xfrm>
            <a:prstGeom prst="rect">
              <a:avLst/>
            </a:prstGeom>
            <a:grpFill/>
            <a:ln w="952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>
                <a:lnSpc>
                  <a:spcPct val="110000"/>
                </a:lnSpc>
              </a:pPr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~  Bus() {}</a:t>
              </a:r>
              <a:endPara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1" name="Text Box 9"/>
            <p:cNvSpPr txBox="1"/>
            <p:nvPr/>
          </p:nvSpPr>
          <p:spPr>
            <a:xfrm>
              <a:off x="4165" y="6841"/>
              <a:ext cx="2040" cy="871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示例：</a:t>
              </a:r>
              <a:endPara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731645" y="2844800"/>
            <a:ext cx="2986088" cy="498475"/>
            <a:chOff x="2823" y="4143"/>
            <a:chExt cx="4703" cy="785"/>
          </a:xfrm>
        </p:grpSpPr>
        <p:sp>
          <p:nvSpPr>
            <p:cNvPr id="23556" name="Rectangle 4"/>
            <p:cNvSpPr/>
            <p:nvPr/>
          </p:nvSpPr>
          <p:spPr>
            <a:xfrm>
              <a:off x="2823" y="4243"/>
              <a:ext cx="733" cy="685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/>
            <a:p>
              <a:pPr marL="342900" indent="-342900" algn="r">
                <a:lnSpc>
                  <a:spcPct val="90000"/>
                </a:lnSpc>
                <a:spcBef>
                  <a:spcPct val="20000"/>
                </a:spcBef>
                <a:buClr>
                  <a:srgbClr val="FF3300"/>
                </a:buClr>
                <a:buSzPct val="80000"/>
                <a:buFont typeface="Wingdings" panose="05000000000000000000" pitchFamily="2" charset="2"/>
                <a:buNone/>
              </a:pPr>
              <a:endPara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57" name="Rectangle 5"/>
            <p:cNvSpPr/>
            <p:nvPr/>
          </p:nvSpPr>
          <p:spPr>
            <a:xfrm>
              <a:off x="3671" y="4155"/>
              <a:ext cx="3855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FF3300"/>
                </a:buClr>
                <a:buSzPct val="80000"/>
                <a:buFont typeface="Wingdings" panose="05000000000000000000" pitchFamily="2" charset="2"/>
                <a:buNone/>
              </a:pPr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&lt;</a:t>
              </a:r>
              <a:r>
                <a:rPr lang="zh-CN" altLang="en-US" sz="3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类名</a:t>
              </a:r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&gt; () 0</a:t>
              </a:r>
              <a:endPara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565" name="Rectangle 13"/>
            <p:cNvSpPr/>
            <p:nvPr/>
          </p:nvSpPr>
          <p:spPr>
            <a:xfrm>
              <a:off x="3783" y="4143"/>
              <a:ext cx="2272" cy="785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1" fontAlgn="t" hangingPunct="1">
                <a:lnSpc>
                  <a:spcPct val="120000"/>
                </a:lnSpc>
                <a:spcBef>
                  <a:spcPct val="20000"/>
                </a:spcBef>
                <a:buClr>
                  <a:srgbClr val="FF3300"/>
                </a:buClr>
                <a:buSzPct val="80000"/>
                <a:buFont typeface="Wingdings" panose="05000000000000000000" pitchFamily="2" charset="2"/>
                <a:buNone/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31645" y="2872740"/>
            <a:ext cx="47307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~</a:t>
            </a:r>
            <a:endParaRPr lang="zh-CN" altLang="en-US" sz="3000"/>
          </a:p>
        </p:txBody>
      </p:sp>
      <p:sp>
        <p:nvSpPr>
          <p:cNvPr id="11" name="矩形 10"/>
          <p:cNvSpPr/>
          <p:nvPr/>
        </p:nvSpPr>
        <p:spPr>
          <a:xfrm>
            <a:off x="3290570" y="5027930"/>
            <a:ext cx="1743075" cy="64770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8225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析构函数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7610" y="1647190"/>
            <a:ext cx="1058164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  <a:buNone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实作任务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若我们为客车类编写析构函数则为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~ Bus ()</a:t>
            </a:r>
            <a:endParaRPr lang="en-US" altLang="zh-CN" sz="3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 Console.WriteLine(“</a:t>
            </a:r>
            <a:r>
              <a:rPr lang="zh-CN" altLang="en-US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客车类的析构函数被调用！</a:t>
            </a:r>
            <a:r>
              <a:rPr lang="en-US" altLang="zh-CN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”)</a:t>
            </a:r>
            <a:r>
              <a:rPr lang="zh-CN" altLang="en-US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r>
              <a:rPr lang="en-US" altLang="zh-CN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}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250" y="2844165"/>
            <a:ext cx="9173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5.3 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方法定义及</a:t>
            </a:r>
            <a:r>
              <a:rPr lang="zh-CN" altLang="en-US" sz="8000" b="1" kern="0" noProof="0" dirty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调用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378972" y="5358720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73" y="38279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236063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2360" y="563880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193675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119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480820" y="1513840"/>
            <a:ext cx="2435225" cy="55308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30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对象的行为</a:t>
            </a:r>
            <a:endParaRPr kumimoji="0" lang="zh-CN" altLang="en-US" sz="3000" b="1" kern="1200" cap="none" spc="0" normalizeH="0" baseline="0" noProof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Picture 3" descr="images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87303" y="2621915"/>
            <a:ext cx="1273175" cy="137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/>
          <p:nvPr/>
        </p:nvSpPr>
        <p:spPr>
          <a:xfrm>
            <a:off x="4391660" y="3088323"/>
            <a:ext cx="650875" cy="3762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接听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6479858" y="3118803"/>
            <a:ext cx="650875" cy="3762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响铃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5327333" y="3930650"/>
            <a:ext cx="650875" cy="3762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挂断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1004570" y="2307590"/>
            <a:ext cx="3387090" cy="193802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PickUp()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….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//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charset="-122"/>
              </a:rPr>
              <a:t>用于传送和接收信号的代码</a:t>
            </a:r>
            <a:endParaRPr lang="zh-CN" altLang="en-US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7251065" y="2376805"/>
            <a:ext cx="3131820" cy="193802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Ring()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….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//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charset="-122"/>
              </a:rPr>
              <a:t>用于显示主叫号码的代码</a:t>
            </a:r>
            <a:endParaRPr lang="zh-CN" altLang="en-US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endParaRPr lang="en-US" altLang="zh-CN" sz="2000" b="0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0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20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4" name="Text Box 10"/>
          <p:cNvSpPr txBox="1"/>
          <p:nvPr/>
        </p:nvSpPr>
        <p:spPr>
          <a:xfrm>
            <a:off x="4578668" y="4307205"/>
            <a:ext cx="2621280" cy="1938020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Hang()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….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//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charset="-122"/>
              </a:rPr>
              <a:t>用于结束会话的代码</a:t>
            </a:r>
            <a:endParaRPr lang="zh-CN" altLang="en-US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80352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声明方法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320165" y="4387215"/>
            <a:ext cx="9778365" cy="55308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/>
            <a:r>
              <a:rPr lang="zh-CN" altLang="en-GB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访问修饰符（可选），默认情况下为 </a:t>
            </a:r>
            <a:r>
              <a:rPr lang="en-GB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private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53" name="Rectangle 5"/>
          <p:cNvSpPr/>
          <p:nvPr/>
        </p:nvSpPr>
        <p:spPr>
          <a:xfrm>
            <a:off x="1126173" y="2357279"/>
            <a:ext cx="8261350" cy="1476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indent="177800" eaLnBrk="1" hangingPunct="1"/>
            <a:r>
              <a:rPr lang="en-GB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zh-CN" altLang="en-GB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访问修饰符</a:t>
            </a:r>
            <a:r>
              <a:rPr lang="en-GB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 </a:t>
            </a:r>
            <a:r>
              <a:rPr lang="zh-CN" altLang="en-GB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返回类型 </a:t>
            </a:r>
            <a:r>
              <a:rPr lang="en-GB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</a:t>
            </a:r>
            <a:r>
              <a:rPr lang="zh-CN" altLang="en-GB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方法名</a:t>
            </a:r>
            <a:r>
              <a:rPr lang="en-GB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&gt;([</a:t>
            </a:r>
            <a:r>
              <a:rPr lang="zh-CN" altLang="en-GB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参数列表</a:t>
            </a:r>
            <a:r>
              <a:rPr lang="en-GB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])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177800"/>
            <a:endParaRPr lang="en-GB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177800"/>
            <a:r>
              <a:rPr lang="en-GB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{// </a:t>
            </a:r>
            <a:r>
              <a:rPr lang="zh-CN" altLang="en-GB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方法主体</a:t>
            </a:r>
            <a:r>
              <a:rPr lang="en-GB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}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1320165" y="5565775"/>
            <a:ext cx="9778365" cy="55308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/>
            <a:r>
              <a:rPr lang="zh-CN" altLang="en-GB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如果不需要返回任何值，方法可能返回 </a:t>
            </a:r>
            <a:r>
              <a:rPr lang="en-GB" altLang="zh-CN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void </a:t>
            </a:r>
            <a:r>
              <a:rPr lang="zh-CN" altLang="en-GB" sz="3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数据类型</a:t>
            </a:r>
            <a:endParaRPr lang="zh-CN" altLang="en-US" sz="3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5570" y="1528445"/>
            <a:ext cx="944880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000" b="1" noProof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844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声明方法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Rectangle 3"/>
          <p:cNvSpPr/>
          <p:nvPr/>
        </p:nvSpPr>
        <p:spPr>
          <a:xfrm>
            <a:off x="1126490" y="1462049"/>
            <a:ext cx="9175115" cy="3431619"/>
          </a:xfrm>
          <a:prstGeom prst="roundRect">
            <a:avLst/>
          </a:prstGeom>
          <a:solidFill>
            <a:srgbClr val="1A92A2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…..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class Bus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{public string plate;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public void Showinfo()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{Console.WriteLine(“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我的车牌号是：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”+plate);}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}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5455087" y="2435860"/>
            <a:ext cx="3861514" cy="5220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algn="ctr" eaLnBrk="1" hangingPunct="1"/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 </a:t>
            </a:r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Showinfo() 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的定义</a:t>
            </a: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2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78" name="Rectangle 6"/>
          <p:cNvSpPr/>
          <p:nvPr/>
        </p:nvSpPr>
        <p:spPr>
          <a:xfrm>
            <a:off x="1396683" y="5225733"/>
            <a:ext cx="7920037" cy="12969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indent="0" eaLnBrk="1" hangingPunct="1">
              <a:lnSpc>
                <a:spcPct val="130000"/>
              </a:lnSpc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不返回任何值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void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30000"/>
              </a:lnSpc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不接收任何值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Showinfo()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79" name="Rectangle 7"/>
          <p:cNvSpPr/>
          <p:nvPr/>
        </p:nvSpPr>
        <p:spPr>
          <a:xfrm>
            <a:off x="1480820" y="4991100"/>
            <a:ext cx="3190875" cy="431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r>
              <a:rPr lang="en-US" altLang="zh-CN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Showinfo( ) </a:t>
            </a: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5720" y="3228975"/>
            <a:ext cx="8591550" cy="102489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80352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调用方法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55103" y="1705293"/>
            <a:ext cx="1079500" cy="700888"/>
          </a:xfrm>
          <a:prstGeom prst="roundRect">
            <a:avLst/>
          </a:prstGeom>
          <a:solidFill>
            <a:srgbClr val="1A92A2"/>
          </a:solidFill>
          <a:ln w="9525" algn="ctr">
            <a:noFill/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 marR="0" algn="ctr" defTabSz="914400" eaLnBrk="1" hangingPunct="1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语法</a:t>
            </a:r>
            <a:endParaRPr kumimoji="0" lang="zh-CN" altLang="en-US" sz="32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00" name="Rectangle 4"/>
          <p:cNvSpPr/>
          <p:nvPr/>
        </p:nvSpPr>
        <p:spPr>
          <a:xfrm>
            <a:off x="1455103" y="3112770"/>
            <a:ext cx="5111750" cy="6324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对象名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方法名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([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参数列表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]);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6245"/>
            <a:ext cx="167005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119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2" name="Rectangle 2"/>
          <p:cNvSpPr>
            <a:spLocks noGrp="1"/>
          </p:cNvSpPr>
          <p:nvPr/>
        </p:nvSpPr>
        <p:spPr>
          <a:xfrm>
            <a:off x="1124585" y="1496695"/>
            <a:ext cx="3347085" cy="7594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实作任务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 </a:t>
            </a: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23" name="Rectangle 3"/>
          <p:cNvSpPr/>
          <p:nvPr/>
        </p:nvSpPr>
        <p:spPr>
          <a:xfrm>
            <a:off x="1124585" y="2323465"/>
            <a:ext cx="10575925" cy="78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eaLnBrk="1" fontAlgn="t" hangingPunct="1">
              <a:lnSpc>
                <a:spcPct val="16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9215" y="2256155"/>
            <a:ext cx="10010775" cy="341185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>
            <a:spAutoFit/>
          </a:bodyPr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public void Showinfo()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{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System.Console.WriteLine("</a:t>
            </a:r>
            <a:r>
              <a:rPr lang="zh-CN" altLang="en-US" sz="2400" b="1" dirty="0">
                <a:latin typeface="Times New Roman" panose="02020603050405020304" pitchFamily="18" charset="0"/>
              </a:rPr>
              <a:t>我是客车</a:t>
            </a:r>
            <a:r>
              <a:rPr lang="en-US" altLang="zh-CN" sz="2400" b="1" dirty="0">
                <a:latin typeface="Times New Roman" panose="02020603050405020304" pitchFamily="18" charset="0"/>
              </a:rPr>
              <a:t>");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System.Console.WriteLine("</a:t>
            </a:r>
            <a:r>
              <a:rPr lang="zh-CN" altLang="en-US" sz="2400" b="1" dirty="0">
                <a:latin typeface="Times New Roman" panose="02020603050405020304" pitchFamily="18" charset="0"/>
              </a:rPr>
              <a:t>我的车牌号是</a:t>
            </a:r>
            <a:r>
              <a:rPr lang="en-US" altLang="zh-CN" sz="2400" b="1" dirty="0">
                <a:latin typeface="Times New Roman" panose="02020603050405020304" pitchFamily="18" charset="0"/>
              </a:rPr>
              <a:t>:" + plate);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System.Console.WriteLine("</a:t>
            </a:r>
            <a:r>
              <a:rPr lang="zh-CN" altLang="en-US" sz="2400" b="1" dirty="0">
                <a:latin typeface="Times New Roman" panose="02020603050405020304" pitchFamily="18" charset="0"/>
              </a:rPr>
              <a:t>我的重量是</a:t>
            </a:r>
            <a:r>
              <a:rPr lang="en-US" altLang="zh-CN" sz="2400" b="1" dirty="0">
                <a:latin typeface="Times New Roman" panose="02020603050405020304" pitchFamily="18" charset="0"/>
              </a:rPr>
              <a:t>:" + Weight);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System.Console.WriteLine("</a:t>
            </a:r>
            <a:r>
              <a:rPr lang="zh-CN" altLang="en-US" sz="2400" b="1" dirty="0">
                <a:latin typeface="Times New Roman" panose="02020603050405020304" pitchFamily="18" charset="0"/>
              </a:rPr>
              <a:t>我的载客量是</a:t>
            </a:r>
            <a:r>
              <a:rPr lang="en-US" altLang="zh-CN" sz="2400" b="1" dirty="0">
                <a:latin typeface="Times New Roman" panose="02020603050405020304" pitchFamily="18" charset="0"/>
              </a:rPr>
              <a:t>:" + passengers);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}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8327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补充代码</a:t>
            </a:r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6" name="Rectangle 2"/>
          <p:cNvSpPr>
            <a:spLocks noGrp="1"/>
          </p:cNvSpPr>
          <p:nvPr/>
        </p:nvSpPr>
        <p:spPr>
          <a:xfrm>
            <a:off x="1480820" y="1363980"/>
            <a:ext cx="3349625" cy="8972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实作任务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en-US" altLang="zh-CN" sz="3600" dirty="0"/>
              <a:t> </a:t>
            </a:r>
            <a:endParaRPr lang="en-US" altLang="zh-CN" sz="3600" dirty="0"/>
          </a:p>
        </p:txBody>
      </p:sp>
      <p:sp>
        <p:nvSpPr>
          <p:cNvPr id="31747" name="Rectangle 3"/>
          <p:cNvSpPr/>
          <p:nvPr/>
        </p:nvSpPr>
        <p:spPr>
          <a:xfrm>
            <a:off x="1563370" y="2372995"/>
            <a:ext cx="98818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 eaLnBrk="1" fontAlgn="t" hangingPunct="1">
              <a:lnSpc>
                <a:spcPct val="16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5783" y="2004695"/>
            <a:ext cx="7920037" cy="485076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>
            <a:spAutoFit/>
          </a:bodyPr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class Program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{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public static void Main()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{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Bus b1 = new Bus();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Bus b2 = new Bus(1000, 20, 4, "123456");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b1.Showinfo();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    b2.Showinfo();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   }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1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}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26490" y="435610"/>
            <a:ext cx="7383145" cy="928370"/>
          </a:xfrm>
          <a:prstGeom prst="roundRect">
            <a:avLst/>
          </a:prstGeom>
          <a:noFill/>
          <a:ln w="76200">
            <a:solidFill>
              <a:srgbClr val="F6923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48590" y="224155"/>
            <a:ext cx="1351280" cy="1351280"/>
          </a:xfrm>
          <a:prstGeom prst="ellipse">
            <a:avLst/>
          </a:prstGeom>
          <a:solidFill>
            <a:srgbClr val="F6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600000">
            <a:off x="1448907" y="5993400"/>
            <a:ext cx="710484" cy="612486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11323320" y="6186805"/>
            <a:ext cx="802005" cy="69151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>
            <a:off x="1727593" y="6271405"/>
            <a:ext cx="710484" cy="61248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18000000" flipV="1">
            <a:off x="232194" y="5788372"/>
            <a:ext cx="1689284" cy="145627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flipV="1">
            <a:off x="10228723" y="5183912"/>
            <a:ext cx="1965030" cy="1693991"/>
          </a:xfrm>
          <a:prstGeom prst="triangle">
            <a:avLst/>
          </a:prstGeom>
          <a:solidFill>
            <a:srgbClr val="F69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>
            <a:off x="10384474" y="6271022"/>
            <a:ext cx="710484" cy="61248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476"/>
          <p:cNvSpPr>
            <a:spLocks noEditPoints="1"/>
          </p:cNvSpPr>
          <p:nvPr/>
        </p:nvSpPr>
        <p:spPr bwMode="auto">
          <a:xfrm>
            <a:off x="303818" y="522901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99870" y="546735"/>
            <a:ext cx="678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面向对象分析与面向对象设计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8600" y="1575435"/>
            <a:ext cx="919416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在上一模块学习的 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窗体、用户界面常用控件、常用组件，都可以把他们看成一个一个的对象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在我们使用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 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窗体中的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Button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控件时，我们通过属性面板中的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Text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属性就可以修改显示在上面的文本，那么为什么可以达到这种功能呢？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在计算机里面已经形成了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Button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类，在这个类里面封装好了一个名为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Text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的属性，只要我们修改了这个属性的值，计算机就会在按钮的面上显示出我们设定的值，实际上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Button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类中还封装了很多在我们编制程序的时候需要的功能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</a:pPr>
            <a:endParaRPr lang="zh-CN" altLang="en-US" sz="2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30" grpId="0" bldLvl="0" animBg="1"/>
      <p:bldP spid="34" grpId="0" bldLvl="0" animBg="1"/>
      <p:bldP spid="37" grpId="0" bldLvl="0" animBg="1"/>
      <p:bldP spid="36" grpId="0" bldLvl="0" animBg="1"/>
      <p:bldP spid="20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35" y="2767965"/>
            <a:ext cx="10363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5.4 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属性的定义和使用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378972" y="5358720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18" y="3624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92" y="215743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705" y="543560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99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6803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10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属性简介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33795" name="Rectangle 3"/>
          <p:cNvSpPr/>
          <p:nvPr/>
        </p:nvSpPr>
        <p:spPr>
          <a:xfrm>
            <a:off x="1480503" y="1363980"/>
            <a:ext cx="6481762" cy="5631180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class Student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hi-I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</a:t>
            </a:r>
            <a:endParaRPr lang="hi-I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private  string _name; //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姓名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private  string _id; //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id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static void Main(string[] args)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hi-I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{</a:t>
            </a:r>
            <a:endParaRPr lang="hi-I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_name=Console.ReadLine();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_id =Console.ReadLine();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hi-I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}</a:t>
            </a:r>
            <a:endParaRPr lang="hi-I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hi-I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}</a:t>
            </a:r>
            <a:endParaRPr lang="hi-I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8034020" y="4699000"/>
            <a:ext cx="2633980" cy="1225481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square">
            <a:spAutoFit/>
          </a:bodyPr>
          <a:p>
            <a:pPr marR="0" indent="0" algn="ctr" defTabSz="914400" eaLnBrk="1" hangingPunct="1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直接访问字段</a:t>
            </a:r>
            <a:endParaRPr kumimoji="0" lang="en-US" altLang="zh-CN" sz="30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indent="0" algn="l" defTabSz="914400" eaLnBrk="1" hangingPunct="1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zh-CN" altLang="en-US" sz="3000" b="1" kern="1200" cap="none" spc="0" normalizeH="0" baseline="0" noProof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不经验证  </a:t>
            </a:r>
            <a:endParaRPr kumimoji="0" lang="zh-CN" altLang="en-US" sz="3000" b="1" kern="1200" cap="none" spc="0" normalizeH="0" baseline="0" noProof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456180" y="4824730"/>
            <a:ext cx="4530725" cy="1099820"/>
          </a:xfrm>
          <a:prstGeom prst="round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6549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属性简介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8308" y="1363822"/>
            <a:ext cx="7991475" cy="56311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indent="742950" algn="just" defTabSz="0" eaLnBrk="1" hangingPunct="1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class Student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  private  string _name;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  private  string _id;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  public void SetName(string value)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  {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		   // 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验证输入长度小于 </a:t>
            </a: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2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		  if (value.Length &gt; 2)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	   	_name= value;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  }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  public string GetName()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  {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		     return _name;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   }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400" b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2400" b="1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4820" name="AutoShape 4"/>
          <p:cNvSpPr/>
          <p:nvPr/>
        </p:nvSpPr>
        <p:spPr>
          <a:xfrm>
            <a:off x="2536825" y="2891790"/>
            <a:ext cx="6840855" cy="2266950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11445" y="5748655"/>
            <a:ext cx="6929438" cy="369888"/>
          </a:xfrm>
          <a:prstGeom prst="rect">
            <a:avLst/>
          </a:prstGeom>
          <a:solidFill>
            <a:srgbClr val="CCFFCC"/>
          </a:solidFill>
          <a:ln w="19050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方法 </a:t>
            </a:r>
            <a:r>
              <a:rPr kumimoji="0" lang="en-US" altLang="zh-CN" sz="1800" b="0" kern="1200" cap="none" spc="0" normalizeH="0" baseline="0" noProof="0" dirty="0" err="1">
                <a:latin typeface="Arial" panose="020B0604020202020204" pitchFamily="34" charset="0"/>
                <a:ea typeface="黑体" panose="02010609060101010101" charset="-122"/>
                <a:cs typeface="+mn-cs"/>
              </a:rPr>
              <a:t>SetName</a:t>
            </a:r>
            <a:r>
              <a:rPr kumimoji="0" lang="en-US" altLang="zh-CN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(Value) </a:t>
            </a:r>
            <a:r>
              <a:rPr kumimoji="0" lang="zh-CN" altLang="en-US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和 </a:t>
            </a:r>
            <a:r>
              <a:rPr kumimoji="0" lang="en-US" altLang="zh-CN" sz="1800" b="0" kern="1200" cap="none" spc="0" normalizeH="0" baseline="0" noProof="0" dirty="0" err="1">
                <a:latin typeface="Arial" panose="020B0604020202020204" pitchFamily="34" charset="0"/>
                <a:ea typeface="黑体" panose="02010609060101010101" charset="-122"/>
                <a:cs typeface="+mn-cs"/>
              </a:rPr>
              <a:t>GetName</a:t>
            </a:r>
            <a:r>
              <a:rPr kumimoji="0" lang="en-US" altLang="zh-CN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() </a:t>
            </a:r>
            <a:r>
              <a:rPr kumimoji="0" lang="zh-CN" altLang="en-US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分别读取和写入学生 </a:t>
            </a:r>
            <a:r>
              <a:rPr kumimoji="0" lang="en-US" altLang="zh-CN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_name</a:t>
            </a:r>
            <a:endParaRPr kumimoji="0" lang="en-US" altLang="zh-CN" sz="1800" b="0" kern="1200" cap="none" spc="0" normalizeH="0" baseline="0" noProof="0" dirty="0"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97408" y="1058228"/>
            <a:ext cx="4376738" cy="1474788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p>
            <a:pPr marL="87630" marR="0" lvl="0" indent="-876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  …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marL="87630" marR="0" lvl="0" indent="-876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 Student s;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marL="87630" marR="0" lvl="0" indent="-876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s.SetName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("A1");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marL="87630" marR="0" lvl="0" indent="-876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 string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StudentName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=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s.GetName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()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marL="87630" marR="0" lvl="0" indent="-8763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charset="-122"/>
                <a:cs typeface="Courier New" panose="02070309020205020404" pitchFamily="49" charset="0"/>
              </a:rPr>
              <a:t>  …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4823" name="Line 7"/>
          <p:cNvSpPr/>
          <p:nvPr/>
        </p:nvSpPr>
        <p:spPr>
          <a:xfrm flipH="1">
            <a:off x="5701665" y="1955165"/>
            <a:ext cx="1704340" cy="9366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4824" name="AutoShape 8"/>
          <p:cNvSpPr/>
          <p:nvPr/>
        </p:nvSpPr>
        <p:spPr>
          <a:xfrm>
            <a:off x="7405688" y="1637348"/>
            <a:ext cx="1971675" cy="317500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788275" y="3353753"/>
            <a:ext cx="4143375" cy="660400"/>
          </a:xfrm>
          <a:prstGeom prst="rect">
            <a:avLst/>
          </a:prstGeom>
          <a:solidFill>
            <a:srgbClr val="CCFFCC"/>
          </a:solidFill>
          <a:ln w="19050" algn="ctr">
            <a:solidFill>
              <a:schemeClr val="tx1"/>
            </a:solidFill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每次都调用 </a:t>
            </a:r>
            <a:r>
              <a:rPr kumimoji="0" lang="en-US" altLang="zh-CN" sz="1800" b="0" kern="1200" cap="none" spc="0" normalizeH="0" baseline="0" noProof="0" dirty="0" err="1">
                <a:latin typeface="Arial" panose="020B0604020202020204" pitchFamily="34" charset="0"/>
                <a:ea typeface="黑体" panose="02010609060101010101" charset="-122"/>
                <a:cs typeface="+mn-cs"/>
              </a:rPr>
              <a:t>GetName</a:t>
            </a:r>
            <a:r>
              <a:rPr kumimoji="0" lang="en-US" altLang="zh-CN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() </a:t>
            </a:r>
            <a:r>
              <a:rPr kumimoji="0" lang="zh-CN" altLang="en-US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和 </a:t>
            </a:r>
            <a:r>
              <a:rPr kumimoji="0" lang="en-US" altLang="zh-CN" sz="1800" b="0" kern="1200" cap="none" spc="0" normalizeH="0" baseline="0" noProof="0" dirty="0" err="1">
                <a:latin typeface="Arial" panose="020B0604020202020204" pitchFamily="34" charset="0"/>
                <a:ea typeface="黑体" panose="02010609060101010101" charset="-122"/>
                <a:cs typeface="+mn-cs"/>
              </a:rPr>
              <a:t>SetName</a:t>
            </a:r>
            <a:r>
              <a:rPr kumimoji="0" lang="en-US" altLang="zh-CN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()</a:t>
            </a:r>
            <a:endParaRPr kumimoji="0" lang="en-US" altLang="zh-CN" sz="1800" b="0" kern="1200" cap="none" spc="0" normalizeH="0" baseline="0" noProof="0" dirty="0"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800" b="0" kern="1200" cap="none" spc="0" normalizeH="0" baseline="0" noProof="0" dirty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方法会很繁琐</a:t>
            </a:r>
            <a:endParaRPr kumimoji="0" lang="zh-CN" altLang="en-US" sz="1800" b="0" kern="1200" cap="none" spc="0" normalizeH="0" baseline="0" noProof="0" dirty="0"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689783" y="2800033"/>
            <a:ext cx="803275" cy="46672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8080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400" b="0" kern="1200" cap="none" spc="0" normalizeH="0" baseline="0" noProof="0">
                <a:latin typeface="Arial" panose="020B0604020202020204" pitchFamily="34" charset="0"/>
                <a:ea typeface="黑体" panose="02010609060101010101" charset="-122"/>
                <a:cs typeface="+mn-cs"/>
              </a:rPr>
              <a:t>属性</a:t>
            </a:r>
            <a:endParaRPr kumimoji="0" lang="zh-CN" altLang="en-US" sz="2400" b="0" kern="1200" cap="none" spc="0" normalizeH="0" baseline="0" noProof="0">
              <a:latin typeface="Arial" panose="020B0604020202020204" pitchFamily="34" charset="0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83210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属性简介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327468" y="1298575"/>
            <a:ext cx="7848600" cy="563118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indent="742950" algn="just" defTabSz="0" eaLnBrk="1" hangingPunct="1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class Student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{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   private  string _name;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   private  string _id;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   public string Name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   {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	   	get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   	{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		      	return _name;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   	}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		   set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		   {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			   // </a:t>
            </a:r>
            <a:r>
              <a:rPr lang="zh-CN" altLang="en-US" sz="2000" b="1" dirty="0">
                <a:latin typeface="Arial" panose="020B0604020202020204" pitchFamily="34" charset="0"/>
                <a:ea typeface="黑体" panose="02010609060101010101" charset="-122"/>
              </a:rPr>
              <a:t>验证输入长度小于 </a:t>
            </a: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2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			   if (value.Length &gt; 2)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		    	_name = value;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   	}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	  }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  <a:p>
            <a:pPr indent="742950" algn="just" defTabSz="0">
              <a:tabLst>
                <a:tab pos="457200" algn="l"/>
              </a:tabLst>
            </a:pPr>
            <a:r>
              <a:rPr lang="en-US" altLang="zh-CN" sz="2000" b="1" dirty="0">
                <a:latin typeface="Arial" panose="020B0604020202020204" pitchFamily="34" charset="0"/>
                <a:ea typeface="黑体" panose="02010609060101010101" charset="-122"/>
              </a:rPr>
              <a:t>}</a:t>
            </a:r>
            <a:endParaRPr lang="en-US" altLang="zh-CN" sz="20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AutoShape 4"/>
          <p:cNvSpPr/>
          <p:nvPr/>
        </p:nvSpPr>
        <p:spPr>
          <a:xfrm>
            <a:off x="2357755" y="3014980"/>
            <a:ext cx="3724910" cy="1083310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4777423" y="2856230"/>
            <a:ext cx="2089150" cy="376238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zh-CN" altLang="en-US" sz="1800" b="0" dirty="0">
                <a:solidFill>
                  <a:srgbClr val="FF6600"/>
                </a:solidFill>
                <a:latin typeface="Arial" panose="020B0604020202020204" pitchFamily="34" charset="0"/>
                <a:ea typeface="黑体" panose="02010609060101010101" charset="-122"/>
              </a:rPr>
              <a:t>读取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 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Name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时调用 </a:t>
            </a:r>
            <a:endParaRPr lang="zh-CN" altLang="en-US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12" name="AutoShape 6"/>
          <p:cNvSpPr/>
          <p:nvPr/>
        </p:nvSpPr>
        <p:spPr>
          <a:xfrm>
            <a:off x="2357755" y="4399915"/>
            <a:ext cx="4806950" cy="1800225"/>
          </a:xfrm>
          <a:prstGeom prst="roundRect">
            <a:avLst>
              <a:gd name="adj" fmla="val 16667"/>
            </a:avLst>
          </a:prstGeom>
          <a:noFill/>
          <a:ln w="222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4429125" y="4255453"/>
            <a:ext cx="2735263" cy="379412"/>
          </a:xfrm>
          <a:prstGeom prst="rect">
            <a:avLst/>
          </a:prstGeom>
          <a:solidFill>
            <a:srgbClr val="CCFFCC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/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将值</a:t>
            </a:r>
            <a:r>
              <a:rPr lang="zh-CN" altLang="en-US" sz="1800" b="0" dirty="0">
                <a:solidFill>
                  <a:srgbClr val="FF6600"/>
                </a:solidFill>
                <a:latin typeface="Arial" panose="020B0604020202020204" pitchFamily="34" charset="0"/>
                <a:ea typeface="黑体" panose="02010609060101010101" charset="-122"/>
              </a:rPr>
              <a:t>赋给 </a:t>
            </a:r>
            <a:r>
              <a:rPr lang="en-US" altLang="zh-CN" sz="1800" b="0" dirty="0">
                <a:solidFill>
                  <a:srgbClr val="FF6600"/>
                </a:solidFill>
                <a:latin typeface="Arial" panose="020B0604020202020204" pitchFamily="34" charset="0"/>
                <a:ea typeface="黑体" panose="02010609060101010101" charset="-122"/>
              </a:rPr>
              <a:t>N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ame</a:t>
            </a:r>
            <a:r>
              <a:rPr lang="zh-CN" altLang="en-US" sz="1800" b="0" dirty="0">
                <a:latin typeface="Arial" panose="020B0604020202020204" pitchFamily="34" charset="0"/>
                <a:ea typeface="黑体" panose="02010609060101010101" charset="-122"/>
              </a:rPr>
              <a:t>时调用</a:t>
            </a:r>
            <a:r>
              <a:rPr lang="en-US" altLang="zh-CN" sz="1800" b="0" dirty="0">
                <a:latin typeface="Arial" panose="020B0604020202020204" pitchFamily="34" charset="0"/>
                <a:ea typeface="黑体" panose="02010609060101010101" charset="-122"/>
              </a:rPr>
              <a:t> </a:t>
            </a:r>
            <a:endParaRPr lang="en-US" altLang="zh-CN" sz="1800" b="0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95846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10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属性类型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36867" name="Rectangle 3"/>
          <p:cNvSpPr/>
          <p:nvPr/>
        </p:nvSpPr>
        <p:spPr>
          <a:xfrm>
            <a:off x="1563053" y="2931160"/>
            <a:ext cx="7848600" cy="2584450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marL="517525" indent="-517525"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访问修饰符</a:t>
            </a: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 </a:t>
            </a: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数据类型 属性名</a:t>
            </a:r>
            <a:endParaRPr lang="zh-CN" altLang="en-US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17525" indent="-517525" algn="just" eaLnBrk="1" hangingPunct="1">
              <a:lnSpc>
                <a:spcPct val="150000"/>
              </a:lnSpc>
            </a:pPr>
            <a:endParaRPr lang="zh-CN" altLang="en-US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17525" indent="-517525" algn="just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 get{ }set { } }</a:t>
            </a:r>
            <a:endParaRPr lang="en-US" altLang="zh-CN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563370" y="1689735"/>
            <a:ext cx="2745740" cy="70675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写属性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868" name="AutoShape 4"/>
          <p:cNvSpPr/>
          <p:nvPr/>
        </p:nvSpPr>
        <p:spPr>
          <a:xfrm>
            <a:off x="2027555" y="4687639"/>
            <a:ext cx="2975610" cy="91934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square" anchor="ctr">
            <a:spAutoFit/>
          </a:bodyPr>
          <a:p>
            <a:pPr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endParaRPr lang="zh-CN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4" name="左箭头 3"/>
          <p:cNvSpPr/>
          <p:nvPr/>
        </p:nvSpPr>
        <p:spPr>
          <a:xfrm>
            <a:off x="5690235" y="4852035"/>
            <a:ext cx="1324610" cy="589915"/>
          </a:xfrm>
          <a:prstGeom prst="leftArrow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395845" y="4254500"/>
            <a:ext cx="2562860" cy="1784350"/>
          </a:xfrm>
          <a:prstGeom prst="roundRect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可以赋值和检索值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4574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属性类型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37891" name="Rectangle 3"/>
          <p:cNvSpPr/>
          <p:nvPr/>
        </p:nvSpPr>
        <p:spPr>
          <a:xfrm>
            <a:off x="1499553" y="2581910"/>
            <a:ext cx="7775575" cy="2799715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7525" indent="-517525" algn="just" eaLnBrk="1" hangingPunct="1">
              <a:lnSpc>
                <a:spcPct val="22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访问修饰符</a:t>
            </a: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 </a:t>
            </a: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数据类型 属性名</a:t>
            </a:r>
            <a:endParaRPr lang="zh-CN" altLang="en-US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17525" indent="-517525" algn="just" eaLnBrk="1" hangingPunct="1">
              <a:lnSpc>
                <a:spcPct val="22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 get{ } }</a:t>
            </a:r>
            <a:endParaRPr lang="en-US" altLang="zh-CN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1412875" y="1706245"/>
            <a:ext cx="2622550" cy="706755"/>
          </a:xfrm>
          <a:prstGeom prst="rect">
            <a:avLst/>
          </a:prstGeom>
          <a:noFill/>
          <a:ln w="9525" algn="ctr">
            <a:noFill/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只读属性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845310" y="4497705"/>
            <a:ext cx="1604645" cy="744220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左箭头 4"/>
          <p:cNvSpPr/>
          <p:nvPr/>
        </p:nvSpPr>
        <p:spPr>
          <a:xfrm>
            <a:off x="4035425" y="4574540"/>
            <a:ext cx="1324610" cy="589915"/>
          </a:xfrm>
          <a:prstGeom prst="leftArrow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827395" y="4413250"/>
            <a:ext cx="3752850" cy="912495"/>
          </a:xfrm>
          <a:prstGeom prst="roundRect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1" hangingPunct="1">
              <a:lnSpc>
                <a:spcPct val="10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只能检索值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2669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10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属性类型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38915" name="Rectangle 3"/>
          <p:cNvSpPr/>
          <p:nvPr/>
        </p:nvSpPr>
        <p:spPr>
          <a:xfrm>
            <a:off x="1480503" y="2606675"/>
            <a:ext cx="7920037" cy="3046095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517525" indent="-517525" algn="just" eaLnBrk="1" hangingPunct="1">
              <a:lnSpc>
                <a:spcPct val="24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访问修饰符</a:t>
            </a: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 </a:t>
            </a:r>
            <a:r>
              <a:rPr lang="zh-CN" altLang="en-US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数据类型 属性名</a:t>
            </a:r>
            <a:endParaRPr lang="zh-CN" altLang="en-US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17525" indent="-517525" algn="just" eaLnBrk="1" hangingPunct="1">
              <a:lnSpc>
                <a:spcPct val="24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 set{ } }</a:t>
            </a:r>
            <a:endParaRPr lang="en-US" altLang="zh-CN" sz="4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9870" y="189992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只写属性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24355" y="4755515"/>
            <a:ext cx="1527810" cy="774065"/>
          </a:xfrm>
          <a:prstGeom prst="round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左箭头 5"/>
          <p:cNvSpPr/>
          <p:nvPr/>
        </p:nvSpPr>
        <p:spPr>
          <a:xfrm>
            <a:off x="4006215" y="4847590"/>
            <a:ext cx="1324610" cy="589915"/>
          </a:xfrm>
          <a:prstGeom prst="leftArrow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020435" y="4686300"/>
            <a:ext cx="2457450" cy="912495"/>
          </a:xfrm>
          <a:prstGeom prst="roundRect">
            <a:avLst/>
          </a:prstGeom>
          <a:solidFill>
            <a:srgbClr val="1A9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1" hangingPunct="1">
              <a:lnSpc>
                <a:spcPct val="10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只能赋值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918210"/>
            <a:ext cx="5630545" cy="598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>
              <a:lnSpc>
                <a:spcPct val="110000"/>
              </a:lnSpc>
              <a:buNone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实作任务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客车类的属性声明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940" name="Rectangle 4"/>
          <p:cNvSpPr/>
          <p:nvPr/>
        </p:nvSpPr>
        <p:spPr>
          <a:xfrm>
            <a:off x="1563370" y="1630045"/>
            <a:ext cx="9331960" cy="489267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>
            <a:spAutoFit/>
          </a:bodyPr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public int Weight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{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get { return weight; } //</a:t>
            </a:r>
            <a:r>
              <a:rPr lang="zh-CN" altLang="en-US" sz="2800" b="1" dirty="0">
                <a:latin typeface="Times New Roman" panose="02020603050405020304" pitchFamily="18" charset="0"/>
              </a:rPr>
              <a:t>提供对</a:t>
            </a:r>
            <a:r>
              <a:rPr lang="en-US" altLang="zh-CN" sz="2800" b="1" dirty="0">
                <a:latin typeface="Times New Roman" panose="02020603050405020304" pitchFamily="18" charset="0"/>
              </a:rPr>
              <a:t>weight</a:t>
            </a:r>
            <a:r>
              <a:rPr lang="zh-CN" altLang="en-US" sz="2800" b="1" dirty="0">
                <a:latin typeface="Times New Roman" panose="02020603050405020304" pitchFamily="18" charset="0"/>
              </a:rPr>
              <a:t>的读权限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set { weight = value; } //</a:t>
            </a:r>
            <a:r>
              <a:rPr lang="zh-CN" altLang="en-US" sz="2800" b="1" dirty="0">
                <a:latin typeface="Times New Roman" panose="02020603050405020304" pitchFamily="18" charset="0"/>
              </a:rPr>
              <a:t>提供对</a:t>
            </a:r>
            <a:r>
              <a:rPr lang="en-US" altLang="zh-CN" sz="2800" b="1" dirty="0">
                <a:latin typeface="Times New Roman" panose="02020603050405020304" pitchFamily="18" charset="0"/>
              </a:rPr>
              <a:t>weight</a:t>
            </a:r>
            <a:r>
              <a:rPr lang="zh-CN" altLang="en-US" sz="2800" b="1" dirty="0">
                <a:latin typeface="Times New Roman" panose="02020603050405020304" pitchFamily="18" charset="0"/>
              </a:rPr>
              <a:t>的写权限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}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//</a:t>
            </a:r>
            <a:r>
              <a:rPr lang="zh-CN" altLang="en-US" sz="2800" b="1" dirty="0">
                <a:latin typeface="Times New Roman" panose="02020603050405020304" pitchFamily="18" charset="0"/>
              </a:rPr>
              <a:t>以下声明公有访问属性以访问私有的</a:t>
            </a:r>
            <a:r>
              <a:rPr lang="en-US" altLang="zh-CN" sz="2800" b="1" dirty="0">
                <a:latin typeface="Times New Roman" panose="02020603050405020304" pitchFamily="18" charset="0"/>
              </a:rPr>
              <a:t>passengers</a:t>
            </a:r>
            <a:r>
              <a:rPr lang="zh-CN" altLang="en-US" sz="2800" b="1" dirty="0">
                <a:latin typeface="Times New Roman" panose="02020603050405020304" pitchFamily="18" charset="0"/>
              </a:rPr>
              <a:t>成员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public int Passengers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{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        get { return passengers; } //</a:t>
            </a:r>
            <a:r>
              <a:rPr lang="zh-CN" altLang="en-US" sz="2800" b="1" dirty="0">
                <a:latin typeface="Times New Roman" panose="02020603050405020304" pitchFamily="18" charset="0"/>
              </a:rPr>
              <a:t>提供对</a:t>
            </a:r>
            <a:r>
              <a:rPr lang="en-US" altLang="zh-CN" sz="2800" b="1" dirty="0">
                <a:latin typeface="Times New Roman" panose="02020603050405020304" pitchFamily="18" charset="0"/>
              </a:rPr>
              <a:t>passengers</a:t>
            </a:r>
            <a:r>
              <a:rPr lang="zh-CN" altLang="en-US" sz="2800" b="1" dirty="0">
                <a:latin typeface="Times New Roman" panose="02020603050405020304" pitchFamily="18" charset="0"/>
              </a:rPr>
              <a:t>的读权限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</a:rPr>
              <a:t>}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}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75" y="2767965"/>
            <a:ext cx="10363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5.5 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对象的创建和访问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436757" y="494279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18" y="3624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92" y="215743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705" y="543560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99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24929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对象的创建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9870" y="1583690"/>
            <a:ext cx="974026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我们学习了类的声明，然而类是抽象的，要使用类定义的功能，就必须实例化类，即创建类的对象。</a:t>
            </a: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类与对象的关系可以比喻为车型设计和具体的车：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就像车型设计一样说明了车所应该具备的所有属性和功能，但是车型设计并不是车，你不能发动和驾驶车型；对象就象根据车型设计制造出的车，它们都具备车型设计所描述的属性和功能，车是能发动和驾驶的。 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72421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480820" y="546735"/>
            <a:ext cx="678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面向对象分析与面向对象设计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67460" y="1575435"/>
            <a:ext cx="9129395" cy="423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我们编制的 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C# 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应用程序中的类通常由我们程序员定义的类和 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.NET Framework 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类组成，而象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 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窗体中的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Button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控件就是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.NET Framework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提供的类</a:t>
            </a:r>
            <a:endParaRPr lang="en-US" altLang="zh-CN" sz="3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endParaRPr lang="en-US" altLang="zh-CN" sz="3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在本模块，我们将学习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C#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中自定义类和对象的相关知识</a:t>
            </a:r>
            <a:endParaRPr lang="zh-CN" altLang="en-US" sz="3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3189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类对象的创建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0820" y="1484630"/>
            <a:ext cx="9903460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40000"/>
              </a:lnSpc>
              <a:buNone/>
            </a:pP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C#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new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运算符来创建类的对象，格式如下：</a:t>
            </a:r>
            <a:endParaRPr lang="zh-CN" altLang="en-US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类名 对象名 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new </a:t>
            </a: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类名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([</a:t>
            </a: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参数表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]);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也可以使用如下两步完成创建类的对象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类名 对象名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;</a:t>
            </a:r>
            <a:endParaRPr lang="en-US" altLang="zh-CN" sz="25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对象名 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 new </a:t>
            </a: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类名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([</a:t>
            </a:r>
            <a:r>
              <a:rPr lang="zh-CN" altLang="en-US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参数表</a:t>
            </a:r>
            <a:r>
              <a:rPr lang="en-US" altLang="zh-CN" sz="2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]);</a:t>
            </a:r>
            <a:endParaRPr lang="en-US" altLang="zh-CN" sz="25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其中，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参数表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是可选的，根据类模型提供的构造函数来确定。声明类相当于定义一个模型，在类定义完毕之后使用</a:t>
            </a:r>
            <a:r>
              <a:rPr lang="en-US" altLang="zh-CN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new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运算符创建类的对象（实例），计算机将为对象（实例）分配内存，并且返回对该对象（实例）的引用。</a:t>
            </a:r>
            <a:endParaRPr lang="zh-CN" altLang="en-US" sz="25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8015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类对象的创建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98625" y="1493520"/>
            <a:ext cx="9142095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70000"/>
              </a:lnSpc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采用下面的语句创建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Bus 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对象，并且将那些对象的引用保存到变量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bs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中：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None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Bus  bs = new Bus( );  //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声明对象的同时实例化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也可以使用如下语句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None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Bus  bs;                  	 //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先声明对象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None/>
            </a:pP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bs = new Bus();        //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实例化对象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6110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类对象的创建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9870" y="1424305"/>
            <a:ext cx="961707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上面的语句 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new Bus  ( )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实例化时计算机会自动调用类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Bus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的无参构造函数实例化和初始化各个成员，若采用如下语句：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Bus  bs = new Bus(1000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"123456" ); 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说明：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此时计算机将会调用类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Bus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的有参数的构造函数实例化对象，并且将车重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1000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，车能容纳的人数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，车轮数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和车牌号”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123456”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按指定的输入进行初始化。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19608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对象成员的引用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aphicFrame>
        <p:nvGraphicFramePr>
          <p:cNvPr id="199787" name="Group 107"/>
          <p:cNvGraphicFramePr>
            <a:graphicFrameLocks noGrp="1"/>
          </p:cNvGraphicFramePr>
          <p:nvPr/>
        </p:nvGraphicFramePr>
        <p:xfrm>
          <a:off x="1126490" y="1575435"/>
          <a:ext cx="10623550" cy="4516755"/>
        </p:xfrm>
        <a:graphic>
          <a:graphicData uri="http://schemas.openxmlformats.org/drawingml/2006/table">
            <a:tbl>
              <a:tblPr/>
              <a:tblGrid>
                <a:gridCol w="4291965"/>
                <a:gridCol w="1216025"/>
                <a:gridCol w="5115560"/>
              </a:tblGrid>
              <a:tr h="590482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访问形式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正误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分析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05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bus1.Showinfo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（）；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正确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Showinfo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为公有访问权限的方法，可输出对象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bus1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的相关信息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6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Console.Write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(bus1.Passengers)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正确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Passengers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属性具有读取权限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565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bus1. Passengers = 10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错误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Passengers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属性不具有写权限，所以不能为其赋值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740"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Bus  bus1;                   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bus1= new Bus(23);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错误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类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Bus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未提供一个参数的构造函数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695325"/>
            <a:ext cx="92449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实作任务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客车类对象的创建以及访问对象成员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7108" name="Rectangle 4"/>
          <p:cNvSpPr/>
          <p:nvPr/>
        </p:nvSpPr>
        <p:spPr>
          <a:xfrm>
            <a:off x="1499553" y="1665288"/>
            <a:ext cx="8964612" cy="415226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>
            <a:spAutoFit/>
          </a:bodyPr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400" b="1" dirty="0">
                <a:latin typeface="Times New Roman" panose="02020603050405020304" pitchFamily="18" charset="0"/>
              </a:rPr>
              <a:t>public static void Main()</a:t>
            </a:r>
            <a:endParaRPr lang="zh-CN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400" b="1" dirty="0">
                <a:latin typeface="Times New Roman" panose="02020603050405020304" pitchFamily="18" charset="0"/>
              </a:rPr>
              <a:t>        {</a:t>
            </a:r>
            <a:r>
              <a:rPr lang="zh-CN" altLang="en-US" sz="2400" b="1" dirty="0">
                <a:latin typeface="Times New Roman" panose="02020603050405020304" pitchFamily="18" charset="0"/>
              </a:rPr>
              <a:t> 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</a:rPr>
              <a:t>           </a:t>
            </a:r>
            <a:r>
              <a:rPr lang="zh-CN" altLang="zh-CN" sz="2400" b="1" dirty="0">
                <a:latin typeface="Times New Roman" panose="02020603050405020304" pitchFamily="18" charset="0"/>
              </a:rPr>
              <a:t>Bus bus1 = new Bus();</a:t>
            </a:r>
            <a:endParaRPr lang="zh-CN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400" b="1" dirty="0">
                <a:latin typeface="Times New Roman" panose="02020603050405020304" pitchFamily="18" charset="0"/>
              </a:rPr>
              <a:t>            bus1.Weight = 100;</a:t>
            </a:r>
            <a:endParaRPr lang="zh-CN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400" b="1" dirty="0">
                <a:latin typeface="Times New Roman" panose="02020603050405020304" pitchFamily="18" charset="0"/>
              </a:rPr>
              <a:t>            Console.WriteLine(“车的重量是："+bus1.Weight);</a:t>
            </a:r>
            <a:endParaRPr lang="zh-CN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400" b="1" dirty="0">
                <a:latin typeface="Times New Roman" panose="02020603050405020304" pitchFamily="18" charset="0"/>
              </a:rPr>
              <a:t>            Bus </a:t>
            </a:r>
            <a:r>
              <a:rPr lang="en-US" altLang="zh-CN" sz="2400" b="1" dirty="0">
                <a:latin typeface="Times New Roman" panose="02020603050405020304" pitchFamily="18" charset="0"/>
              </a:rPr>
              <a:t>bu</a:t>
            </a:r>
            <a:r>
              <a:rPr lang="zh-CN" altLang="zh-CN" sz="2400" b="1" dirty="0">
                <a:latin typeface="Times New Roman" panose="02020603050405020304" pitchFamily="18" charset="0"/>
              </a:rPr>
              <a:t>s2 = new Bus(1000, 20, 4, "123456");</a:t>
            </a:r>
            <a:endParaRPr lang="zh-CN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400" b="1" dirty="0">
                <a:latin typeface="Times New Roman" panose="02020603050405020304" pitchFamily="18" charset="0"/>
              </a:rPr>
              <a:t>            Console.WriteLine("车的载客量是："+bus</a:t>
            </a:r>
            <a:r>
              <a:rPr lang="en-US" altLang="zh-CN" sz="2400" b="1" dirty="0">
                <a:latin typeface="Times New Roman" panose="02020603050405020304" pitchFamily="18" charset="0"/>
              </a:rPr>
              <a:t>2</a:t>
            </a:r>
            <a:r>
              <a:rPr lang="zh-CN" altLang="zh-CN" sz="2400" b="1" dirty="0">
                <a:latin typeface="Times New Roman" panose="02020603050405020304" pitchFamily="18" charset="0"/>
              </a:rPr>
              <a:t>.Passengers);</a:t>
            </a:r>
            <a:endParaRPr lang="zh-CN" altLang="zh-CN" sz="2400" b="1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2400" b="1" dirty="0">
                <a:latin typeface="Times New Roman" panose="02020603050405020304" pitchFamily="18" charset="0"/>
              </a:rPr>
              <a:t>        }</a:t>
            </a:r>
            <a:endParaRPr lang="zh-CN" altLang="zh-CN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435102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对象成员的引用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0290" y="1041400"/>
            <a:ext cx="1052449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09600" indent="-609600" eaLnBrk="1" hangingPunct="1">
              <a:lnSpc>
                <a:spcPct val="150000"/>
              </a:lnSpc>
            </a:pP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创建类的对象、创建类的实例、实例化类等说法是等价的，都说明以类为模板生成了一个对象的操作。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lang="en-US" altLang="zh-CN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new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创建一个类的对象时，将在计算机中为对象分配一块内存，每一个对象都有不同的内存。代表对象的变量存储的是存放对象的内存的地址。因此，两个不同的对象，即使它们的所有成员的值或代码都相同，它们也是不相等的。就像同一型号的每一辆车都不相同一样，用同一个类创建出来的不同对象也是不同的。</a:t>
            </a:r>
            <a:endParaRPr lang="zh-CN" altLang="en-US" sz="27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05" y="2844800"/>
            <a:ext cx="1104201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5.6 </a:t>
            </a:r>
            <a:r>
              <a:rPr lang="zh-CN" altLang="en-US" sz="7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静态成员与非静态成员</a:t>
            </a:r>
            <a:endParaRPr lang="zh-CN" altLang="en-US" sz="7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436757" y="494279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18" y="3624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92" y="215743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705" y="543560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99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71055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526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静态成员和非静态成员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4285" y="1668780"/>
            <a:ext cx="10377170" cy="4661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在类成员中还有一种较为特殊的成员－静态成员。类的静态成员可以是静态字段、静态方法等。静态成员与非静态成员的不同在于</a:t>
            </a:r>
            <a:r>
              <a:rPr lang="zh-CN" altLang="en-US" sz="30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静态成员属于类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，即在使用时要通过类名来调用，而</a:t>
            </a:r>
            <a:r>
              <a:rPr lang="zh-CN" altLang="en-US" sz="30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非静态成员则总是与特定的对象（实例）联系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，通过对象名来调用。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声明静态成员需要使用</a:t>
            </a:r>
            <a:r>
              <a:rPr lang="en-US" altLang="zh-CN" sz="30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static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修饰符。位置一般在访问修饰符的后面。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若将类中的某个成员声明时加上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static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，则该成员称为静态成员。类中的成员要么是静态，要么是非静态的。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576770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100"/>
            <a:ext cx="526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静态成员和非静态成员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9870" y="1575435"/>
            <a:ext cx="9621520" cy="5367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实作任务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客车类定义最大时速的静态成员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class Bus  //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类名为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Bus  (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客车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{public static float SMAX = 100; //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静态公有字段，最大时速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}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静态成员访问只能通过类名访问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class Test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 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static void Main()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{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Console.WriteLine(“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客车类的最大时速为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:”+ Bus.SMAX);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}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}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17932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100"/>
            <a:ext cx="170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分析：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0820" y="1516380"/>
            <a:ext cx="904303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00000"/>
              </a:lnSpc>
              <a:buNone/>
            </a:pPr>
            <a:r>
              <a:rPr lang="en-US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class Test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{int x;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static int y;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void F()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 x = 1;      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正确，等价于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this.x=1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y = 1;}   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正确，等价于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Test.y=1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static void  G()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  x=1;    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错误，不能访问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this.x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y=1;} 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正确，等价于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Test.y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static void Main(string[] args)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{Test t = new Test();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t.x=1;      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正确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t.y=1;   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错误，不能在类的实例中访问静态成员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Test.x=1;//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错误，不能按类访问非静态成员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Test.y=1;}//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正确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}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370332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99870" y="546735"/>
            <a:ext cx="3230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交通工具案例</a:t>
            </a:r>
            <a:endParaRPr lang="zh-CN" altLang="en-US" sz="4000" b="1" kern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grpSp>
        <p:nvGrpSpPr>
          <p:cNvPr id="7171" name="Group 14"/>
          <p:cNvGrpSpPr/>
          <p:nvPr/>
        </p:nvGrpSpPr>
        <p:grpSpPr>
          <a:xfrm>
            <a:off x="1553528" y="2799080"/>
            <a:ext cx="9035203" cy="3117829"/>
            <a:chOff x="839" y="1752"/>
            <a:chExt cx="5284" cy="1830"/>
          </a:xfrm>
        </p:grpSpPr>
        <p:sp>
          <p:nvSpPr>
            <p:cNvPr id="7173" name="Text Box 5"/>
            <p:cNvSpPr txBox="1"/>
            <p:nvPr/>
          </p:nvSpPr>
          <p:spPr>
            <a:xfrm>
              <a:off x="839" y="1752"/>
              <a:ext cx="2223" cy="158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4" name="Line 6"/>
            <p:cNvSpPr/>
            <p:nvPr/>
          </p:nvSpPr>
          <p:spPr>
            <a:xfrm flipV="1">
              <a:off x="3062" y="2038"/>
              <a:ext cx="426" cy="5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5" name="Rectangle 7"/>
            <p:cNvSpPr/>
            <p:nvPr/>
          </p:nvSpPr>
          <p:spPr>
            <a:xfrm>
              <a:off x="3488" y="1787"/>
              <a:ext cx="2635" cy="52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r>
                <a:rPr lang="zh-CN" altLang="en-US" sz="25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研究乘客数量、车轮数量、车牌号和车重等相关特性</a:t>
              </a:r>
              <a:endParaRPr lang="zh-CN" altLang="en-US" sz="2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6" name="Line 8"/>
            <p:cNvSpPr/>
            <p:nvPr/>
          </p:nvSpPr>
          <p:spPr>
            <a:xfrm flipV="1">
              <a:off x="3062" y="2659"/>
              <a:ext cx="42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7" name="Rectangle 9"/>
            <p:cNvSpPr/>
            <p:nvPr/>
          </p:nvSpPr>
          <p:spPr>
            <a:xfrm>
              <a:off x="3470" y="2387"/>
              <a:ext cx="2653" cy="54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>
                <a:lnSpc>
                  <a:spcPct val="160000"/>
                </a:lnSpc>
              </a:pPr>
              <a:r>
                <a:rPr lang="zh-CN" altLang="en-US" sz="2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具有显示自我特性的方法</a:t>
              </a:r>
              <a:endPara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8" name="Line 10"/>
            <p:cNvSpPr/>
            <p:nvPr/>
          </p:nvSpPr>
          <p:spPr>
            <a:xfrm>
              <a:off x="3062" y="3112"/>
              <a:ext cx="426" cy="2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79" name="Rectangle 11"/>
            <p:cNvSpPr/>
            <p:nvPr/>
          </p:nvSpPr>
          <p:spPr>
            <a:xfrm>
              <a:off x="3470" y="3055"/>
              <a:ext cx="2653" cy="52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 eaLnBrk="1" hangingPunct="1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/>
              <a:r>
                <a:rPr lang="zh-CN" altLang="en-US" sz="2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具有超速时警示驾驶员的功能</a:t>
              </a:r>
              <a:endPara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180" name="Picture 13" descr="k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20" y="1933"/>
              <a:ext cx="1951" cy="112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172" name="Text Box 15"/>
          <p:cNvSpPr txBox="1"/>
          <p:nvPr/>
        </p:nvSpPr>
        <p:spPr>
          <a:xfrm>
            <a:off x="1394778" y="1644650"/>
            <a:ext cx="74168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问题</a:t>
            </a:r>
            <a:r>
              <a:rPr lang="en-US" altLang="zh-CN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</a:t>
            </a: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解决交通工具中客车的一些相关问题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170" y="2767965"/>
            <a:ext cx="95783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5.7  </a:t>
            </a:r>
            <a:r>
              <a:rPr lang="zh-CN" altLang="en-US" sz="8000" b="1" kern="0" noProof="0" dirty="0" smtClean="0">
                <a:ln>
                  <a:noFill/>
                </a:ln>
                <a:solidFill>
                  <a:srgbClr val="1A92A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方法重载</a:t>
            </a:r>
            <a:endParaRPr lang="zh-CN" altLang="en-US" sz="8000" b="1" kern="0" noProof="0" dirty="0" smtClean="0">
              <a:ln>
                <a:noFill/>
              </a:ln>
              <a:solidFill>
                <a:srgbClr val="1A92A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2" name="等腰三角形 201"/>
          <p:cNvSpPr/>
          <p:nvPr/>
        </p:nvSpPr>
        <p:spPr>
          <a:xfrm>
            <a:off x="949559" y="613693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等腰三角形 202"/>
          <p:cNvSpPr/>
          <p:nvPr/>
        </p:nvSpPr>
        <p:spPr>
          <a:xfrm>
            <a:off x="9903177" y="624795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等腰三角形 203"/>
          <p:cNvSpPr/>
          <p:nvPr/>
        </p:nvSpPr>
        <p:spPr>
          <a:xfrm>
            <a:off x="-2" y="525287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等腰三角形 204"/>
          <p:cNvSpPr/>
          <p:nvPr/>
        </p:nvSpPr>
        <p:spPr>
          <a:xfrm>
            <a:off x="1784511" y="642476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等腰三角形 205"/>
          <p:cNvSpPr/>
          <p:nvPr/>
        </p:nvSpPr>
        <p:spPr>
          <a:xfrm>
            <a:off x="10609343" y="613693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等腰三角形 206"/>
          <p:cNvSpPr/>
          <p:nvPr/>
        </p:nvSpPr>
        <p:spPr>
          <a:xfrm>
            <a:off x="11357048" y="534699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TextBox 25"/>
          <p:cNvSpPr txBox="1"/>
          <p:nvPr/>
        </p:nvSpPr>
        <p:spPr>
          <a:xfrm>
            <a:off x="3436757" y="4942795"/>
            <a:ext cx="5319893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5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主讲师：</a:t>
            </a:r>
            <a:r>
              <a:rPr lang="zh-CN" altLang="en-US" sz="5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徐丽新</a:t>
            </a:r>
            <a:endParaRPr lang="zh-CN" altLang="en-US" sz="5000" b="1" dirty="0">
              <a:solidFill>
                <a:srgbClr val="1A92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42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18" y="362470"/>
            <a:ext cx="2051863" cy="20515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92" y="215743"/>
            <a:ext cx="2326480" cy="2326165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ouri - Timel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4195" y="2071709"/>
            <a:ext cx="487363" cy="487363"/>
          </a:xfrm>
          <a:prstGeom prst="rect">
            <a:avLst/>
          </a:prstGeom>
        </p:spPr>
      </p:pic>
      <p:pic>
        <p:nvPicPr>
          <p:cNvPr id="4" name="图片 3" descr="G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705" y="543560"/>
            <a:ext cx="1673225" cy="167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99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02" grpId="0" bldLvl="0" animBg="1"/>
      <p:bldP spid="203" grpId="0" bldLvl="0" animBg="1"/>
      <p:bldP spid="204" grpId="0" bldLvl="0" animBg="1"/>
      <p:bldP spid="205" grpId="0" bldLvl="0" animBg="1"/>
      <p:bldP spid="206" grpId="0" bldLvl="0" animBg="1"/>
      <p:bldP spid="207" grpId="0" bldLvl="0" animBg="1"/>
      <p:bldP spid="20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82067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384935" y="1606550"/>
            <a:ext cx="9347835" cy="4916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4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方法重载是指声明两个以上的同名方法，实现对不同数据类型的相同处理。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buNone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方法重载有两点要求：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、重载的方法名称必须相同。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、重载的方法形参的个数或类型必须不同，否则将出现“已经定义了一个具有相同类型参数的方法成员”的编译错误。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0820" y="54610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方法重载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85813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10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方法重载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57346" name="Rectangle 3"/>
          <p:cNvSpPr>
            <a:spLocks noGrp="1"/>
          </p:cNvSpPr>
          <p:nvPr/>
        </p:nvSpPr>
        <p:spPr>
          <a:xfrm>
            <a:off x="1126490" y="918528"/>
            <a:ext cx="8569325" cy="3500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eaLnBrk="1" hangingPunct="1">
              <a:buNone/>
            </a:pPr>
            <a:endParaRPr lang="en-US" altLang="zh-CN" sz="3200" dirty="0"/>
          </a:p>
          <a:p>
            <a:pPr marL="0" indent="0" eaLnBrk="1" hangingPunct="1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C#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中经典的重载方法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Console.WriteLine: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/>
            <a:endParaRPr lang="en-US" altLang="zh-CN" sz="3200" dirty="0"/>
          </a:p>
          <a:p>
            <a:pPr eaLnBrk="1" hangingPunct="1"/>
            <a:endParaRPr lang="en-US" altLang="zh-CN" sz="3200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97610" y="2555875"/>
            <a:ext cx="9573260" cy="2676525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</a:ln>
          <a:effectLst>
            <a:outerShdw dist="71842" dir="2700000" algn="ctr" rotWithShape="0">
              <a:srgbClr val="919191"/>
            </a:outerShdw>
          </a:effectLst>
        </p:spPr>
        <p:txBody>
          <a:bodyPr wrap="square">
            <a:spAutoFit/>
          </a:bodyPr>
          <a:lstStyle/>
          <a:p>
            <a:pPr marL="279400" marR="0" lvl="0" indent="-2794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class Console</a:t>
            </a: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79400" marR="0" lvl="0" indent="-2794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{public static void WriteLine(int parameter)</a:t>
            </a: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79400" marR="0" lvl="0" indent="-2794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public static void WriteLine(double parameter)</a:t>
            </a: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79400" marR="0" lvl="0" indent="-279400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public static void WriteLine(decimal parameter)}</a:t>
            </a:r>
            <a:endParaRPr kumimoji="0" lang="en-US" altLang="zh-CN" sz="3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7348" name="Text Box 5"/>
          <p:cNvSpPr txBox="1"/>
          <p:nvPr/>
        </p:nvSpPr>
        <p:spPr>
          <a:xfrm>
            <a:off x="3167063" y="5661978"/>
            <a:ext cx="5059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它们的参数具有不同的类型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2478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100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方法重载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58370" name="Rectangle 3"/>
          <p:cNvSpPr>
            <a:spLocks noGrp="1"/>
          </p:cNvSpPr>
          <p:nvPr/>
        </p:nvSpPr>
        <p:spPr>
          <a:xfrm>
            <a:off x="1499870" y="1575435"/>
            <a:ext cx="8569325" cy="50720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buNone/>
            </a:pPr>
            <a:r>
              <a:rPr lang="zh-CN" altLang="en-US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我们前面也学习过，</a:t>
            </a:r>
            <a:r>
              <a:rPr lang="en-US" altLang="zh-CN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MessageBox</a:t>
            </a:r>
            <a:r>
              <a:rPr lang="zh-CN" altLang="en-US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类的</a:t>
            </a:r>
            <a:r>
              <a:rPr lang="en-US" altLang="zh-CN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Show</a:t>
            </a:r>
            <a:r>
              <a:rPr lang="zh-CN" altLang="en-US" sz="3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方法也有许多种用法：</a:t>
            </a:r>
            <a:endParaRPr lang="zh-CN" altLang="en-US" sz="3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8371" name="Text Box 4"/>
          <p:cNvSpPr txBox="1"/>
          <p:nvPr/>
        </p:nvSpPr>
        <p:spPr>
          <a:xfrm>
            <a:off x="3554095" y="5565775"/>
            <a:ext cx="399288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它们的参数个数不一样</a:t>
            </a:r>
            <a:endParaRPr lang="zh-CN" altLang="en-US" sz="3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37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1445" y="3331210"/>
            <a:ext cx="8763000" cy="174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68605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方法重载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59394" name="Rectangle 3"/>
          <p:cNvSpPr>
            <a:spLocks noGrp="1"/>
          </p:cNvSpPr>
          <p:nvPr/>
        </p:nvSpPr>
        <p:spPr>
          <a:xfrm>
            <a:off x="1698625" y="1450340"/>
            <a:ext cx="9664700" cy="50723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charset="0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编译器通过识别方法的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来区分调用哪个方法。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charset="0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方法的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包括方法名、参数的类型、个数和顺序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charset="0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对以下重载的方法，编译器能够正确识别：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charset="0"/>
              <a:buChar char="Ø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charset="0"/>
              <a:buChar char="Ø"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对以下方法，编译器无法识别，会报错：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320925" y="3271520"/>
            <a:ext cx="472630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public void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Foo(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int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a, 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float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b)</a:t>
            </a: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320925" y="4036060"/>
            <a:ext cx="472630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public void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Foo(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float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a, 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int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b)</a:t>
            </a: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320925" y="5309870"/>
            <a:ext cx="472630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public void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Foo(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int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a,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int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b)</a:t>
            </a: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320925" y="6118860"/>
            <a:ext cx="4726305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public void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Foo(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int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b, 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int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a)</a:t>
            </a:r>
            <a:endParaRPr kumimoji="1" lang="en-US" altLang="zh-CN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6288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实</a:t>
            </a:r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作任务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6041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7480" y="1509395"/>
            <a:ext cx="6797040" cy="51733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1442" name="Picture 2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485" y="233680"/>
            <a:ext cx="7224395" cy="639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037840" y="1336675"/>
            <a:ext cx="6116955" cy="1320800"/>
          </a:xfrm>
          <a:prstGeom prst="rect">
            <a:avLst/>
          </a:prstGeom>
        </p:spPr>
        <p:txBody>
          <a:bodyPr wrap="square" lIns="91432" tIns="45716" rIns="91432" bIns="45716" anchor="t">
            <a:spAutoFit/>
          </a:bodyPr>
          <a:lstStyle/>
          <a:p>
            <a:pPr algn="ctr" fontAlgn="ctr"/>
            <a:r>
              <a:rPr lang="zh-CN" altLang="en-US" sz="8000" b="1" spc="800" dirty="0" smtClean="0">
                <a:solidFill>
                  <a:srgbClr val="1A92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8000" b="1" spc="800" dirty="0">
              <a:solidFill>
                <a:srgbClr val="1A92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949560" y="6184600"/>
            <a:ext cx="834952" cy="71978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9903177" y="6295622"/>
            <a:ext cx="706166" cy="6087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-1" y="5300540"/>
            <a:ext cx="995083" cy="160384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等腰三角形 12"/>
          <p:cNvSpPr/>
          <p:nvPr/>
        </p:nvSpPr>
        <p:spPr>
          <a:xfrm>
            <a:off x="1784512" y="6472439"/>
            <a:ext cx="417476" cy="43194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10609343" y="6184600"/>
            <a:ext cx="834952" cy="719786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11357048" y="5394669"/>
            <a:ext cx="834952" cy="150971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054100" y="3244850"/>
            <a:ext cx="9678035" cy="0"/>
          </a:xfrm>
          <a:prstGeom prst="line">
            <a:avLst/>
          </a:prstGeom>
          <a:ln w="76200">
            <a:solidFill>
              <a:srgbClr val="1A92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81780" y="4192270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>
              <a:buSzPct val="80000"/>
              <a:buFont typeface="Wingdings" panose="05000000000000000000" pitchFamily="2" charset="2"/>
            </a:pPr>
            <a:r>
              <a:rPr lang="zh-CN" altLang="en-US" sz="4000" b="1" dirty="0" smtClean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主讲师：</a:t>
            </a:r>
            <a:r>
              <a:rPr lang="zh-CN" altLang="en-US" sz="4000" b="1" dirty="0">
                <a:solidFill>
                  <a:srgbClr val="1A92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徐丽新</a:t>
            </a:r>
            <a:endParaRPr lang="zh-CN" altLang="en-US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91020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类的声明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288540" y="4778375"/>
            <a:ext cx="1277938" cy="431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属性</a:t>
            </a:r>
            <a:endParaRPr kumimoji="0" lang="zh-CN" altLang="en-US" sz="25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153920" y="5405755"/>
            <a:ext cx="2081530" cy="1362710"/>
            <a:chOff x="3392" y="8513"/>
            <a:chExt cx="3278" cy="2146"/>
          </a:xfrm>
        </p:grpSpPr>
        <p:sp>
          <p:nvSpPr>
            <p:cNvPr id="22" name="圆角矩形 21"/>
            <p:cNvSpPr/>
            <p:nvPr/>
          </p:nvSpPr>
          <p:spPr>
            <a:xfrm>
              <a:off x="3453" y="8513"/>
              <a:ext cx="2315" cy="214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04" name="Rectangle 14"/>
            <p:cNvSpPr/>
            <p:nvPr/>
          </p:nvSpPr>
          <p:spPr>
            <a:xfrm>
              <a:off x="3392" y="8787"/>
              <a:ext cx="3279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20000"/>
                </a:spcBef>
                <a:buClr>
                  <a:srgbClr val="339966"/>
                </a:buClr>
                <a:buFont typeface="Wingdings" panose="05000000000000000000" pitchFamily="2" charset="2"/>
                <a:buNone/>
              </a:pPr>
              <a:r>
                <a: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车轮数量</a:t>
              </a:r>
              <a:endPara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5" name="Rectangle 15"/>
            <p:cNvSpPr/>
            <p:nvPr/>
          </p:nvSpPr>
          <p:spPr>
            <a:xfrm>
              <a:off x="3423" y="9707"/>
              <a:ext cx="2544" cy="74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20000"/>
                </a:spcBef>
                <a:buClr>
                  <a:srgbClr val="339966"/>
                </a:buClr>
                <a:buFont typeface="Wingdings" panose="05000000000000000000" pitchFamily="2" charset="2"/>
                <a:buNone/>
              </a:pPr>
              <a:r>
                <a: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档的数量</a:t>
              </a:r>
              <a:endPara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96665" y="4791075"/>
            <a:ext cx="1421130" cy="1976120"/>
            <a:chOff x="5979" y="7545"/>
            <a:chExt cx="2238" cy="3112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6130" y="7545"/>
              <a:ext cx="1883" cy="680"/>
            </a:xfrm>
            <a:prstGeom prst="roundRect">
              <a:avLst/>
            </a:prstGeom>
            <a:solidFill>
              <a:srgbClr val="4E67C8"/>
            </a:solidFill>
            <a:ln w="9525" algn="ctr">
              <a:solidFill>
                <a:srgbClr val="4E67C8"/>
              </a:solidFill>
              <a:miter lim="800000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行为</a:t>
              </a: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979" y="8487"/>
              <a:ext cx="2238" cy="2171"/>
              <a:chOff x="6357" y="8491"/>
              <a:chExt cx="2238" cy="2171"/>
            </a:xfrm>
          </p:grpSpPr>
          <p:sp>
            <p:nvSpPr>
              <p:cNvPr id="27" name="圆角矩形 26"/>
              <p:cNvSpPr/>
              <p:nvPr/>
            </p:nvSpPr>
            <p:spPr>
              <a:xfrm>
                <a:off x="6357" y="8532"/>
                <a:ext cx="2238" cy="21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207" name="Rectangle 17"/>
              <p:cNvSpPr/>
              <p:nvPr/>
            </p:nvSpPr>
            <p:spPr>
              <a:xfrm>
                <a:off x="6845" y="9201"/>
                <a:ext cx="1546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加速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8" name="Rectangle 18"/>
              <p:cNvSpPr/>
              <p:nvPr/>
            </p:nvSpPr>
            <p:spPr>
              <a:xfrm>
                <a:off x="6845" y="9914"/>
                <a:ext cx="1546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换档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9" name="Rectangle 19"/>
              <p:cNvSpPr/>
              <p:nvPr/>
            </p:nvSpPr>
            <p:spPr>
              <a:xfrm>
                <a:off x="6845" y="8491"/>
                <a:ext cx="1549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刹车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9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1160" y="3809365"/>
            <a:ext cx="2044700" cy="2055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70" y="3230880"/>
            <a:ext cx="2334895" cy="1537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170" y="1363980"/>
            <a:ext cx="2259330" cy="17183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" name="组合 31"/>
          <p:cNvGrpSpPr/>
          <p:nvPr/>
        </p:nvGrpSpPr>
        <p:grpSpPr>
          <a:xfrm>
            <a:off x="8223250" y="1253490"/>
            <a:ext cx="1421130" cy="1977390"/>
            <a:chOff x="5979" y="7545"/>
            <a:chExt cx="2238" cy="3114"/>
          </a:xfrm>
        </p:grpSpPr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6130" y="7545"/>
              <a:ext cx="1883" cy="680"/>
            </a:xfrm>
            <a:prstGeom prst="roundRect">
              <a:avLst/>
            </a:prstGeom>
            <a:solidFill>
              <a:srgbClr val="4E67C8"/>
            </a:solidFill>
            <a:ln w="9525" algn="ctr">
              <a:solidFill>
                <a:srgbClr val="4E67C8"/>
              </a:solidFill>
              <a:miter lim="800000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行为</a:t>
              </a: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979" y="8487"/>
              <a:ext cx="2238" cy="2172"/>
              <a:chOff x="6357" y="8491"/>
              <a:chExt cx="2238" cy="217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6357" y="8532"/>
                <a:ext cx="2238" cy="21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Rectangle 17"/>
              <p:cNvSpPr/>
              <p:nvPr/>
            </p:nvSpPr>
            <p:spPr>
              <a:xfrm>
                <a:off x="6845" y="9201"/>
                <a:ext cx="1546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起动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Rectangle 18"/>
              <p:cNvSpPr/>
              <p:nvPr/>
            </p:nvSpPr>
            <p:spPr>
              <a:xfrm>
                <a:off x="6845" y="9914"/>
                <a:ext cx="1546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停车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Rectangle 19"/>
              <p:cNvSpPr/>
              <p:nvPr/>
            </p:nvSpPr>
            <p:spPr>
              <a:xfrm>
                <a:off x="6845" y="8491"/>
                <a:ext cx="1549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行驶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6094730" y="1253490"/>
            <a:ext cx="1421130" cy="1977390"/>
            <a:chOff x="5979" y="7545"/>
            <a:chExt cx="2238" cy="3114"/>
          </a:xfrm>
        </p:grpSpPr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6130" y="7545"/>
              <a:ext cx="1883" cy="680"/>
            </a:xfrm>
            <a:prstGeom prst="roundRect">
              <a:avLst/>
            </a:prstGeom>
            <a:solidFill>
              <a:srgbClr val="FFB37A"/>
            </a:solidFill>
            <a:ln w="9525" algn="ctr">
              <a:solidFill>
                <a:srgbClr val="FFB37A"/>
              </a:solidFill>
              <a:miter lim="800000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</a:t>
              </a: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979" y="8487"/>
              <a:ext cx="2238" cy="2172"/>
              <a:chOff x="6357" y="8491"/>
              <a:chExt cx="2238" cy="2172"/>
            </a:xfrm>
          </p:grpSpPr>
          <p:sp>
            <p:nvSpPr>
              <p:cNvPr id="48" name="圆角矩形 47"/>
              <p:cNvSpPr/>
              <p:nvPr/>
            </p:nvSpPr>
            <p:spPr>
              <a:xfrm>
                <a:off x="6357" y="8532"/>
                <a:ext cx="2238" cy="2131"/>
              </a:xfrm>
              <a:prstGeom prst="roundRect">
                <a:avLst/>
              </a:prstGeom>
              <a:solidFill>
                <a:srgbClr val="FFB37A"/>
              </a:solidFill>
              <a:ln>
                <a:solidFill>
                  <a:srgbClr val="FFB3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9" name="Rectangle 17"/>
              <p:cNvSpPr/>
              <p:nvPr/>
            </p:nvSpPr>
            <p:spPr>
              <a:xfrm>
                <a:off x="6845" y="9201"/>
                <a:ext cx="1546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价格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Rectangle 18"/>
              <p:cNvSpPr/>
              <p:nvPr/>
            </p:nvSpPr>
            <p:spPr>
              <a:xfrm>
                <a:off x="6845" y="9914"/>
                <a:ext cx="1546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里程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Rectangle 19"/>
              <p:cNvSpPr/>
              <p:nvPr/>
            </p:nvSpPr>
            <p:spPr>
              <a:xfrm>
                <a:off x="6845" y="8491"/>
                <a:ext cx="1549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型号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9638030" y="3759200"/>
            <a:ext cx="1507490" cy="1977390"/>
            <a:chOff x="6129" y="7545"/>
            <a:chExt cx="2374" cy="3114"/>
          </a:xfrm>
        </p:grpSpPr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6232" y="7545"/>
              <a:ext cx="1883" cy="680"/>
            </a:xfrm>
            <a:prstGeom prst="roundRect">
              <a:avLst/>
            </a:prstGeom>
            <a:solidFill>
              <a:srgbClr val="4E67C8"/>
            </a:solidFill>
            <a:ln w="9525" algn="ctr">
              <a:solidFill>
                <a:srgbClr val="4E67C8"/>
              </a:solidFill>
              <a:miter lim="800000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行为</a:t>
              </a: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6129" y="8513"/>
              <a:ext cx="2374" cy="2146"/>
              <a:chOff x="6507" y="8517"/>
              <a:chExt cx="2374" cy="2146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6507" y="8532"/>
                <a:ext cx="2088" cy="21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6" name="Rectangle 17"/>
              <p:cNvSpPr/>
              <p:nvPr/>
            </p:nvSpPr>
            <p:spPr>
              <a:xfrm>
                <a:off x="6643" y="9180"/>
                <a:ext cx="2238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摇尾巴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Rectangle 19"/>
              <p:cNvSpPr/>
              <p:nvPr/>
            </p:nvSpPr>
            <p:spPr>
              <a:xfrm>
                <a:off x="6755" y="8517"/>
                <a:ext cx="1750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犬  吠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9" name="Rectangle 17"/>
          <p:cNvSpPr/>
          <p:nvPr/>
        </p:nvSpPr>
        <p:spPr>
          <a:xfrm>
            <a:off x="9763125" y="5210175"/>
            <a:ext cx="1421130" cy="475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20000"/>
              </a:spcBef>
              <a:buClr>
                <a:srgbClr val="339966"/>
              </a:buClr>
              <a:buFont typeface="Wingdings" panose="05000000000000000000" pitchFamily="2" charset="2"/>
              <a:buNone/>
            </a:pPr>
            <a:r>
              <a:rPr lang="zh-CN" altLang="en-US" sz="2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吃东西</a:t>
            </a:r>
            <a:endParaRPr lang="zh-CN" altLang="en-US" sz="2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757795" y="3786505"/>
            <a:ext cx="1421130" cy="1977390"/>
            <a:chOff x="5979" y="7545"/>
            <a:chExt cx="2238" cy="3114"/>
          </a:xfrm>
        </p:grpSpPr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6130" y="7545"/>
              <a:ext cx="1883" cy="680"/>
            </a:xfrm>
            <a:prstGeom prst="roundRect">
              <a:avLst/>
            </a:prstGeom>
            <a:solidFill>
              <a:srgbClr val="FFB37A"/>
            </a:solidFill>
            <a:ln w="9525" algn="ctr">
              <a:solidFill>
                <a:srgbClr val="FFB37A"/>
              </a:solidFill>
              <a:miter lim="800000"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5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属性</a:t>
              </a:r>
              <a:endParaRPr kumimoji="0" lang="zh-CN" altLang="en-US" sz="2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5979" y="8487"/>
              <a:ext cx="2238" cy="2172"/>
              <a:chOff x="6357" y="8491"/>
              <a:chExt cx="2238" cy="2172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6357" y="8532"/>
                <a:ext cx="2238" cy="2131"/>
              </a:xfrm>
              <a:prstGeom prst="roundRect">
                <a:avLst/>
              </a:prstGeom>
              <a:solidFill>
                <a:srgbClr val="FFB37A"/>
              </a:solidFill>
              <a:ln>
                <a:solidFill>
                  <a:srgbClr val="FFB3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4" name="Rectangle 17"/>
              <p:cNvSpPr/>
              <p:nvPr/>
            </p:nvSpPr>
            <p:spPr>
              <a:xfrm>
                <a:off x="6845" y="9201"/>
                <a:ext cx="1546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颜色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Rectangle 18"/>
              <p:cNvSpPr/>
              <p:nvPr/>
            </p:nvSpPr>
            <p:spPr>
              <a:xfrm>
                <a:off x="6845" y="9914"/>
                <a:ext cx="1546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品种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Rectangle 19"/>
              <p:cNvSpPr/>
              <p:nvPr/>
            </p:nvSpPr>
            <p:spPr>
              <a:xfrm>
                <a:off x="6845" y="8491"/>
                <a:ext cx="1549" cy="74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20000"/>
                  </a:spcBef>
                  <a:buClr>
                    <a:srgbClr val="339966"/>
                  </a:buClr>
                  <a:buFont typeface="Wingdings" panose="05000000000000000000" pitchFamily="2" charset="2"/>
                  <a:buNone/>
                </a:pPr>
                <a:r>
                  <a:rPr lang="zh-CN" altLang="en-US" sz="2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名称</a:t>
                </a:r>
                <a:endParaRPr lang="zh-CN" altLang="en-US" sz="2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74637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68755" y="546735"/>
            <a:ext cx="2214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类的声明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8755" y="1447165"/>
            <a:ext cx="7152005" cy="5128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09600" indent="-609600" eaLnBrk="1" hangingPunct="1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在类声明中需要使用关键字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class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声明类的格式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class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类名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类体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}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示例：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class Bus  //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类名为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Bus  (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客车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09600" indent="-6096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{//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字段、属性、方法等成员声明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}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5610"/>
            <a:ext cx="2000885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563370" y="546100"/>
            <a:ext cx="119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字段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3370" y="1421130"/>
            <a:ext cx="9094470" cy="401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eaLnBrk="1" hangingPunct="1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字段是类成员中最基础也较重要的一个成员，是与对象或类相关联的变量，其作用主要是用于保存与类有关的一些数据</a:t>
            </a:r>
            <a:endParaRPr lang="en-US" altLang="zh-CN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indent="-457200" eaLnBrk="1" hangingPunct="1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字段的声明格式与普通变量的声明格式基本相同</a:t>
            </a:r>
            <a:endParaRPr lang="zh-CN" altLang="en-US" sz="3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eaLnBrk="1" hangingPunct="1">
              <a:lnSpc>
                <a:spcPct val="170000"/>
              </a:lnSpc>
              <a:buFont typeface="Wingdings" panose="05000000000000000000" charset="0"/>
              <a:buNone/>
            </a:pPr>
            <a:r>
              <a: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定义字段的基本格式为：</a:t>
            </a:r>
            <a:endParaRPr lang="zh-CN" altLang="en-US" sz="3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3192780" y="5824855"/>
            <a:ext cx="5699760" cy="6734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访问修饰符   数据类型   字段名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26060" y="6001385"/>
            <a:ext cx="1471930" cy="1190625"/>
            <a:chOff x="489" y="8957"/>
            <a:chExt cx="3289" cy="2660"/>
          </a:xfrm>
        </p:grpSpPr>
        <p:sp>
          <p:nvSpPr>
            <p:cNvPr id="30" name="等腰三角形 29"/>
            <p:cNvSpPr/>
            <p:nvPr/>
          </p:nvSpPr>
          <p:spPr>
            <a:xfrm>
              <a:off x="2660" y="9901"/>
              <a:ext cx="1119" cy="9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9" y="8957"/>
              <a:ext cx="2773" cy="2660"/>
              <a:chOff x="550" y="8932"/>
              <a:chExt cx="2773" cy="2660"/>
            </a:xfrm>
          </p:grpSpPr>
          <p:sp>
            <p:nvSpPr>
              <p:cNvPr id="23" name="等腰三角形 22"/>
              <p:cNvSpPr/>
              <p:nvPr/>
            </p:nvSpPr>
            <p:spPr>
              <a:xfrm rot="3600000">
                <a:off x="2282" y="9438"/>
                <a:ext cx="1119" cy="96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8000000" flipV="1">
                <a:off x="366" y="9116"/>
                <a:ext cx="2660" cy="2293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1126490" y="436245"/>
            <a:ext cx="1788160" cy="928370"/>
          </a:xfrm>
          <a:prstGeom prst="roundRect">
            <a:avLst/>
          </a:prstGeom>
          <a:noFill/>
          <a:ln w="76200">
            <a:solidFill>
              <a:srgbClr val="1A92A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A92A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48590" y="224155"/>
            <a:ext cx="1351280" cy="1351280"/>
            <a:chOff x="8077074" y="845254"/>
            <a:chExt cx="2036802" cy="2036802"/>
          </a:xfrm>
        </p:grpSpPr>
        <p:sp>
          <p:nvSpPr>
            <p:cNvPr id="43" name="椭圆 42"/>
            <p:cNvSpPr/>
            <p:nvPr/>
          </p:nvSpPr>
          <p:spPr>
            <a:xfrm>
              <a:off x="8077074" y="845254"/>
              <a:ext cx="2036802" cy="2036802"/>
            </a:xfrm>
            <a:prstGeom prst="ellipse">
              <a:avLst/>
            </a:prstGeom>
            <a:solidFill>
              <a:srgbClr val="1A92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126"/>
            <p:cNvSpPr>
              <a:spLocks noChangeAspect="1" noEditPoints="1"/>
            </p:cNvSpPr>
            <p:nvPr/>
          </p:nvSpPr>
          <p:spPr bwMode="auto">
            <a:xfrm>
              <a:off x="8639337" y="1292886"/>
              <a:ext cx="912277" cy="1141539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098530" y="5924550"/>
            <a:ext cx="1080135" cy="934720"/>
            <a:chOff x="16108" y="8164"/>
            <a:chExt cx="3094" cy="2676"/>
          </a:xfrm>
        </p:grpSpPr>
        <p:sp>
          <p:nvSpPr>
            <p:cNvPr id="24" name="等腰三角形 23"/>
            <p:cNvSpPr/>
            <p:nvPr/>
          </p:nvSpPr>
          <p:spPr>
            <a:xfrm>
              <a:off x="17832" y="9743"/>
              <a:ext cx="1263" cy="10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08" y="8164"/>
              <a:ext cx="3094" cy="2676"/>
              <a:chOff x="16108" y="8164"/>
              <a:chExt cx="3094" cy="2676"/>
            </a:xfrm>
          </p:grpSpPr>
          <p:sp>
            <p:nvSpPr>
              <p:cNvPr id="37" name="等腰三角形 36"/>
              <p:cNvSpPr/>
              <p:nvPr/>
            </p:nvSpPr>
            <p:spPr>
              <a:xfrm flipV="1">
                <a:off x="16108" y="8164"/>
                <a:ext cx="3095" cy="2668"/>
              </a:xfrm>
              <a:prstGeom prst="triangle">
                <a:avLst/>
              </a:prstGeom>
              <a:solidFill>
                <a:srgbClr val="F692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>
                <a:off x="16354" y="9876"/>
                <a:ext cx="1119" cy="96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480820" y="547370"/>
            <a:ext cx="119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 b="1" kern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字段</a:t>
            </a:r>
            <a:endParaRPr lang="zh-CN" altLang="en-US" sz="4000" b="1" kern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11267" name="Rectangle 3"/>
          <p:cNvSpPr>
            <a:spLocks noGrp="1"/>
          </p:cNvSpPr>
          <p:nvPr/>
        </p:nvSpPr>
        <p:spPr>
          <a:xfrm>
            <a:off x="945515" y="1510030"/>
            <a:ext cx="11097895" cy="6496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+mn-ea"/>
                <a:ea typeface="+mn-ea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实作任务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]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客车类的字段定义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altLang="zh-CN" sz="3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126490" y="2159635"/>
            <a:ext cx="9762490" cy="432435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>
            <a:spAutoFit/>
          </a:bodyPr>
          <a:p>
            <a:pPr marL="342900" indent="-342900" eaLnBrk="1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class Bus //</a:t>
            </a:r>
            <a:r>
              <a:rPr lang="zh-CN" altLang="en-US" sz="3200" dirty="0">
                <a:latin typeface="Times New Roman" panose="02020603050405020304" pitchFamily="18" charset="0"/>
              </a:rPr>
              <a:t>类名为</a:t>
            </a:r>
            <a:r>
              <a:rPr lang="en-US" altLang="zh-CN" sz="3200" dirty="0">
                <a:latin typeface="Times New Roman" panose="02020603050405020304" pitchFamily="18" charset="0"/>
              </a:rPr>
              <a:t>Bus (</a:t>
            </a:r>
            <a:r>
              <a:rPr lang="zh-CN" altLang="en-US" sz="3200" dirty="0">
                <a:latin typeface="Times New Roman" panose="02020603050405020304" pitchFamily="18" charset="0"/>
              </a:rPr>
              <a:t>客车</a:t>
            </a:r>
            <a:r>
              <a:rPr lang="en-US" altLang="zh-CN" sz="3200" dirty="0">
                <a:latin typeface="Times New Roman" panose="02020603050405020304" pitchFamily="18" charset="0"/>
              </a:rPr>
              <a:t>)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{    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//</a:t>
            </a:r>
            <a:r>
              <a:rPr lang="zh-CN" altLang="en-US" sz="2400" dirty="0">
                <a:latin typeface="Times New Roman" panose="02020603050405020304" pitchFamily="18" charset="0"/>
              </a:rPr>
              <a:t>以下为成员字段</a:t>
            </a:r>
            <a:r>
              <a:rPr lang="en-US" altLang="zh-CN" sz="2400" dirty="0">
                <a:latin typeface="Times New Roman" panose="02020603050405020304" pitchFamily="18" charset="0"/>
              </a:rPr>
              <a:t>----------------------------------------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int weight;            //</a:t>
            </a:r>
            <a:r>
              <a:rPr lang="zh-CN" altLang="en-US" sz="2400" dirty="0">
                <a:latin typeface="Times New Roman" panose="02020603050405020304" pitchFamily="18" charset="0"/>
              </a:rPr>
              <a:t>此车的重量，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</a:rPr>
              <a:t>private int passengers; //</a:t>
            </a:r>
            <a:r>
              <a:rPr lang="zh-CN" altLang="en-US" sz="2400" dirty="0">
                <a:latin typeface="Times New Roman" panose="02020603050405020304" pitchFamily="18" charset="0"/>
              </a:rPr>
              <a:t>私有成员，标准容纳乘客数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</a:rPr>
              <a:t>public int wheels;     //</a:t>
            </a:r>
            <a:r>
              <a:rPr lang="zh-CN" altLang="en-US" sz="2400" dirty="0">
                <a:latin typeface="Times New Roman" panose="02020603050405020304" pitchFamily="18" charset="0"/>
              </a:rPr>
              <a:t>公有成员，该客车的轮子数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342900" indent="-342900" eaLnBrk="1" fontAlgn="t" hangingPunct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 sz="2400" dirty="0">
                <a:latin typeface="Times New Roman" panose="02020603050405020304" pitchFamily="18" charset="0"/>
              </a:rPr>
              <a:t>    </a:t>
            </a:r>
            <a:r>
              <a:rPr lang="en-US" altLang="zh-CN" sz="2400" dirty="0">
                <a:latin typeface="Times New Roman" panose="02020603050405020304" pitchFamily="18" charset="0"/>
              </a:rPr>
              <a:t>public string plate;   //</a:t>
            </a:r>
            <a:r>
              <a:rPr lang="zh-CN" altLang="en-US" sz="2400" dirty="0">
                <a:latin typeface="Times New Roman" panose="02020603050405020304" pitchFamily="18" charset="0"/>
              </a:rPr>
              <a:t>公有成员，车牌号</a:t>
            </a:r>
            <a:endParaRPr lang="zh-CN" altLang="en-US" sz="3200" dirty="0">
              <a:latin typeface="Times New Roman" panose="02020603050405020304" pitchFamily="18" charset="0"/>
            </a:endParaRPr>
          </a:p>
          <a:p>
            <a:pPr marL="342900" indent="-342900" eaLnBrk="1" hangingPunct="1">
              <a:buClr>
                <a:srgbClr val="FF33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</a:rPr>
              <a:t>}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rotWithShape="1">
          <a:gsLst>
            <a:gs pos="0">
              <a:srgbClr val="FFCC00"/>
            </a:gs>
            <a:gs pos="100000">
              <a:srgbClr val="FFFFFF"/>
            </a:gs>
          </a:gsLst>
          <a:lin ang="5400000" scaled="1"/>
        </a:gradFill>
        <a:ln w="9525" algn="ctr">
          <a:solidFill>
            <a:schemeClr val="tx1"/>
          </a:solidFill>
          <a:miter lim="800000"/>
        </a:ln>
        <a:effectLst>
          <a:outerShdw dist="63500" dir="3187806" algn="ctr" rotWithShape="0">
            <a:schemeClr val="bg2">
              <a:alpha val="50000"/>
            </a:schemeClr>
          </a:outerShdw>
        </a:effectLst>
      </a:spPr>
      <a:bodyPr>
        <a:spAutoFit/>
      </a:bodyPr>
      <a:lstStyle>
        <a:defPPr marL="87630" marR="0" lvl="0" indent="-8763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/>
        </a:defPPr>
      </a:lstStyle>
    </a:spDef>
    <a:txDef>
      <a:spPr>
        <a:gradFill rotWithShape="1">
          <a:gsLst>
            <a:gs pos="0">
              <a:srgbClr val="FFCC00"/>
            </a:gs>
            <a:gs pos="100000">
              <a:srgbClr val="FFFFFF"/>
            </a:gs>
          </a:gsLst>
          <a:lin ang="5400000" scaled="1"/>
        </a:gradFill>
        <a:ln w="19050" algn="ctr">
          <a:solidFill>
            <a:schemeClr val="tx1"/>
          </a:solidFill>
          <a:miter lim="800000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wrap="square">
        <a:spAutoFit/>
      </a:bodyPr>
      <a:lstStyle>
        <a:defPPr marR="0" algn="ctr" defTabSz="914400" eaLnBrk="1" hangingPunct="1">
          <a:buClrTx/>
          <a:buSzTx/>
          <a:buFontTx/>
          <a:buNone/>
          <a:defRPr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8170</Words>
  <Application>WPS 演示</Application>
  <PresentationFormat>自定义</PresentationFormat>
  <Paragraphs>771</Paragraphs>
  <Slides>57</Slides>
  <Notes>37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Arial Unicode MS</vt:lpstr>
      <vt:lpstr>Calibri</vt:lpstr>
      <vt:lpstr>Wingdings</vt:lpstr>
      <vt:lpstr>Times New Roman</vt:lpstr>
      <vt:lpstr>黑体</vt:lpstr>
      <vt:lpstr>Courier New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大侠素材铺</Company>
  <LinksUpToDate>false</LinksUpToDate>
  <SharedDoc>false</SharedDoc>
  <HyperlinksChanged>false</HyperlinksChanged>
  <AppVersion>14.0000</AppVersion>
  <Manager>大侠素材铺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大侠素材铺</dc:creator>
  <cp:keywords>https:/dxpu.taobao.com</cp:keywords>
  <dc:description>https://dxpu.taobao.com/</dc:description>
  <dc:subject>大侠素材铺</dc:subject>
  <cp:category>https://dxpu.taobao.com/</cp:category>
  <cp:lastModifiedBy>Administrator</cp:lastModifiedBy>
  <cp:revision>510</cp:revision>
  <dcterms:created xsi:type="dcterms:W3CDTF">2014-06-18T03:33:00Z</dcterms:created>
  <dcterms:modified xsi:type="dcterms:W3CDTF">2018-09-19T06:15:47Z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